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 id="2147483774" r:id="rId2"/>
  </p:sldMasterIdLst>
  <p:notesMasterIdLst>
    <p:notesMasterId r:id="rId23"/>
  </p:notesMasterIdLst>
  <p:sldIdLst>
    <p:sldId id="289" r:id="rId3"/>
    <p:sldId id="382" r:id="rId4"/>
    <p:sldId id="496" r:id="rId5"/>
    <p:sldId id="411" r:id="rId6"/>
    <p:sldId id="274" r:id="rId7"/>
    <p:sldId id="495" r:id="rId8"/>
    <p:sldId id="470" r:id="rId9"/>
    <p:sldId id="346" r:id="rId10"/>
    <p:sldId id="490" r:id="rId11"/>
    <p:sldId id="448" r:id="rId12"/>
    <p:sldId id="491" r:id="rId13"/>
    <p:sldId id="492" r:id="rId14"/>
    <p:sldId id="347" r:id="rId15"/>
    <p:sldId id="261" r:id="rId16"/>
    <p:sldId id="488" r:id="rId17"/>
    <p:sldId id="350" r:id="rId18"/>
    <p:sldId id="475" r:id="rId19"/>
    <p:sldId id="266" r:id="rId20"/>
    <p:sldId id="353" r:id="rId21"/>
    <p:sldId id="47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02" autoAdjust="0"/>
    <p:restoredTop sz="86486" autoAdjust="0"/>
  </p:normalViewPr>
  <p:slideViewPr>
    <p:cSldViewPr snapToGrid="0" snapToObjects="1">
      <p:cViewPr varScale="1">
        <p:scale>
          <a:sx n="72" d="100"/>
          <a:sy n="72" d="100"/>
        </p:scale>
        <p:origin x="610" y="77"/>
      </p:cViewPr>
      <p:guideLst/>
    </p:cSldViewPr>
  </p:slideViewPr>
  <p:notesTextViewPr>
    <p:cViewPr>
      <p:scale>
        <a:sx n="1" d="1"/>
        <a:sy n="1" d="1"/>
      </p:scale>
      <p:origin x="0" y="0"/>
    </p:cViewPr>
  </p:notesTextViewPr>
  <p:sorterViewPr>
    <p:cViewPr>
      <p:scale>
        <a:sx n="80" d="100"/>
        <a:sy n="80" d="100"/>
      </p:scale>
      <p:origin x="0" y="-34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308E58-A1EC-4310-9492-E4019028BD7D}" type="datetimeFigureOut">
              <a:rPr lang="en-US" smtClean="0"/>
              <a:t>9/16/2024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85FE6-51F1-4C82-AA47-48636117ED18}" type="slidenum">
              <a:rPr lang="en-US" smtClean="0"/>
              <a:t>‹#›</a:t>
            </a:fld>
            <a:endParaRPr lang="en-US"/>
          </a:p>
        </p:txBody>
      </p:sp>
    </p:spTree>
    <p:extLst>
      <p:ext uri="{BB962C8B-B14F-4D97-AF65-F5344CB8AC3E}">
        <p14:creationId xmlns:p14="http://schemas.microsoft.com/office/powerpoint/2010/main" val="988798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hurchpop.com/st-januarius-blood-liquifies-on-his-feast-day-in-italy-watch-miraculous-the-video/"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hurchpop.com/st-januarius-blood-liquifies-on-his-feast-day-in-italy-watch-miraculous-the-video/"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rediblecatholic.com/12ppt/7E-P2-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3</a:t>
            </a:fld>
            <a:endParaRPr lang="en-US"/>
          </a:p>
        </p:txBody>
      </p:sp>
    </p:spTree>
    <p:extLst>
      <p:ext uri="{BB962C8B-B14F-4D97-AF65-F5344CB8AC3E}">
        <p14:creationId xmlns:p14="http://schemas.microsoft.com/office/powerpoint/2010/main" val="1242457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https://www.churchpop.com/st-januarius-blood-liquifies-on-his-feast-day-in-italy-watch-miraculous-the-video/</a:t>
            </a:r>
          </a:p>
          <a:p>
            <a:endParaRPr lang="en-US" dirty="0"/>
          </a:p>
          <a:p>
            <a:pPr algn="l"/>
            <a:r>
              <a:rPr lang="en-US" b="0" i="0" dirty="0">
                <a:solidFill>
                  <a:srgbClr val="2F222A"/>
                </a:solidFill>
                <a:effectLst/>
                <a:latin typeface="Inter"/>
              </a:rPr>
              <a:t>The first occasion is the day commemorating the transfer of his remains to Naples, the Saturday before the first Sunday in May; and the second is his liturgical feast day, Sept. 19.</a:t>
            </a:r>
          </a:p>
          <a:p>
            <a:pPr algn="l"/>
            <a:r>
              <a:rPr lang="en-US" b="0" i="0" dirty="0">
                <a:solidFill>
                  <a:srgbClr val="2F222A"/>
                </a:solidFill>
                <a:effectLst/>
                <a:latin typeface="Inter"/>
              </a:rPr>
              <a:t>The third occasion is Dec. 16, when devotees thank him for his intercession to lessen the effects of the eruption of the Mount Vesuvius volcano, which occurred in 1631.</a:t>
            </a:r>
          </a:p>
          <a:p>
            <a:endParaRPr lang="en-US" dirty="0">
              <a:hlinkClick r:id="rId3"/>
            </a:endParaRPr>
          </a:p>
          <a:p>
            <a:r>
              <a:rPr lang="en-US" dirty="0">
                <a:hlinkClick r:id="rId3"/>
              </a:rPr>
              <a:t>St. Januarius' Blood Liquifies on His Feast Day in Italy - Watch the Miraculous Video! (churchpop.com)</a:t>
            </a:r>
            <a:endParaRPr lang="en-US" dirty="0"/>
          </a:p>
          <a:p>
            <a:r>
              <a:rPr lang="en-US" dirty="0"/>
              <a:t>https://www.youtube.com/watch?v=g9x6-n3s_Pg</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85FE6-51F1-4C82-AA47-48636117ED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0648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https://www.churchpop.com/st-januarius-blood-liquifies-on-his-feast-day-in-italy-watch-miraculous-the-video/</a:t>
            </a:r>
          </a:p>
          <a:p>
            <a:endParaRPr lang="en-US" dirty="0"/>
          </a:p>
          <a:p>
            <a:r>
              <a:rPr lang="en-US" dirty="0">
                <a:hlinkClick r:id="rId3"/>
              </a:rPr>
              <a:t>St. Januarius' Blood Liquifies on His Feast Day in Italy - Watch the Miraculous Video! (churchpop.com)</a:t>
            </a:r>
            <a:endParaRPr lang="en-US" dirty="0"/>
          </a:p>
          <a:p>
            <a:r>
              <a:rPr lang="en-US" dirty="0"/>
              <a:t>https://www.youtube.com/watch?v=g9x6-n3s_Pg</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85FE6-51F1-4C82-AA47-48636117ED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891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hlinkClick r:id="rId3"/>
              </a:rPr>
              <a:t>https://www.crediblecatholic.com/12ppt/7E-P2-A/</a:t>
            </a:r>
            <a:endParaRPr lang="en-US" sz="1200" dirty="0"/>
          </a:p>
          <a:p>
            <a:pPr marL="0" indent="0">
              <a:buNone/>
            </a:pPr>
            <a:endParaRPr lang="en-US" sz="1200" dirty="0"/>
          </a:p>
          <a:p>
            <a:r>
              <a:rPr lang="en-US" sz="1200" dirty="0"/>
              <a:t>Start with #9 to #25.</a:t>
            </a:r>
          </a:p>
          <a:p>
            <a:endParaRPr lang="en-US" dirty="0"/>
          </a:p>
        </p:txBody>
      </p:sp>
      <p:sp>
        <p:nvSpPr>
          <p:cNvPr id="4" name="Slide Number Placeholder 3"/>
          <p:cNvSpPr>
            <a:spLocks noGrp="1"/>
          </p:cNvSpPr>
          <p:nvPr>
            <p:ph type="sldNum" sz="quarter" idx="5"/>
          </p:nvPr>
        </p:nvSpPr>
        <p:spPr/>
        <p:txBody>
          <a:bodyPr/>
          <a:lstStyle/>
          <a:p>
            <a:fld id="{77A83CBF-2C72-4A17-B7FB-F3938BD8705D}" type="slidenum">
              <a:rPr lang="en-US" smtClean="0"/>
              <a:t>7</a:t>
            </a:fld>
            <a:endParaRPr lang="en-US"/>
          </a:p>
        </p:txBody>
      </p:sp>
    </p:spTree>
    <p:extLst>
      <p:ext uri="{BB962C8B-B14F-4D97-AF65-F5344CB8AC3E}">
        <p14:creationId xmlns:p14="http://schemas.microsoft.com/office/powerpoint/2010/main" val="2708120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AF375-8809-4C34-9F25-132FFFDC616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2828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10</a:t>
            </a:fld>
            <a:endParaRPr lang="en-US"/>
          </a:p>
        </p:txBody>
      </p:sp>
    </p:spTree>
    <p:extLst>
      <p:ext uri="{BB962C8B-B14F-4D97-AF65-F5344CB8AC3E}">
        <p14:creationId xmlns:p14="http://schemas.microsoft.com/office/powerpoint/2010/main" val="794537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year, a space craft from India landed on the south pole of the moon…the pole that is always away from the sun. What was it seeking? Water. Why water, because if there is water, then there is a chance that life can be sustained.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83CBF-2C72-4A17-B7FB-F3938BD870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506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this week, a space craft from India landed on the south pole of the moon…the pole that is always away from the sun. What was it seeking? Water. Why water, because if there is water, then there is a chance that life can be sustained.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83CBF-2C72-4A17-B7FB-F3938BD870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7667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16</a:t>
            </a:fld>
            <a:endParaRPr lang="en-US"/>
          </a:p>
        </p:txBody>
      </p:sp>
    </p:spTree>
    <p:extLst>
      <p:ext uri="{BB962C8B-B14F-4D97-AF65-F5344CB8AC3E}">
        <p14:creationId xmlns:p14="http://schemas.microsoft.com/office/powerpoint/2010/main" val="1605207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AF375-8809-4C34-9F25-132FFFDC616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8643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19</a:t>
            </a:fld>
            <a:endParaRPr lang="en-US"/>
          </a:p>
        </p:txBody>
      </p:sp>
    </p:spTree>
    <p:extLst>
      <p:ext uri="{BB962C8B-B14F-4D97-AF65-F5344CB8AC3E}">
        <p14:creationId xmlns:p14="http://schemas.microsoft.com/office/powerpoint/2010/main" val="2331195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God perfected the universe with the Big Bang allowing everything evolve from that first instant…except Man. “…if the human body takes its origin from pre-existent living matter the spiritual soul is </a:t>
            </a:r>
            <a:r>
              <a:rPr lang="en-US"/>
              <a:t>immediately created by God.”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83CBF-2C72-4A17-B7FB-F3938BD870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0164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92032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972421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1E220F-E581-2643-9935-84048D3B389E}"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62349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1E220F-E581-2643-9935-84048D3B389E}"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334253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1E220F-E581-2643-9935-84048D3B389E}" type="datetimeFigureOut">
              <a:rPr lang="en-US" smtClean="0"/>
              <a:t>9/16/2024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7222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1E220F-E581-2643-9935-84048D3B389E}" type="datetimeFigureOut">
              <a:rPr lang="en-US" smtClean="0"/>
              <a:t>9/16/2024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0832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1E220F-E581-2643-9935-84048D3B389E}" type="datetimeFigureOut">
              <a:rPr lang="en-US" smtClean="0"/>
              <a:t>9/16/2024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25260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458636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25569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01776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22944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12B4-A45D-C846-917D-A82DD13486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AF7CD0-2D32-F041-9C3C-AACEFFCEF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17DA11-2F9F-6145-AA25-CBFCD1463692}"/>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5" name="Footer Placeholder 4">
            <a:extLst>
              <a:ext uri="{FF2B5EF4-FFF2-40B4-BE49-F238E27FC236}">
                <a16:creationId xmlns:a16="http://schemas.microsoft.com/office/drawing/2014/main" id="{23AA53F7-C52F-5F41-A326-6E513D866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7E18CF-9DB6-244D-BE6D-FE02EC24BB82}"/>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391274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8426B-8BAE-1842-BEA9-E2F765FCD6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524D6C-9C48-6743-A9EA-1B0D852FF5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2263B9-4969-E649-B8EF-984F5197AB7D}"/>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5" name="Footer Placeholder 4">
            <a:extLst>
              <a:ext uri="{FF2B5EF4-FFF2-40B4-BE49-F238E27FC236}">
                <a16:creationId xmlns:a16="http://schemas.microsoft.com/office/drawing/2014/main" id="{B11724FB-89DF-E646-AE91-2FF28A5934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8BB60E-7EC2-E544-90D7-45DEC1CCEC48}"/>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37460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0B3E-94D7-4A4A-A2FE-E7735C081F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1FD521-9DF3-7C43-8024-A7FAE30AA2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80FA0F-D980-4A49-B62F-4990B22C96EF}"/>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5" name="Footer Placeholder 4">
            <a:extLst>
              <a:ext uri="{FF2B5EF4-FFF2-40B4-BE49-F238E27FC236}">
                <a16:creationId xmlns:a16="http://schemas.microsoft.com/office/drawing/2014/main" id="{1BC465D8-FA1C-0446-9B87-AD6696D6EC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8CE631-67BD-2D4D-9089-ED109DA70B3B}"/>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793100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00EC7-EA18-5048-A3B4-2B347062B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311A7-9A7E-7F4A-912C-C7EEA3D5CC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26A3D0-5F29-A148-BF38-F97A01CA79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6DBB0E-FAE8-C14F-95DA-BB33F1BB54EB}"/>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6" name="Footer Placeholder 5">
            <a:extLst>
              <a:ext uri="{FF2B5EF4-FFF2-40B4-BE49-F238E27FC236}">
                <a16:creationId xmlns:a16="http://schemas.microsoft.com/office/drawing/2014/main" id="{EA9A99FE-2B77-FA4B-A25E-05B83E8B7E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01940F-CE0F-1A44-BF1A-7983F55892A9}"/>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844821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4AC-DA81-014A-8F84-6AE2EDAF9C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631EB0-213E-634F-93AE-0E39E4B85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45EA20-C19D-C340-9C35-06646B0087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AFF50A-7B71-6C47-93FA-8673CA92F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A55946-E5A5-3446-A5E0-1825BF948B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04255A-CB21-B74E-8458-0D44EAFB2230}"/>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8" name="Footer Placeholder 7">
            <a:extLst>
              <a:ext uri="{FF2B5EF4-FFF2-40B4-BE49-F238E27FC236}">
                <a16:creationId xmlns:a16="http://schemas.microsoft.com/office/drawing/2014/main" id="{5CC1A6EE-D44E-F14C-82AC-C6434866EF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12821D-3D5F-1548-BD84-93A47BD659A1}"/>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1380299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88A9-C269-C946-B958-B7A0FFA022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EB3673-BDC2-EA4B-8E87-100E5E7EB17F}"/>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4" name="Footer Placeholder 3">
            <a:extLst>
              <a:ext uri="{FF2B5EF4-FFF2-40B4-BE49-F238E27FC236}">
                <a16:creationId xmlns:a16="http://schemas.microsoft.com/office/drawing/2014/main" id="{43438D8B-03E6-CC46-BC40-1C7C90680B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7EB164-EA89-E840-B3F7-5E152F9B0705}"/>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4024058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9BBFD5-3166-654F-8D92-96E8092E6D50}"/>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3" name="Footer Placeholder 2">
            <a:extLst>
              <a:ext uri="{FF2B5EF4-FFF2-40B4-BE49-F238E27FC236}">
                <a16:creationId xmlns:a16="http://schemas.microsoft.com/office/drawing/2014/main" id="{8BB8DAE7-9A3F-4F44-A6D2-3CCF4D8D2C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FF490B-8154-D94D-8D20-004F60C5780F}"/>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742285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D7EE1-2D20-214F-8660-E33D08E735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F47BD3-BC0A-1947-BF85-34B1D23F4A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8B6BC0-925F-CE4F-94CA-1E874C4142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EAD775-0934-A14B-ABE4-C26C67626517}"/>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6" name="Footer Placeholder 5">
            <a:extLst>
              <a:ext uri="{FF2B5EF4-FFF2-40B4-BE49-F238E27FC236}">
                <a16:creationId xmlns:a16="http://schemas.microsoft.com/office/drawing/2014/main" id="{B03EBBC1-7316-C745-B880-03F18EC4C8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16DC3-1B00-7B49-B093-874942C5AB71}"/>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1634654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FC5B1-5178-8B43-B727-5AA1DA170C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CF2D9C-4E24-9046-A927-AF7DAEC8BE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71FA25-1D6E-6B48-A0E6-F4DBAD25D9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9D35E5-7C9E-BB43-93E3-9DCB972A78ED}"/>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6" name="Footer Placeholder 5">
            <a:extLst>
              <a:ext uri="{FF2B5EF4-FFF2-40B4-BE49-F238E27FC236}">
                <a16:creationId xmlns:a16="http://schemas.microsoft.com/office/drawing/2014/main" id="{34F61ADE-6AC1-8E43-A323-56C60CB4F1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A4E65-21FF-D94E-B6AC-82EBC958A8FE}"/>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2466591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843F-F162-F441-A404-72D1BB6907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DA99C1-980D-A64A-B853-1ACFCDB2BF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E3888-6F71-D242-81F1-9CCFE155A471}"/>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5" name="Footer Placeholder 4">
            <a:extLst>
              <a:ext uri="{FF2B5EF4-FFF2-40B4-BE49-F238E27FC236}">
                <a16:creationId xmlns:a16="http://schemas.microsoft.com/office/drawing/2014/main" id="{7C86B9E3-7AA3-1043-9F4D-1F87729A6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FBDC5E-035E-4248-836F-07E2BF5C5FE5}"/>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708158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00B17-EFEC-864D-AB5C-8865D48F92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7DFE27-A255-3844-9F02-D6167F2FD9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9EE6EF-2DCF-DF41-8E92-20729A8CC437}"/>
              </a:ext>
            </a:extLst>
          </p:cNvPr>
          <p:cNvSpPr>
            <a:spLocks noGrp="1"/>
          </p:cNvSpPr>
          <p:nvPr>
            <p:ph type="dt" sz="half" idx="10"/>
          </p:nvPr>
        </p:nvSpPr>
        <p:spPr/>
        <p:txBody>
          <a:bodyPr/>
          <a:lstStyle/>
          <a:p>
            <a:fld id="{D4A399D8-A031-4C4E-9608-B7E9F146B112}" type="datetimeFigureOut">
              <a:rPr lang="en-US" smtClean="0"/>
              <a:t>9/16/2024</a:t>
            </a:fld>
            <a:endParaRPr lang="en-US"/>
          </a:p>
        </p:txBody>
      </p:sp>
      <p:sp>
        <p:nvSpPr>
          <p:cNvPr id="5" name="Footer Placeholder 4">
            <a:extLst>
              <a:ext uri="{FF2B5EF4-FFF2-40B4-BE49-F238E27FC236}">
                <a16:creationId xmlns:a16="http://schemas.microsoft.com/office/drawing/2014/main" id="{F4548F92-FA3E-6244-8A47-08D9E0FAC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F6785-E13D-7B45-959D-B3E1FE4B4C18}"/>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103342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E220F-E581-2643-9935-84048D3B389E}" type="datetimeFigureOut">
              <a:rPr lang="en-US" smtClean="0"/>
              <a:t>9/16/2024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B1EC3-7515-1041-9FC2-C8226F8B42BD}" type="slidenum">
              <a:rPr lang="en-US" smtClean="0"/>
              <a:t>‹#›</a:t>
            </a:fld>
            <a:endParaRPr lang="en-US"/>
          </a:p>
        </p:txBody>
      </p:sp>
    </p:spTree>
    <p:extLst>
      <p:ext uri="{BB962C8B-B14F-4D97-AF65-F5344CB8AC3E}">
        <p14:creationId xmlns:p14="http://schemas.microsoft.com/office/powerpoint/2010/main" val="416587167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47292-BF94-6341-BB75-577041115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567BE2-CB39-574A-BE5E-AB02FD024D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35B469-9A6D-1B45-AC03-CE942ABF9F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A399D8-A031-4C4E-9608-B7E9F146B112}" type="datetimeFigureOut">
              <a:rPr lang="en-US" smtClean="0"/>
              <a:t>9/16/2024</a:t>
            </a:fld>
            <a:endParaRPr lang="en-US"/>
          </a:p>
        </p:txBody>
      </p:sp>
      <p:sp>
        <p:nvSpPr>
          <p:cNvPr id="5" name="Footer Placeholder 4">
            <a:extLst>
              <a:ext uri="{FF2B5EF4-FFF2-40B4-BE49-F238E27FC236}">
                <a16:creationId xmlns:a16="http://schemas.microsoft.com/office/drawing/2014/main" id="{1A217F01-511C-9149-8AF0-289A52288B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997C53-5F20-1A47-BCF1-0CF2F64CB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B0F27D-F729-344A-8CE3-94D8DFBDC9F3}" type="slidenum">
              <a:rPr lang="en-US" smtClean="0"/>
              <a:t>‹#›</a:t>
            </a:fld>
            <a:endParaRPr lang="en-US"/>
          </a:p>
        </p:txBody>
      </p:sp>
    </p:spTree>
    <p:extLst>
      <p:ext uri="{BB962C8B-B14F-4D97-AF65-F5344CB8AC3E}">
        <p14:creationId xmlns:p14="http://schemas.microsoft.com/office/powerpoint/2010/main" val="11963365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hyperlink" Target="https://pixabay.com/illustrations/creator-god-creation-earth-602533/"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5DFC7EA0-8DE8-4714-B216-AEF3E20771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630" r="9091" b="32170"/>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433867-25FD-4217-91ED-AE2F38C76D74}"/>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700" dirty="0"/>
              <a:t>St. Raymond of Peñafort </a:t>
            </a:r>
            <a:br>
              <a:rPr lang="en-US" sz="3700" dirty="0"/>
            </a:br>
            <a:r>
              <a:rPr lang="en-US" sz="3700" dirty="0"/>
              <a:t>Ninth Grade</a:t>
            </a:r>
            <a:br>
              <a:rPr lang="en-US" sz="3700" dirty="0"/>
            </a:br>
            <a:r>
              <a:rPr lang="en-US" sz="3700" dirty="0"/>
              <a:t>Class 2</a:t>
            </a:r>
            <a:br>
              <a:rPr lang="en-US" sz="3700" dirty="0"/>
            </a:br>
            <a:r>
              <a:rPr lang="en-US" sz="3700" dirty="0"/>
              <a:t>September 15, 2024</a:t>
            </a:r>
          </a:p>
        </p:txBody>
      </p:sp>
      <p:sp>
        <p:nvSpPr>
          <p:cNvPr id="139" name="Rectangle 13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1" name="Rectangle 14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04560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8554-CC41-344F-AD0B-29EFCCF86513}"/>
              </a:ext>
            </a:extLst>
          </p:cNvPr>
          <p:cNvSpPr>
            <a:spLocks noGrp="1"/>
          </p:cNvSpPr>
          <p:nvPr>
            <p:ph type="title"/>
          </p:nvPr>
        </p:nvSpPr>
        <p:spPr>
          <a:xfrm>
            <a:off x="0" y="871146"/>
            <a:ext cx="12289971" cy="1117141"/>
          </a:xfrm>
        </p:spPr>
        <p:txBody>
          <a:bodyPr vert="horz" lIns="91440" tIns="45720" rIns="91440" bIns="45720" rtlCol="0" anchor="t">
            <a:normAutofit/>
          </a:bodyPr>
          <a:lstStyle/>
          <a:p>
            <a:r>
              <a:rPr lang="en-US" sz="3200" dirty="0"/>
              <a:t>      </a:t>
            </a:r>
            <a:r>
              <a:rPr lang="en-US" sz="3600" b="1" dirty="0">
                <a:solidFill>
                  <a:srgbClr val="FF0000"/>
                </a:solidFill>
                <a:effectLst>
                  <a:outerShdw blurRad="38100" dist="38100" dir="2700000" algn="tl">
                    <a:srgbClr val="000000">
                      <a:alpha val="43137"/>
                    </a:srgbClr>
                  </a:outerShdw>
                </a:effectLst>
              </a:rPr>
              <a:t>EXALTATION OF THE HOLY CROSS                                                                  </a:t>
            </a:r>
            <a:br>
              <a:rPr lang="en-US" sz="3200" dirty="0"/>
            </a:br>
            <a:r>
              <a:rPr lang="en-US" sz="3200" dirty="0"/>
              <a:t>                                                                            </a:t>
            </a:r>
            <a:r>
              <a:rPr lang="en-US" sz="2800" dirty="0"/>
              <a:t>”Behold the Wood of the Cross”</a:t>
            </a:r>
          </a:p>
        </p:txBody>
      </p:sp>
      <p:sp>
        <p:nvSpPr>
          <p:cNvPr id="1035" name="Rectangle 1034">
            <a:extLst>
              <a:ext uri="{FF2B5EF4-FFF2-40B4-BE49-F238E27FC236}">
                <a16:creationId xmlns:a16="http://schemas.microsoft.com/office/drawing/2014/main" id="{B00278AE-C62A-3610-2127-E5F5BEDC2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4470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t. Helena and the Exaltation of the Cross: Oil, San Moisè, Venice">
            <a:extLst>
              <a:ext uri="{FF2B5EF4-FFF2-40B4-BE49-F238E27FC236}">
                <a16:creationId xmlns:a16="http://schemas.microsoft.com/office/drawing/2014/main" id="{333EB9B6-C9B6-3C05-7715-40F62FE6E9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07181" y="1891911"/>
            <a:ext cx="2988458" cy="4346848"/>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a:extLst>
              <a:ext uri="{FF2B5EF4-FFF2-40B4-BE49-F238E27FC236}">
                <a16:creationId xmlns:a16="http://schemas.microsoft.com/office/drawing/2014/main" id="{97DD2831-8CF1-1646-8D54-EA7663ADB769}"/>
              </a:ext>
            </a:extLst>
          </p:cNvPr>
          <p:cNvPicPr>
            <a:picLocks noGrp="1" noChangeAspect="1"/>
          </p:cNvPicPr>
          <p:nvPr>
            <p:ph idx="1"/>
          </p:nvPr>
        </p:nvPicPr>
        <p:blipFill rotWithShape="1">
          <a:blip r:embed="rId3"/>
          <a:srcRect l="16234" t="24249" r="15403" b="417"/>
          <a:stretch/>
        </p:blipFill>
        <p:spPr>
          <a:xfrm>
            <a:off x="8293204" y="2815201"/>
            <a:ext cx="2119616" cy="1751816"/>
          </a:xfrm>
          <a:prstGeom prst="rect">
            <a:avLst/>
          </a:prstGeom>
        </p:spPr>
      </p:pic>
      <p:cxnSp>
        <p:nvCxnSpPr>
          <p:cNvPr id="1036" name="Straight Connector 1035">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7885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47505AC-00D3-F041-B73D-E86228F8C8E4}"/>
              </a:ext>
            </a:extLst>
          </p:cNvPr>
          <p:cNvSpPr txBox="1"/>
          <p:nvPr/>
        </p:nvSpPr>
        <p:spPr>
          <a:xfrm>
            <a:off x="7559853" y="1988288"/>
            <a:ext cx="3953974" cy="4154095"/>
          </a:xfrm>
          <a:prstGeom prst="rect">
            <a:avLst/>
          </a:prstGeom>
        </p:spPr>
        <p:txBody>
          <a:bodyPr vert="horz" lIns="91440" tIns="45720" rIns="91440" bIns="45720" rtlCol="0">
            <a:normAutofit/>
          </a:bodyPr>
          <a:lstStyle/>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Wood from the Cross of Jesus at Basilica Di Santa Croce in Rome.</a:t>
            </a: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lang="en-US" sz="2000" dirty="0"/>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lang="en-US" sz="2000" dirty="0"/>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Brought to Rome by St. Helena – Emperor Constantine’s mother in the third century.</a:t>
            </a:r>
          </a:p>
        </p:txBody>
      </p:sp>
    </p:spTree>
    <p:extLst>
      <p:ext uri="{BB962C8B-B14F-4D97-AF65-F5344CB8AC3E}">
        <p14:creationId xmlns:p14="http://schemas.microsoft.com/office/powerpoint/2010/main" val="2936236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10FEF04-9FA2-4DD8-EC29-60D92C722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1844" y="-4329"/>
            <a:ext cx="7020159" cy="6869586"/>
            <a:chOff x="5171844" y="-11586"/>
            <a:chExt cx="7020159" cy="6869586"/>
          </a:xfrm>
        </p:grpSpPr>
        <p:sp>
          <p:nvSpPr>
            <p:cNvPr id="11" name="Rectangle 10">
              <a:extLst>
                <a:ext uri="{FF2B5EF4-FFF2-40B4-BE49-F238E27FC236}">
                  <a16:creationId xmlns:a16="http://schemas.microsoft.com/office/drawing/2014/main" id="{1B4A5D8B-34EC-D352-BE87-4809E4CE4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411AD96-CCBD-9812-0D19-0E7C7A79E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5AF89D92-20DD-C8E9-DF7A-988B09642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F78F10-63E0-611E-AC78-66E24EA30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C570025-F0DF-9BCC-4D48-12005C18DBF0}"/>
              </a:ext>
            </a:extLst>
          </p:cNvPr>
          <p:cNvSpPr>
            <a:spLocks noGrp="1"/>
          </p:cNvSpPr>
          <p:nvPr>
            <p:ph type="title"/>
          </p:nvPr>
        </p:nvSpPr>
        <p:spPr>
          <a:xfrm>
            <a:off x="5582804" y="293915"/>
            <a:ext cx="6351332" cy="6313714"/>
          </a:xfrm>
        </p:spPr>
        <p:txBody>
          <a:bodyPr vert="horz" lIns="91440" tIns="45720" rIns="91440" bIns="45720" rtlCol="0" anchor="b">
            <a:normAutofit/>
          </a:bodyPr>
          <a:lstStyle/>
          <a:p>
            <a:pPr algn="ctr"/>
            <a:r>
              <a:rPr lang="en-US" sz="4000" dirty="0">
                <a:solidFill>
                  <a:srgbClr val="FFFFFF"/>
                </a:solidFill>
              </a:rPr>
              <a:t>“Exaltation of the Holy Cross stems from the truth that ‘apart from the cross, there is no other ladder by which we may get to heaven’ (Saint Rose of Lima)…Exalting the holy cross each year encourages us in the midst of our own sufferings…”</a:t>
            </a:r>
            <a:br>
              <a:rPr lang="en-US" sz="4000" dirty="0">
                <a:solidFill>
                  <a:srgbClr val="FFFFFF"/>
                </a:solidFill>
              </a:rPr>
            </a:br>
            <a:r>
              <a:rPr lang="en-US" sz="2000" dirty="0">
                <a:solidFill>
                  <a:srgbClr val="FFFFFF"/>
                </a:solidFill>
              </a:rPr>
              <a:t>(Taken from Magnificat)</a:t>
            </a:r>
            <a:br>
              <a:rPr lang="en-US" sz="2000" dirty="0">
                <a:solidFill>
                  <a:srgbClr val="FFFFFF"/>
                </a:solidFill>
              </a:rPr>
            </a:br>
            <a:br>
              <a:rPr lang="en-US" sz="2000" dirty="0">
                <a:solidFill>
                  <a:srgbClr val="FFFFFF"/>
                </a:solidFill>
              </a:rPr>
            </a:br>
            <a:endParaRPr lang="en-US" sz="2000" dirty="0">
              <a:solidFill>
                <a:srgbClr val="FFFFFF"/>
              </a:solidFill>
            </a:endParaRPr>
          </a:p>
        </p:txBody>
      </p:sp>
      <p:pic>
        <p:nvPicPr>
          <p:cNvPr id="5" name="Picture 2" descr="St. Helena and the Exaltation of the Cross: Oil, San Moisè, Venice">
            <a:extLst>
              <a:ext uri="{FF2B5EF4-FFF2-40B4-BE49-F238E27FC236}">
                <a16:creationId xmlns:a16="http://schemas.microsoft.com/office/drawing/2014/main" id="{0429A3B3-68DC-01A6-45C2-0FCD60323C41}"/>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t="6243" r="2" b="2493"/>
          <a:stretch/>
        </p:blipFill>
        <p:spPr bwMode="auto">
          <a:xfrm>
            <a:off x="20" y="-7622"/>
            <a:ext cx="5171828" cy="6865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730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F683D06-2912-99FE-4D7F-2F1D1923871E}"/>
              </a:ext>
            </a:extLst>
          </p:cNvPr>
          <p:cNvSpPr>
            <a:spLocks noGrp="1"/>
          </p:cNvSpPr>
          <p:nvPr>
            <p:ph type="title"/>
          </p:nvPr>
        </p:nvSpPr>
        <p:spPr>
          <a:xfrm>
            <a:off x="8038214" y="95693"/>
            <a:ext cx="4153787" cy="1149161"/>
          </a:xfrm>
        </p:spPr>
        <p:txBody>
          <a:bodyPr anchor="b">
            <a:normAutofit fontScale="90000"/>
          </a:bodyPr>
          <a:lstStyle/>
          <a:p>
            <a:pPr algn="ctr"/>
            <a:r>
              <a:rPr lang="en-US" sz="4000" dirty="0"/>
              <a:t>Inscription above the Cross</a:t>
            </a:r>
          </a:p>
        </p:txBody>
      </p:sp>
      <p:pic>
        <p:nvPicPr>
          <p:cNvPr id="5" name="Content Placeholder 4">
            <a:extLst>
              <a:ext uri="{FF2B5EF4-FFF2-40B4-BE49-F238E27FC236}">
                <a16:creationId xmlns:a16="http://schemas.microsoft.com/office/drawing/2014/main" id="{13CEAA67-019A-94C5-A9A7-97B83D5B25BB}"/>
              </a:ext>
            </a:extLst>
          </p:cNvPr>
          <p:cNvPicPr>
            <a:picLocks noChangeAspect="1"/>
          </p:cNvPicPr>
          <p:nvPr/>
        </p:nvPicPr>
        <p:blipFill rotWithShape="1">
          <a:blip r:embed="rId2"/>
          <a:srcRect l="10693" r="4776" b="-1"/>
          <a:stretch/>
        </p:blipFill>
        <p:spPr>
          <a:xfrm>
            <a:off x="20" y="431"/>
            <a:ext cx="8115280" cy="6408311"/>
          </a:xfrm>
          <a:prstGeom prst="rect">
            <a:avLst/>
          </a:prstGeom>
        </p:spPr>
      </p:pic>
      <p:sp>
        <p:nvSpPr>
          <p:cNvPr id="9" name="Content Placeholder 8">
            <a:extLst>
              <a:ext uri="{FF2B5EF4-FFF2-40B4-BE49-F238E27FC236}">
                <a16:creationId xmlns:a16="http://schemas.microsoft.com/office/drawing/2014/main" id="{7D8303D8-FB0A-DC2F-93F7-E5EE283CE0AC}"/>
              </a:ext>
            </a:extLst>
          </p:cNvPr>
          <p:cNvSpPr>
            <a:spLocks noGrp="1"/>
          </p:cNvSpPr>
          <p:nvPr>
            <p:ph idx="1"/>
          </p:nvPr>
        </p:nvSpPr>
        <p:spPr>
          <a:xfrm>
            <a:off x="8115301" y="1694922"/>
            <a:ext cx="4076700" cy="4263751"/>
          </a:xfrm>
        </p:spPr>
        <p:txBody>
          <a:bodyPr>
            <a:normAutofit/>
          </a:bodyPr>
          <a:lstStyle/>
          <a:p>
            <a:r>
              <a:rPr lang="en-US" dirty="0"/>
              <a:t>Returned to Rome from the Holy Land in the 3</a:t>
            </a:r>
            <a:r>
              <a:rPr lang="en-US" baseline="30000" dirty="0"/>
              <a:t>rd</a:t>
            </a:r>
            <a:r>
              <a:rPr lang="en-US" dirty="0"/>
              <a:t> century by St. Helena, the mother of Emperor Constantine.</a:t>
            </a:r>
          </a:p>
          <a:p>
            <a:endParaRPr lang="en-US" dirty="0"/>
          </a:p>
          <a:p>
            <a:r>
              <a:rPr lang="en-US" dirty="0"/>
              <a:t>“Jesus of Nazareth King of the Jews”</a:t>
            </a:r>
          </a:p>
        </p:txBody>
      </p:sp>
      <p:sp>
        <p:nvSpPr>
          <p:cNvPr id="14" name="Rectangle 13">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430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3" name="Rectangle 104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2017 End of the world: Apocalypse COMING as Catholic miracle seen by ...">
            <a:extLst>
              <a:ext uri="{FF2B5EF4-FFF2-40B4-BE49-F238E27FC236}">
                <a16:creationId xmlns:a16="http://schemas.microsoft.com/office/drawing/2014/main" id="{628D76AF-18F9-F00D-7532-3E1D6868BD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175"/>
          <a:stretch/>
        </p:blipFill>
        <p:spPr bwMode="auto">
          <a:xfrm>
            <a:off x="-3047" y="440276"/>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E80D9EE-0F5A-4514-98AF-C0F6C98556CA}"/>
              </a:ext>
            </a:extLst>
          </p:cNvPr>
          <p:cNvSpPr>
            <a:spLocks noGrp="1"/>
          </p:cNvSpPr>
          <p:nvPr>
            <p:ph type="title"/>
          </p:nvPr>
        </p:nvSpPr>
        <p:spPr>
          <a:xfrm>
            <a:off x="7021286" y="145915"/>
            <a:ext cx="4887685" cy="1021404"/>
          </a:xfrm>
        </p:spPr>
        <p:txBody>
          <a:bodyPr vert="horz" lIns="91440" tIns="45720" rIns="91440" bIns="45720" rtlCol="0" anchor="ctr">
            <a:normAutofit fontScale="90000"/>
          </a:bodyPr>
          <a:lstStyle/>
          <a:p>
            <a:pPr algn="ctr"/>
            <a:r>
              <a:rPr lang="en-US" sz="4000" dirty="0"/>
              <a:t>St. Januarius, Feast on September 19th</a:t>
            </a:r>
          </a:p>
        </p:txBody>
      </p:sp>
      <p:sp>
        <p:nvSpPr>
          <p:cNvPr id="4" name="TextBox 3">
            <a:extLst>
              <a:ext uri="{FF2B5EF4-FFF2-40B4-BE49-F238E27FC236}">
                <a16:creationId xmlns:a16="http://schemas.microsoft.com/office/drawing/2014/main" id="{0F824FA4-38CF-45DC-9CDB-39B8119F5D61}"/>
              </a:ext>
            </a:extLst>
          </p:cNvPr>
          <p:cNvSpPr txBox="1"/>
          <p:nvPr/>
        </p:nvSpPr>
        <p:spPr>
          <a:xfrm>
            <a:off x="6932772" y="1225690"/>
            <a:ext cx="5256179" cy="5573939"/>
          </a:xfrm>
          <a:prstGeom prst="rect">
            <a:avLst/>
          </a:prstGeom>
        </p:spPr>
        <p:txBody>
          <a:bodyPr vert="horz" lIns="91440" tIns="45720" rIns="91440" bIns="45720" rtlCol="0">
            <a:noAutofit/>
          </a:bodyPr>
          <a:lstStyle/>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Relatively obscure saint </a:t>
            </a:r>
            <a:r>
              <a:rPr lang="en-US" dirty="0">
                <a:solidFill>
                  <a:prstClr val="black"/>
                </a:solidFill>
                <a:latin typeface="Calibri" panose="020F0502020204030204"/>
              </a:rPr>
              <a:t>as a .4</a:t>
            </a:r>
            <a:r>
              <a:rPr kumimoji="0" lang="en-US" sz="1800" b="0" i="0" u="none" strike="noStrike" kern="1200" cap="none" spc="0" normalizeH="0" baseline="30000" noProof="0" dirty="0" err="1">
                <a:ln>
                  <a:noFill/>
                </a:ln>
                <a:solidFill>
                  <a:prstClr val="black"/>
                </a:solidFill>
                <a:effectLst/>
                <a:uLnTx/>
                <a:uFillTx/>
                <a:latin typeface="Calibri" panose="020F0502020204030204"/>
                <a:ea typeface="+mn-ea"/>
                <a:cs typeface="+mn-cs"/>
              </a:rPr>
              <a:t>th</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century bishop of Naples, Italy. He was martyred during the persecution of Diocletian.</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woman preserved some of his blood which then dried. </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Three times a year the dried blood liquifies:</a:t>
            </a:r>
          </a:p>
          <a:p>
            <a:pPr marL="914400" lvl="1" indent="-228600" defTabSz="914400">
              <a:lnSpc>
                <a:spcPct val="90000"/>
              </a:lnSpc>
              <a:spcAft>
                <a:spcPts val="600"/>
              </a:spcAft>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his feast day on September 19</a:t>
            </a:r>
            <a:r>
              <a:rPr kumimoji="0" lang="en-US"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lang="en-US" dirty="0">
                <a:solidFill>
                  <a:prstClr val="black"/>
                </a:solidFill>
                <a:latin typeface="Calibri" panose="020F0502020204030204"/>
              </a:rPr>
              <a:t>, </a:t>
            </a:r>
          </a:p>
          <a:p>
            <a:pPr marL="914400" lvl="1" indent="-228600" defTabSz="914400">
              <a:lnSpc>
                <a:spcPct val="90000"/>
              </a:lnSpc>
              <a:spcAft>
                <a:spcPts val="600"/>
              </a:spcAft>
              <a:buFont typeface="Arial" panose="020B0604020202020204" pitchFamily="34" charset="0"/>
              <a:buChar char="•"/>
              <a:defRPr/>
            </a:pPr>
            <a:r>
              <a:rPr lang="en-US" dirty="0">
                <a:solidFill>
                  <a:prstClr val="black"/>
                </a:solidFill>
                <a:latin typeface="Calibri" panose="020F0502020204030204"/>
              </a:rPr>
              <a:t>the Saturday before the first Sunday in May, and </a:t>
            </a:r>
          </a:p>
          <a:p>
            <a:pPr marL="914400" lvl="1" indent="-228600" defTabSz="914400">
              <a:lnSpc>
                <a:spcPct val="90000"/>
              </a:lnSpc>
              <a:spcAft>
                <a:spcPts val="600"/>
              </a:spcAft>
              <a:buFont typeface="Arial" panose="020B0604020202020204" pitchFamily="34" charset="0"/>
              <a:buChar char="•"/>
              <a:defRPr/>
            </a:pPr>
            <a:r>
              <a:rPr lang="en-US" dirty="0">
                <a:solidFill>
                  <a:prstClr val="black"/>
                </a:solidFill>
                <a:latin typeface="Calibri" panose="020F0502020204030204"/>
              </a:rPr>
              <a:t>December 16, as devotees thank him for his intercession to lessen the effects of the 1631 Mount Vesuvius volcano).</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has studied for centuries without a natural cause for this to happen.</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Clearly a miracle – showing the presence of God in the world even today.</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His blood liquified on his May 4, 2024, at Naples’ Cathedral of the Assumption of Mary during the celebratory Mass honoring the transfer of his remains to Naples as the city’s patron saint.</a:t>
            </a:r>
          </a:p>
        </p:txBody>
      </p:sp>
    </p:spTree>
    <p:extLst>
      <p:ext uri="{BB962C8B-B14F-4D97-AF65-F5344CB8AC3E}">
        <p14:creationId xmlns:p14="http://schemas.microsoft.com/office/powerpoint/2010/main" val="528801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D9EE-0F5A-4514-98AF-C0F6C98556CA}"/>
              </a:ext>
            </a:extLst>
          </p:cNvPr>
          <p:cNvSpPr>
            <a:spLocks noGrp="1"/>
          </p:cNvSpPr>
          <p:nvPr>
            <p:ph type="title"/>
          </p:nvPr>
        </p:nvSpPr>
        <p:spPr/>
        <p:txBody>
          <a:bodyPr vert="horz" lIns="91440" tIns="45720" rIns="91440" bIns="45720" rtlCol="0" anchor="ctr">
            <a:normAutofit/>
          </a:bodyPr>
          <a:lstStyle/>
          <a:p>
            <a:pPr algn="ctr"/>
            <a:r>
              <a:rPr lang="en-US" sz="4000" b="1" dirty="0"/>
              <a:t>St. Januarius </a:t>
            </a:r>
          </a:p>
        </p:txBody>
      </p:sp>
      <p:sp>
        <p:nvSpPr>
          <p:cNvPr id="3" name="Text Placeholder 2">
            <a:extLst>
              <a:ext uri="{FF2B5EF4-FFF2-40B4-BE49-F238E27FC236}">
                <a16:creationId xmlns:a16="http://schemas.microsoft.com/office/drawing/2014/main" id="{43D117B6-8C86-A9AE-462D-B1DB01A04D57}"/>
              </a:ext>
            </a:extLst>
          </p:cNvPr>
          <p:cNvSpPr>
            <a:spLocks noGrp="1"/>
          </p:cNvSpPr>
          <p:nvPr>
            <p:ph type="body" idx="1"/>
          </p:nvPr>
        </p:nvSpPr>
        <p:spPr/>
        <p:txBody>
          <a:bodyPr/>
          <a:lstStyle/>
          <a:p>
            <a:pPr algn="ctr"/>
            <a:r>
              <a:rPr lang="en-US" sz="2400" dirty="0"/>
              <a:t>March 4, 2024</a:t>
            </a:r>
            <a:endParaRPr lang="en-US" dirty="0"/>
          </a:p>
        </p:txBody>
      </p:sp>
      <p:sp>
        <p:nvSpPr>
          <p:cNvPr id="6" name="Text Placeholder 5">
            <a:extLst>
              <a:ext uri="{FF2B5EF4-FFF2-40B4-BE49-F238E27FC236}">
                <a16:creationId xmlns:a16="http://schemas.microsoft.com/office/drawing/2014/main" id="{1E672C4B-6F27-0691-56CD-68F982D7A5B8}"/>
              </a:ext>
            </a:extLst>
          </p:cNvPr>
          <p:cNvSpPr>
            <a:spLocks noGrp="1"/>
          </p:cNvSpPr>
          <p:nvPr>
            <p:ph type="body" sz="quarter" idx="3"/>
          </p:nvPr>
        </p:nvSpPr>
        <p:spPr/>
        <p:txBody>
          <a:bodyPr/>
          <a:lstStyle/>
          <a:p>
            <a:pPr algn="ctr"/>
            <a:r>
              <a:rPr lang="en-US" sz="2400" dirty="0"/>
              <a:t>September 19, 2023</a:t>
            </a:r>
            <a:endParaRPr lang="en-US" dirty="0"/>
          </a:p>
        </p:txBody>
      </p:sp>
      <p:sp>
        <p:nvSpPr>
          <p:cNvPr id="7" name="Content Placeholder 6">
            <a:extLst>
              <a:ext uri="{FF2B5EF4-FFF2-40B4-BE49-F238E27FC236}">
                <a16:creationId xmlns:a16="http://schemas.microsoft.com/office/drawing/2014/main" id="{1005B7A0-9AB4-06AF-3606-CA04F705B739}"/>
              </a:ext>
            </a:extLst>
          </p:cNvPr>
          <p:cNvSpPr>
            <a:spLocks noGrp="1"/>
          </p:cNvSpPr>
          <p:nvPr>
            <p:ph sz="quarter" idx="4"/>
          </p:nvPr>
        </p:nvSpPr>
        <p:spPr/>
        <p:txBody>
          <a:bodyPr/>
          <a:lstStyle/>
          <a:p>
            <a:pPr marL="0" indent="0">
              <a:buNone/>
            </a:pPr>
            <a:endParaRPr lang="en-US" dirty="0"/>
          </a:p>
        </p:txBody>
      </p:sp>
      <p:sp>
        <p:nvSpPr>
          <p:cNvPr id="4" name="TextBox 3">
            <a:extLst>
              <a:ext uri="{FF2B5EF4-FFF2-40B4-BE49-F238E27FC236}">
                <a16:creationId xmlns:a16="http://schemas.microsoft.com/office/drawing/2014/main" id="{0F824FA4-38CF-45DC-9CDB-39B8119F5D61}"/>
              </a:ext>
            </a:extLst>
          </p:cNvPr>
          <p:cNvSpPr txBox="1"/>
          <p:nvPr/>
        </p:nvSpPr>
        <p:spPr>
          <a:xfrm>
            <a:off x="6935821" y="1429966"/>
            <a:ext cx="5253129" cy="5428024"/>
          </a:xfrm>
          <a:prstGeom prst="rect">
            <a:avLst/>
          </a:prstGeom>
        </p:spPr>
        <p:txBody>
          <a:bodyPr vert="horz" lIns="91440" tIns="45720" rIns="91440" bIns="45720" rtlCol="0">
            <a:noAutofit/>
          </a:bodyPr>
          <a:lstStyle/>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St. Januarius Blood">
            <a:extLst>
              <a:ext uri="{FF2B5EF4-FFF2-40B4-BE49-F238E27FC236}">
                <a16:creationId xmlns:a16="http://schemas.microsoft.com/office/drawing/2014/main" id="{079C2B9E-61D6-ABB7-54AE-ECA09D1D9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6709" y="2826872"/>
            <a:ext cx="5040425" cy="33627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lood of St. Januarius">
            <a:extLst>
              <a:ext uri="{FF2B5EF4-FFF2-40B4-BE49-F238E27FC236}">
                <a16:creationId xmlns:a16="http://schemas.microsoft.com/office/drawing/2014/main" id="{BA5E9C0E-14D1-3ED2-0E9C-6923F5CF7950}"/>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773406" y="2826872"/>
            <a:ext cx="5157787" cy="3441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774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AN SCIENCE PROVE THE EXISTENCE OF GOD? - YouTube">
            <a:extLst>
              <a:ext uri="{FF2B5EF4-FFF2-40B4-BE49-F238E27FC236}">
                <a16:creationId xmlns:a16="http://schemas.microsoft.com/office/drawing/2014/main" id="{D5332AA0-F293-0475-F985-A34E6C82530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644B69C-B0C9-B94C-8EFC-EC9378DCE8A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Proving God’s Existence based on Science</a:t>
            </a:r>
          </a:p>
        </p:txBody>
      </p:sp>
    </p:spTree>
    <p:extLst>
      <p:ext uri="{BB962C8B-B14F-4D97-AF65-F5344CB8AC3E}">
        <p14:creationId xmlns:p14="http://schemas.microsoft.com/office/powerpoint/2010/main" val="3403550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30BE8C14-A280-A74E-9564-0CC761DAB421}"/>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Review of the Last Class</a:t>
            </a:r>
          </a:p>
        </p:txBody>
      </p:sp>
      <p:cxnSp>
        <p:nvCxnSpPr>
          <p:cNvPr id="29" name="Straight Connector 28">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0D06B7-316D-624E-A35D-6169863AD826}"/>
              </a:ext>
            </a:extLst>
          </p:cNvPr>
          <p:cNvSpPr>
            <a:spLocks noGrp="1"/>
          </p:cNvSpPr>
          <p:nvPr>
            <p:ph idx="1"/>
          </p:nvPr>
        </p:nvSpPr>
        <p:spPr>
          <a:xfrm>
            <a:off x="897769" y="1909192"/>
            <a:ext cx="4586513" cy="3647710"/>
          </a:xfrm>
        </p:spPr>
        <p:txBody>
          <a:bodyPr>
            <a:normAutofit/>
          </a:bodyPr>
          <a:lstStyle/>
          <a:p>
            <a:pPr marL="514350" indent="-514350">
              <a:buFont typeface="+mj-lt"/>
              <a:buAutoNum type="arabicPeriod"/>
            </a:pPr>
            <a:r>
              <a:rPr lang="en-US" sz="2000" dirty="0">
                <a:solidFill>
                  <a:schemeClr val="bg1"/>
                </a:solidFill>
              </a:rPr>
              <a:t>What are the key take-aways from the long video about the origin of the universe?</a:t>
            </a:r>
          </a:p>
          <a:p>
            <a:pPr marL="514350" indent="-514350">
              <a:buFont typeface="+mj-lt"/>
              <a:buAutoNum type="arabicPeriod"/>
            </a:pPr>
            <a:r>
              <a:rPr lang="en-US" sz="2000" dirty="0">
                <a:solidFill>
                  <a:schemeClr val="bg1"/>
                </a:solidFill>
              </a:rPr>
              <a:t>What is the Doppler effect?</a:t>
            </a:r>
          </a:p>
          <a:p>
            <a:pPr marL="514350" indent="-514350">
              <a:buFont typeface="+mj-lt"/>
              <a:buAutoNum type="arabicPeriod"/>
            </a:pPr>
            <a:r>
              <a:rPr lang="en-US" sz="2000" dirty="0">
                <a:solidFill>
                  <a:schemeClr val="bg1"/>
                </a:solidFill>
              </a:rPr>
              <a:t>Why is the Doppler effect important?</a:t>
            </a:r>
          </a:p>
          <a:p>
            <a:pPr marL="514350" indent="-514350">
              <a:buFont typeface="+mj-lt"/>
              <a:buAutoNum type="arabicPeriod"/>
            </a:pPr>
            <a:r>
              <a:rPr lang="en-US" sz="2000" dirty="0">
                <a:solidFill>
                  <a:schemeClr val="bg1"/>
                </a:solidFill>
              </a:rPr>
              <a:t>What is the significance of an expanding universe regarding Creation?</a:t>
            </a:r>
          </a:p>
          <a:p>
            <a:pPr marL="514350" indent="-514350">
              <a:buFont typeface="+mj-lt"/>
              <a:buAutoNum type="arabicPeriod"/>
            </a:pPr>
            <a:r>
              <a:rPr lang="en-US" sz="2000" dirty="0">
                <a:solidFill>
                  <a:schemeClr val="bg1"/>
                </a:solidFill>
              </a:rPr>
              <a:t>Why is the speed of light important?</a:t>
            </a:r>
          </a:p>
          <a:p>
            <a:pPr marL="514350" indent="-514350">
              <a:buFont typeface="+mj-lt"/>
              <a:buAutoNum type="arabicPeriod"/>
            </a:pPr>
            <a:r>
              <a:rPr lang="en-US" sz="2000" dirty="0">
                <a:solidFill>
                  <a:schemeClr val="bg1"/>
                </a:solidFill>
              </a:rPr>
              <a:t>Is it worth betting against God?</a:t>
            </a:r>
          </a:p>
          <a:p>
            <a:pPr marL="0" indent="0">
              <a:buNone/>
            </a:pPr>
            <a:endParaRPr lang="en-US" sz="2000" dirty="0">
              <a:solidFill>
                <a:schemeClr val="bg1"/>
              </a:solidFill>
            </a:endParaRPr>
          </a:p>
          <a:p>
            <a:pPr marL="0" indent="0">
              <a:buNone/>
            </a:pPr>
            <a:endParaRPr lang="en-US" sz="2000" dirty="0">
              <a:solidFill>
                <a:schemeClr val="bg1"/>
              </a:solidFill>
            </a:endParaRPr>
          </a:p>
        </p:txBody>
      </p:sp>
      <p:cxnSp>
        <p:nvCxnSpPr>
          <p:cNvPr id="31" name="Straight Connector 30">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2" name="Picture 4">
            <a:extLst>
              <a:ext uri="{FF2B5EF4-FFF2-40B4-BE49-F238E27FC236}">
                <a16:creationId xmlns:a16="http://schemas.microsoft.com/office/drawing/2014/main" id="{13723747-62B3-18AE-F438-029B038A5596}"/>
              </a:ext>
            </a:extLst>
          </p:cNvPr>
          <p:cNvPicPr>
            <a:picLocks noChangeAspect="1"/>
          </p:cNvPicPr>
          <p:nvPr/>
        </p:nvPicPr>
        <p:blipFill rotWithShape="1">
          <a:blip r:embed="rId2"/>
          <a:srcRect l="39201" r="10407" b="-445"/>
          <a:stretch/>
        </p:blipFill>
        <p:spPr>
          <a:xfrm>
            <a:off x="6525453" y="252290"/>
            <a:ext cx="5666547" cy="6353420"/>
          </a:xfrm>
          <a:prstGeom prst="rect">
            <a:avLst/>
          </a:prstGeom>
        </p:spPr>
      </p:pic>
    </p:spTree>
    <p:extLst>
      <p:ext uri="{BB962C8B-B14F-4D97-AF65-F5344CB8AC3E}">
        <p14:creationId xmlns:p14="http://schemas.microsoft.com/office/powerpoint/2010/main" val="6335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49E4-1133-C242-C0E3-7B3CC6FF4947}"/>
              </a:ext>
            </a:extLst>
          </p:cNvPr>
          <p:cNvSpPr>
            <a:spLocks noGrp="1"/>
          </p:cNvSpPr>
          <p:nvPr>
            <p:ph type="title"/>
          </p:nvPr>
        </p:nvSpPr>
        <p:spPr/>
        <p:txBody>
          <a:bodyPr/>
          <a:lstStyle/>
          <a:p>
            <a:endParaRPr lang="en-US"/>
          </a:p>
        </p:txBody>
      </p:sp>
      <p:pic>
        <p:nvPicPr>
          <p:cNvPr id="4" name="EC3CF84A">
            <a:hlinkClick r:id="" action="ppaction://media"/>
            <a:extLst>
              <a:ext uri="{FF2B5EF4-FFF2-40B4-BE49-F238E27FC236}">
                <a16:creationId xmlns:a16="http://schemas.microsoft.com/office/drawing/2014/main" id="{833251CD-14E8-6E7D-16DB-4FE2201050D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87102" y="-1208019"/>
            <a:ext cx="13279101" cy="7450976"/>
          </a:xfrm>
        </p:spPr>
      </p:pic>
    </p:spTree>
    <p:extLst>
      <p:ext uri="{BB962C8B-B14F-4D97-AF65-F5344CB8AC3E}">
        <p14:creationId xmlns:p14="http://schemas.microsoft.com/office/powerpoint/2010/main" val="68766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6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37F55DA-00FC-8AD0-F147-5B19A13A7C40}"/>
              </a:ext>
            </a:extLst>
          </p:cNvPr>
          <p:cNvPicPr>
            <a:picLocks noGrp="1" noChangeAspect="1"/>
          </p:cNvPicPr>
          <p:nvPr>
            <p:ph idx="1"/>
          </p:nvPr>
        </p:nvPicPr>
        <p:blipFill rotWithShape="1">
          <a:blip r:embed="rId3"/>
          <a:srcRect l="8395" r="-1" b="-1"/>
          <a:stretch/>
        </p:blipFill>
        <p:spPr>
          <a:xfrm>
            <a:off x="-6588" y="10"/>
            <a:ext cx="12198588" cy="6857990"/>
          </a:xfrm>
          <a:prstGeom prst="rect">
            <a:avLst/>
          </a:prstGeom>
        </p:spPr>
      </p:pic>
    </p:spTree>
    <p:extLst>
      <p:ext uri="{BB962C8B-B14F-4D97-AF65-F5344CB8AC3E}">
        <p14:creationId xmlns:p14="http://schemas.microsoft.com/office/powerpoint/2010/main" val="1682948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2913-8E8D-11C3-968E-88729C3966C2}"/>
              </a:ext>
            </a:extLst>
          </p:cNvPr>
          <p:cNvSpPr>
            <a:spLocks noGrp="1"/>
          </p:cNvSpPr>
          <p:nvPr>
            <p:ph type="title"/>
          </p:nvPr>
        </p:nvSpPr>
        <p:spPr>
          <a:xfrm>
            <a:off x="838199" y="5609902"/>
            <a:ext cx="10280515" cy="913975"/>
          </a:xfrm>
        </p:spPr>
        <p:txBody>
          <a:bodyPr vert="horz" lIns="91440" tIns="45720" rIns="91440" bIns="45720" rtlCol="0" anchor="ctr">
            <a:noAutofit/>
          </a:bodyPr>
          <a:lstStyle/>
          <a:p>
            <a:pPr algn="ctr"/>
            <a:r>
              <a:rPr lang="en-US" b="1" dirty="0">
                <a:solidFill>
                  <a:srgbClr val="FFFFFF"/>
                </a:solidFill>
              </a:rPr>
              <a:t>Wonders of Nature: Water</a:t>
            </a:r>
          </a:p>
        </p:txBody>
      </p:sp>
      <p:pic>
        <p:nvPicPr>
          <p:cNvPr id="7" name="Content Placeholder 6">
            <a:extLst>
              <a:ext uri="{FF2B5EF4-FFF2-40B4-BE49-F238E27FC236}">
                <a16:creationId xmlns:a16="http://schemas.microsoft.com/office/drawing/2014/main" id="{20856961-1A50-15F1-18BB-2C38FBF6B5B3}"/>
              </a:ext>
            </a:extLst>
          </p:cNvPr>
          <p:cNvPicPr>
            <a:picLocks noGrp="1" noChangeAspect="1"/>
          </p:cNvPicPr>
          <p:nvPr>
            <p:ph sz="half" idx="1"/>
          </p:nvPr>
        </p:nvPicPr>
        <p:blipFill rotWithShape="1">
          <a:blip r:embed="rId3"/>
          <a:srcRect r="1" b="35657"/>
          <a:stretch/>
        </p:blipFill>
        <p:spPr>
          <a:xfrm>
            <a:off x="1" y="10"/>
            <a:ext cx="12191998" cy="5352218"/>
          </a:xfrm>
          <a:prstGeom prst="rect">
            <a:avLst/>
          </a:prstGeom>
        </p:spPr>
      </p:pic>
    </p:spTree>
    <p:extLst>
      <p:ext uri="{BB962C8B-B14F-4D97-AF65-F5344CB8AC3E}">
        <p14:creationId xmlns:p14="http://schemas.microsoft.com/office/powerpoint/2010/main" val="520160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2913-8E8D-11C3-968E-88729C3966C2}"/>
              </a:ext>
            </a:extLst>
          </p:cNvPr>
          <p:cNvSpPr>
            <a:spLocks noGrp="1"/>
          </p:cNvSpPr>
          <p:nvPr>
            <p:ph type="title"/>
          </p:nvPr>
        </p:nvSpPr>
        <p:spPr>
          <a:xfrm>
            <a:off x="838200" y="5609902"/>
            <a:ext cx="10543162" cy="913975"/>
          </a:xfrm>
        </p:spPr>
        <p:txBody>
          <a:bodyPr vert="horz" lIns="91440" tIns="45720" rIns="91440" bIns="45720" rtlCol="0" anchor="ctr">
            <a:normAutofit/>
          </a:bodyPr>
          <a:lstStyle/>
          <a:p>
            <a:pPr algn="ctr"/>
            <a:r>
              <a:rPr lang="en-US" b="1" dirty="0">
                <a:solidFill>
                  <a:srgbClr val="FFFFFF"/>
                </a:solidFill>
              </a:rPr>
              <a:t>Wonders of Nature: Water</a:t>
            </a:r>
          </a:p>
        </p:txBody>
      </p:sp>
      <p:pic>
        <p:nvPicPr>
          <p:cNvPr id="7" name="Content Placeholder 6">
            <a:extLst>
              <a:ext uri="{FF2B5EF4-FFF2-40B4-BE49-F238E27FC236}">
                <a16:creationId xmlns:a16="http://schemas.microsoft.com/office/drawing/2014/main" id="{FA33372E-DF34-F425-1EE7-36F244173A05}"/>
              </a:ext>
            </a:extLst>
          </p:cNvPr>
          <p:cNvPicPr>
            <a:picLocks noGrp="1" noChangeAspect="1"/>
          </p:cNvPicPr>
          <p:nvPr>
            <p:ph sz="half" idx="1"/>
          </p:nvPr>
        </p:nvPicPr>
        <p:blipFill rotWithShape="1">
          <a:blip r:embed="rId3"/>
          <a:srcRect t="30619" r="-1" b="9677"/>
          <a:stretch/>
        </p:blipFill>
        <p:spPr>
          <a:xfrm>
            <a:off x="2" y="0"/>
            <a:ext cx="12191998" cy="5352218"/>
          </a:xfrm>
          <a:prstGeom prst="rect">
            <a:avLst/>
          </a:prstGeom>
        </p:spPr>
      </p:pic>
    </p:spTree>
    <p:extLst>
      <p:ext uri="{BB962C8B-B14F-4D97-AF65-F5344CB8AC3E}">
        <p14:creationId xmlns:p14="http://schemas.microsoft.com/office/powerpoint/2010/main" val="3487707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D706D-50A1-4140-A984-BF032B2B4EE1}"/>
              </a:ext>
            </a:extLst>
          </p:cNvPr>
          <p:cNvSpPr>
            <a:spLocks noGrp="1"/>
          </p:cNvSpPr>
          <p:nvPr>
            <p:ph type="title"/>
          </p:nvPr>
        </p:nvSpPr>
        <p:spPr>
          <a:xfrm>
            <a:off x="6823878" y="120581"/>
            <a:ext cx="4491821" cy="1296238"/>
          </a:xfrm>
        </p:spPr>
        <p:txBody>
          <a:bodyPr anchor="b">
            <a:noAutofit/>
          </a:bodyPr>
          <a:lstStyle/>
          <a:p>
            <a:pPr algn="ctr"/>
            <a:r>
              <a:rPr lang="en-US" dirty="0"/>
              <a:t>The Cosmological Argument</a:t>
            </a:r>
          </a:p>
        </p:txBody>
      </p:sp>
      <p:pic>
        <p:nvPicPr>
          <p:cNvPr id="38" name="Picture 21" descr="A swirling meteorite">
            <a:extLst>
              <a:ext uri="{FF2B5EF4-FFF2-40B4-BE49-F238E27FC236}">
                <a16:creationId xmlns:a16="http://schemas.microsoft.com/office/drawing/2014/main" id="{A3EEAF2E-A45E-5CF3-1D93-0CABA48E6557}"/>
              </a:ext>
            </a:extLst>
          </p:cNvPr>
          <p:cNvPicPr>
            <a:picLocks noChangeAspect="1"/>
          </p:cNvPicPr>
          <p:nvPr/>
        </p:nvPicPr>
        <p:blipFill rotWithShape="1">
          <a:blip r:embed="rId2"/>
          <a:srcRect l="23578" r="18867" b="1"/>
          <a:stretch/>
        </p:blipFill>
        <p:spPr>
          <a:xfrm>
            <a:off x="20" y="10"/>
            <a:ext cx="6095980" cy="6857990"/>
          </a:xfrm>
          <a:prstGeom prst="rect">
            <a:avLst/>
          </a:prstGeom>
        </p:spPr>
      </p:pic>
      <p:grpSp>
        <p:nvGrpSpPr>
          <p:cNvPr id="39" name="Group 25">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27" name="Rectangle 26">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27">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957E9C3C-E20B-A34A-A9C6-80F7ABD45B32}"/>
              </a:ext>
            </a:extLst>
          </p:cNvPr>
          <p:cNvSpPr>
            <a:spLocks noGrp="1"/>
          </p:cNvSpPr>
          <p:nvPr>
            <p:ph idx="1"/>
          </p:nvPr>
        </p:nvSpPr>
        <p:spPr>
          <a:xfrm>
            <a:off x="6594765" y="1523999"/>
            <a:ext cx="5116944" cy="5213419"/>
          </a:xfrm>
        </p:spPr>
        <p:txBody>
          <a:bodyPr anchor="t">
            <a:noAutofit/>
          </a:bodyPr>
          <a:lstStyle/>
          <a:p>
            <a:pPr marL="514350" indent="-514350">
              <a:buFont typeface="+mj-lt"/>
              <a:buAutoNum type="arabicPeriod"/>
            </a:pPr>
            <a:r>
              <a:rPr lang="en-US" sz="2400" dirty="0"/>
              <a:t>Whatever begins to exist has a cause. (TRUE)</a:t>
            </a:r>
          </a:p>
          <a:p>
            <a:pPr marL="514350" indent="-514350">
              <a:buFont typeface="+mj-lt"/>
              <a:buAutoNum type="arabicPeriod"/>
            </a:pPr>
            <a:r>
              <a:rPr lang="en-US" sz="2400" dirty="0"/>
              <a:t>The universe began to exist. (TRUE)</a:t>
            </a:r>
          </a:p>
          <a:p>
            <a:pPr marL="514350" indent="-514350">
              <a:buFont typeface="+mj-lt"/>
              <a:buAutoNum type="arabicPeriod"/>
            </a:pPr>
            <a:r>
              <a:rPr lang="en-US" sz="2400" dirty="0"/>
              <a:t>Therefore, the universe has a cause. That Cause had to exist outside of time and space and had to be Super Intelligent. (THEREFORE TRUE)</a:t>
            </a:r>
          </a:p>
          <a:p>
            <a:pPr marL="0" indent="0" algn="ctr">
              <a:buNone/>
            </a:pPr>
            <a:r>
              <a:rPr lang="en-US" sz="2400" b="1" dirty="0">
                <a:solidFill>
                  <a:schemeClr val="accent5">
                    <a:lumMod val="50000"/>
                  </a:schemeClr>
                </a:solidFill>
              </a:rPr>
              <a:t>WHERE WAS GOD WHEN THE UNIVERSE CAME INTO EXISTENCE?</a:t>
            </a:r>
          </a:p>
          <a:p>
            <a:pPr marL="0" indent="0">
              <a:buNone/>
            </a:pPr>
            <a:endParaRPr lang="en-US" sz="2400" dirty="0"/>
          </a:p>
          <a:p>
            <a:pPr marL="0" indent="0" algn="ctr">
              <a:buNone/>
            </a:pPr>
            <a:r>
              <a:rPr lang="en-US" sz="2400" dirty="0"/>
              <a:t>This is similar to St. Thomas Aquinas’ “The argument from causes.”</a:t>
            </a:r>
          </a:p>
        </p:txBody>
      </p:sp>
    </p:spTree>
    <p:extLst>
      <p:ext uri="{BB962C8B-B14F-4D97-AF65-F5344CB8AC3E}">
        <p14:creationId xmlns:p14="http://schemas.microsoft.com/office/powerpoint/2010/main" val="226969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he Creed – Article 1 - Catholic Parishes of Penticton">
            <a:extLst>
              <a:ext uri="{FF2B5EF4-FFF2-40B4-BE49-F238E27FC236}">
                <a16:creationId xmlns:a16="http://schemas.microsoft.com/office/drawing/2014/main" id="{A467FE09-68AF-8057-2709-64D4386C2325}"/>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b="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8200" y="365125"/>
            <a:ext cx="10515600" cy="1325563"/>
          </a:xfrm>
        </p:spPr>
        <p:txBody>
          <a:bodyPr>
            <a:normAutofit/>
          </a:bodyPr>
          <a:lstStyle/>
          <a:p>
            <a:pPr algn="ctr"/>
            <a:r>
              <a:rPr lang="en-US" sz="5400" b="1" dirty="0">
                <a:solidFill>
                  <a:srgbClr val="FFFFFF"/>
                </a:solidFill>
              </a:rPr>
              <a:t>Who is God? Who made me? </a:t>
            </a:r>
          </a:p>
        </p:txBody>
      </p:sp>
      <p:sp>
        <p:nvSpPr>
          <p:cNvPr id="3" name="Content Placeholder 2"/>
          <p:cNvSpPr>
            <a:spLocks noGrp="1"/>
          </p:cNvSpPr>
          <p:nvPr>
            <p:ph idx="1"/>
          </p:nvPr>
        </p:nvSpPr>
        <p:spPr>
          <a:xfrm>
            <a:off x="838200" y="1825625"/>
            <a:ext cx="10515600" cy="4830356"/>
          </a:xfrm>
        </p:spPr>
        <p:txBody>
          <a:bodyPr>
            <a:noAutofit/>
          </a:bodyPr>
          <a:lstStyle/>
          <a:p>
            <a:pPr lvl="1"/>
            <a:r>
              <a:rPr lang="en-US" sz="3200" b="1" dirty="0">
                <a:solidFill>
                  <a:srgbClr val="FFFFFF"/>
                </a:solidFill>
              </a:rPr>
              <a:t>What do you think?</a:t>
            </a:r>
          </a:p>
          <a:p>
            <a:pPr lvl="2"/>
            <a:r>
              <a:rPr lang="en-US" sz="3200" b="1" dirty="0">
                <a:solidFill>
                  <a:srgbClr val="FFFFFF"/>
                </a:solidFill>
              </a:rPr>
              <a:t>Human beings have developed over millions of years from less advanced forms of life, but God guided this process?</a:t>
            </a:r>
          </a:p>
          <a:p>
            <a:pPr lvl="2"/>
            <a:r>
              <a:rPr lang="en-US" sz="3200" b="1" dirty="0">
                <a:solidFill>
                  <a:srgbClr val="FFFFFF"/>
                </a:solidFill>
              </a:rPr>
              <a:t>Human beings have developed over millions of years from less advanced forms of life, but God had no part in this process?</a:t>
            </a:r>
          </a:p>
          <a:p>
            <a:pPr lvl="2"/>
            <a:r>
              <a:rPr lang="en-US" sz="3200" b="1" dirty="0">
                <a:solidFill>
                  <a:srgbClr val="FFFFFF"/>
                </a:solidFill>
              </a:rPr>
              <a:t>Human beings were created by God pretty much in their present form at one time within the last 10,000 years or so?</a:t>
            </a:r>
          </a:p>
        </p:txBody>
      </p:sp>
    </p:spTree>
    <p:extLst>
      <p:ext uri="{BB962C8B-B14F-4D97-AF65-F5344CB8AC3E}">
        <p14:creationId xmlns:p14="http://schemas.microsoft.com/office/powerpoint/2010/main" val="17636254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he Five J's Family: Where Are We Now? - Five J's Homeschool">
            <a:extLst>
              <a:ext uri="{FF2B5EF4-FFF2-40B4-BE49-F238E27FC236}">
                <a16:creationId xmlns:a16="http://schemas.microsoft.com/office/drawing/2014/main" id="{107C8099-AFAF-FB3D-3BC6-78F3B2919173}"/>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8893" r="18011" b="1"/>
          <a:stretch/>
        </p:blipFill>
        <p:spPr bwMode="auto">
          <a:xfrm>
            <a:off x="-1064015" y="0"/>
            <a:ext cx="8250331"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081FAD-7D68-5E81-41C5-F8141C83E30A}"/>
              </a:ext>
            </a:extLst>
          </p:cNvPr>
          <p:cNvSpPr>
            <a:spLocks noGrp="1"/>
          </p:cNvSpPr>
          <p:nvPr>
            <p:ph type="title"/>
          </p:nvPr>
        </p:nvSpPr>
        <p:spPr>
          <a:xfrm>
            <a:off x="7531610" y="365125"/>
            <a:ext cx="3822189" cy="45719"/>
          </a:xfrm>
        </p:spPr>
        <p:txBody>
          <a:bodyPr vert="horz" lIns="91440" tIns="45720" rIns="91440" bIns="45720" rtlCol="0" anchor="ctr">
            <a:normAutofit fontScale="90000"/>
          </a:bodyPr>
          <a:lstStyle/>
          <a:p>
            <a:endParaRPr lang="en-US" sz="4000" dirty="0"/>
          </a:p>
        </p:txBody>
      </p:sp>
      <p:sp>
        <p:nvSpPr>
          <p:cNvPr id="4" name="Content Placeholder 3">
            <a:extLst>
              <a:ext uri="{FF2B5EF4-FFF2-40B4-BE49-F238E27FC236}">
                <a16:creationId xmlns:a16="http://schemas.microsoft.com/office/drawing/2014/main" id="{5E358A35-DD63-F5DB-8D0A-E78055FE567B}"/>
              </a:ext>
            </a:extLst>
          </p:cNvPr>
          <p:cNvSpPr>
            <a:spLocks noGrp="1"/>
          </p:cNvSpPr>
          <p:nvPr>
            <p:ph sz="half" idx="2"/>
          </p:nvPr>
        </p:nvSpPr>
        <p:spPr>
          <a:xfrm>
            <a:off x="7186316" y="510362"/>
            <a:ext cx="4657341" cy="6347627"/>
          </a:xfrm>
        </p:spPr>
        <p:txBody>
          <a:bodyPr vert="horz" lIns="91440" tIns="45720" rIns="91440" bIns="45720" rtlCol="0">
            <a:normAutofit fontScale="70000" lnSpcReduction="20000"/>
          </a:bodyPr>
          <a:lstStyle/>
          <a:p>
            <a:r>
              <a:rPr lang="en-US" sz="3300" b="1" dirty="0"/>
              <a:t>Myth 1: </a:t>
            </a:r>
            <a:r>
              <a:rPr lang="en-US" sz="3300" dirty="0"/>
              <a:t>Science and faith are incompatible, and since science is true, it has replaced religion. </a:t>
            </a:r>
            <a:r>
              <a:rPr lang="en-US" sz="3300" dirty="0">
                <a:solidFill>
                  <a:srgbClr val="FF0000"/>
                </a:solidFill>
              </a:rPr>
              <a:t>NO: Science and faith are compatible because both have origins with God.</a:t>
            </a:r>
          </a:p>
          <a:p>
            <a:r>
              <a:rPr lang="en-US" sz="3300" b="1" dirty="0"/>
              <a:t>Myth 2: </a:t>
            </a:r>
            <a:r>
              <a:rPr lang="en-US" sz="3300" dirty="0"/>
              <a:t>Human beings are like every other animal—merely a complex of atoms and molecules. We have no soul, no eternal destiny, and no transcendent nature. When we die, we die. </a:t>
            </a:r>
          </a:p>
          <a:p>
            <a:r>
              <a:rPr lang="en-US" sz="3300" b="1" dirty="0"/>
              <a:t>Myth 3: </a:t>
            </a:r>
            <a:r>
              <a:rPr lang="en-US" sz="3300" dirty="0"/>
              <a:t>There is no evidence for Jesus as a historical figure, and therefore his resurrection or divinity. If Jesus did exist, he was just an interesting prophet, but not a Savior or the Son of God. </a:t>
            </a:r>
          </a:p>
          <a:p>
            <a:r>
              <a:rPr lang="en-US" sz="3300" b="1" dirty="0"/>
              <a:t>Myth 4: </a:t>
            </a:r>
            <a:r>
              <a:rPr lang="en-US" sz="3300" dirty="0"/>
              <a:t>There is no explanation for why an all-loving God would allow suffering. Therefore, suffering is fundamentally negative, and a loving God probably does not exist. </a:t>
            </a:r>
          </a:p>
          <a:p>
            <a:endParaRPr lang="en-US" sz="1300" dirty="0"/>
          </a:p>
        </p:txBody>
      </p:sp>
    </p:spTree>
    <p:extLst>
      <p:ext uri="{BB962C8B-B14F-4D97-AF65-F5344CB8AC3E}">
        <p14:creationId xmlns:p14="http://schemas.microsoft.com/office/powerpoint/2010/main" val="85921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DB4698A-4AFD-BDD6-7E01-E4E29D37215C}"/>
              </a:ext>
            </a:extLst>
          </p:cNvPr>
          <p:cNvPicPr>
            <a:picLocks noChangeAspect="1"/>
          </p:cNvPicPr>
          <p:nvPr/>
        </p:nvPicPr>
        <p:blipFill rotWithShape="1">
          <a:blip r:embed="rId3"/>
          <a:srcRect t="24593" r="1" b="18670"/>
          <a:stretch/>
        </p:blipFill>
        <p:spPr>
          <a:xfrm>
            <a:off x="1" y="10"/>
            <a:ext cx="9669642" cy="6857990"/>
          </a:xfrm>
          <a:prstGeom prst="rect">
            <a:avLst/>
          </a:prstGeom>
        </p:spPr>
      </p:pic>
      <p:sp>
        <p:nvSpPr>
          <p:cNvPr id="31"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46A820-37B1-5147-8170-3225D65B444F}"/>
              </a:ext>
            </a:extLst>
          </p:cNvPr>
          <p:cNvSpPr>
            <a:spLocks noGrp="1"/>
          </p:cNvSpPr>
          <p:nvPr>
            <p:ph type="title"/>
          </p:nvPr>
        </p:nvSpPr>
        <p:spPr>
          <a:xfrm>
            <a:off x="7531610" y="261258"/>
            <a:ext cx="4388247" cy="1230086"/>
          </a:xfrm>
        </p:spPr>
        <p:txBody>
          <a:bodyPr>
            <a:normAutofit/>
          </a:bodyPr>
          <a:lstStyle/>
          <a:p>
            <a:pPr algn="ctr"/>
            <a:r>
              <a:rPr lang="en-US" sz="4000" b="1" dirty="0"/>
              <a:t>Where Does Our Faith Come From?</a:t>
            </a:r>
          </a:p>
        </p:txBody>
      </p:sp>
      <p:sp>
        <p:nvSpPr>
          <p:cNvPr id="3" name="Content Placeholder 2">
            <a:extLst>
              <a:ext uri="{FF2B5EF4-FFF2-40B4-BE49-F238E27FC236}">
                <a16:creationId xmlns:a16="http://schemas.microsoft.com/office/drawing/2014/main" id="{3A928F46-535F-2245-9DD0-2CFC12EDDD20}"/>
              </a:ext>
            </a:extLst>
          </p:cNvPr>
          <p:cNvSpPr>
            <a:spLocks noGrp="1"/>
          </p:cNvSpPr>
          <p:nvPr>
            <p:ph idx="1"/>
          </p:nvPr>
        </p:nvSpPr>
        <p:spPr>
          <a:xfrm>
            <a:off x="7531610" y="1491344"/>
            <a:ext cx="4388247" cy="5246913"/>
          </a:xfrm>
        </p:spPr>
        <p:txBody>
          <a:bodyPr>
            <a:normAutofit lnSpcReduction="10000"/>
          </a:bodyPr>
          <a:lstStyle/>
          <a:p>
            <a:pPr marL="514350" indent="-514350">
              <a:buFont typeface="+mj-lt"/>
              <a:buAutoNum type="arabicPeriod"/>
            </a:pPr>
            <a:r>
              <a:rPr lang="en-US" sz="2400" b="1" dirty="0">
                <a:solidFill>
                  <a:schemeClr val="accent4">
                    <a:lumMod val="75000"/>
                  </a:schemeClr>
                </a:solidFill>
              </a:rPr>
              <a:t>Sacred Scripture</a:t>
            </a:r>
            <a:r>
              <a:rPr lang="en-US" sz="2400" dirty="0"/>
              <a:t>: The Bible: “Inspired word of God.”</a:t>
            </a:r>
          </a:p>
          <a:p>
            <a:pPr marL="514350" indent="-514350">
              <a:buFont typeface="+mj-lt"/>
              <a:buAutoNum type="arabicPeriod"/>
            </a:pPr>
            <a:r>
              <a:rPr lang="en-US" sz="2400" b="1" dirty="0">
                <a:solidFill>
                  <a:schemeClr val="accent4">
                    <a:lumMod val="75000"/>
                  </a:schemeClr>
                </a:solidFill>
              </a:rPr>
              <a:t>Sacred Tradition</a:t>
            </a:r>
            <a:r>
              <a:rPr lang="en-US" sz="2400" dirty="0"/>
              <a:t>: Teaching handed down to us. Written or oral, entrusted by Christ to the Apostles and their successors, which has been transmitted to us through Apostolic Succession</a:t>
            </a:r>
          </a:p>
          <a:p>
            <a:pPr marL="514350" indent="-514350">
              <a:buFont typeface="+mj-lt"/>
              <a:buAutoNum type="arabicPeriod"/>
            </a:pPr>
            <a:endParaRPr lang="en-US" sz="2400" dirty="0"/>
          </a:p>
          <a:p>
            <a:pPr marL="0" indent="0" algn="ctr">
              <a:buNone/>
            </a:pPr>
            <a:r>
              <a:rPr lang="en-US" sz="2400" dirty="0"/>
              <a:t>“Truth cannot contradict truth.” (from Pope St. JPII’s address to the Pontifical Academy                 of Science)</a:t>
            </a:r>
          </a:p>
          <a:p>
            <a:pPr marL="0" indent="0" algn="ctr">
              <a:buNone/>
            </a:pPr>
            <a:r>
              <a:rPr lang="en-US" sz="2400" dirty="0"/>
              <a:t>What if there is a contradiction?</a:t>
            </a:r>
          </a:p>
          <a:p>
            <a:pPr marL="514350" indent="-514350">
              <a:buFont typeface="+mj-lt"/>
              <a:buAutoNum type="arabicPeriod"/>
            </a:pPr>
            <a:endParaRPr lang="en-US" sz="1700" dirty="0"/>
          </a:p>
          <a:p>
            <a:pPr marL="0" indent="0">
              <a:buNone/>
            </a:pPr>
            <a:endParaRPr lang="en-US" sz="1700" dirty="0"/>
          </a:p>
        </p:txBody>
      </p:sp>
    </p:spTree>
    <p:extLst>
      <p:ext uri="{BB962C8B-B14F-4D97-AF65-F5344CB8AC3E}">
        <p14:creationId xmlns:p14="http://schemas.microsoft.com/office/powerpoint/2010/main" val="376689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2BE-D913-EB4B-A995-815AF5719E97}"/>
              </a:ext>
            </a:extLst>
          </p:cNvPr>
          <p:cNvSpPr>
            <a:spLocks noGrp="1"/>
          </p:cNvSpPr>
          <p:nvPr>
            <p:ph type="title"/>
          </p:nvPr>
        </p:nvSpPr>
        <p:spPr>
          <a:xfrm>
            <a:off x="638882" y="639193"/>
            <a:ext cx="3571810" cy="2454694"/>
          </a:xfrm>
        </p:spPr>
        <p:txBody>
          <a:bodyPr vert="horz" lIns="91440" tIns="45720" rIns="91440" bIns="45720" rtlCol="0" anchor="b">
            <a:normAutofit/>
          </a:bodyPr>
          <a:lstStyle/>
          <a:p>
            <a:pPr algn="ctr"/>
            <a:r>
              <a:rPr lang="en-US" sz="5600" kern="1200" dirty="0">
                <a:solidFill>
                  <a:schemeClr val="tx1"/>
                </a:solidFill>
                <a:latin typeface="+mj-lt"/>
                <a:ea typeface="+mj-ea"/>
                <a:cs typeface="+mj-cs"/>
              </a:rPr>
              <a:t>What is “</a:t>
            </a:r>
            <a:r>
              <a:rPr lang="en-US" sz="5600" i="1" kern="1200" dirty="0">
                <a:solidFill>
                  <a:schemeClr val="tx1"/>
                </a:solidFill>
                <a:latin typeface="+mj-lt"/>
                <a:ea typeface="+mj-ea"/>
                <a:cs typeface="+mj-cs"/>
              </a:rPr>
              <a:t>Sola Scriptura</a:t>
            </a:r>
            <a:r>
              <a:rPr lang="en-US" sz="5600" kern="1200" dirty="0">
                <a:solidFill>
                  <a:schemeClr val="tx1"/>
                </a:solidFill>
                <a:latin typeface="+mj-lt"/>
                <a:ea typeface="+mj-ea"/>
                <a:cs typeface="+mj-cs"/>
              </a:rPr>
              <a:t>?”</a:t>
            </a:r>
          </a:p>
        </p:txBody>
      </p:sp>
      <p:sp>
        <p:nvSpPr>
          <p:cNvPr id="3" name="Content Placeholder 2">
            <a:extLst>
              <a:ext uri="{FF2B5EF4-FFF2-40B4-BE49-F238E27FC236}">
                <a16:creationId xmlns:a16="http://schemas.microsoft.com/office/drawing/2014/main" id="{0D3D6B65-8855-C142-B8E6-13C5AB16E303}"/>
              </a:ext>
            </a:extLst>
          </p:cNvPr>
          <p:cNvSpPr>
            <a:spLocks noGrp="1"/>
          </p:cNvSpPr>
          <p:nvPr>
            <p:ph idx="1"/>
          </p:nvPr>
        </p:nvSpPr>
        <p:spPr>
          <a:xfrm>
            <a:off x="452176" y="4631161"/>
            <a:ext cx="3879032" cy="1559327"/>
          </a:xfrm>
        </p:spPr>
        <p:txBody>
          <a:bodyPr vert="horz" lIns="91440" tIns="45720" rIns="91440" bIns="45720" rtlCol="0">
            <a:noAutofit/>
          </a:bodyPr>
          <a:lstStyle/>
          <a:p>
            <a:pPr marL="0" indent="0" algn="ctr">
              <a:buNone/>
            </a:pPr>
            <a:r>
              <a:rPr lang="en-US" sz="4000" kern="1200" dirty="0">
                <a:solidFill>
                  <a:schemeClr val="tx1"/>
                </a:solidFill>
                <a:latin typeface="+mn-lt"/>
                <a:ea typeface="+mn-ea"/>
                <a:cs typeface="+mn-cs"/>
              </a:rPr>
              <a:t>Faith without works.           (James 2:14-18)</a:t>
            </a:r>
          </a:p>
        </p:txBody>
      </p:sp>
      <p:pic>
        <p:nvPicPr>
          <p:cNvPr id="2050" name="Picture 2" descr="Orbis Catholicus Secundus: The Protestant Heresy">
            <a:extLst>
              <a:ext uri="{FF2B5EF4-FFF2-40B4-BE49-F238E27FC236}">
                <a16:creationId xmlns:a16="http://schemas.microsoft.com/office/drawing/2014/main" id="{232EFF19-9DEA-631D-3987-EA294F0B5D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718821"/>
            <a:ext cx="7214616" cy="539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48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B933B-F97E-6846-A0D8-F428E80EDADC}"/>
              </a:ext>
            </a:extLst>
          </p:cNvPr>
          <p:cNvSpPr>
            <a:spLocks noGrp="1"/>
          </p:cNvSpPr>
          <p:nvPr>
            <p:ph type="title"/>
          </p:nvPr>
        </p:nvSpPr>
        <p:spPr/>
        <p:txBody>
          <a:bodyPr>
            <a:normAutofit/>
          </a:bodyPr>
          <a:lstStyle/>
          <a:p>
            <a:pPr algn="ctr"/>
            <a:r>
              <a:rPr lang="en-US" sz="2800" dirty="0"/>
              <a:t>Creation and Evolution</a:t>
            </a:r>
          </a:p>
        </p:txBody>
      </p:sp>
      <p:sp>
        <p:nvSpPr>
          <p:cNvPr id="3" name="Content Placeholder 2">
            <a:extLst>
              <a:ext uri="{FF2B5EF4-FFF2-40B4-BE49-F238E27FC236}">
                <a16:creationId xmlns:a16="http://schemas.microsoft.com/office/drawing/2014/main" id="{6DC3E0EA-3FD9-8A4F-B227-0D8A715D13A0}"/>
              </a:ext>
            </a:extLst>
          </p:cNvPr>
          <p:cNvSpPr>
            <a:spLocks noGrp="1"/>
          </p:cNvSpPr>
          <p:nvPr>
            <p:ph idx="1"/>
          </p:nvPr>
        </p:nvSpPr>
        <p:spPr/>
        <p:txBody>
          <a:bodyPr>
            <a:normAutofit fontScale="92500"/>
          </a:bodyPr>
          <a:lstStyle/>
          <a:p>
            <a:r>
              <a:rPr lang="en-US" dirty="0"/>
              <a:t>Creation:</a:t>
            </a:r>
          </a:p>
          <a:p>
            <a:pPr lvl="1"/>
            <a:r>
              <a:rPr lang="en-US" dirty="0"/>
              <a:t>God being infinitely perfect; created the universe from nothing. He could not make a mistake. </a:t>
            </a:r>
          </a:p>
          <a:p>
            <a:pPr lvl="1"/>
            <a:r>
              <a:rPr lang="en-US" dirty="0"/>
              <a:t>Everything was in place the instant after the Big Bang (just needed time and space).</a:t>
            </a:r>
          </a:p>
          <a:p>
            <a:pPr lvl="1"/>
            <a:r>
              <a:rPr lang="en-US" dirty="0"/>
              <a:t>Nothing happened haphazardly (Anthropic Coincidence).</a:t>
            </a:r>
          </a:p>
          <a:p>
            <a:r>
              <a:rPr lang="en-US" dirty="0"/>
              <a:t>Evolution:</a:t>
            </a:r>
          </a:p>
          <a:p>
            <a:pPr lvl="1"/>
            <a:r>
              <a:rPr lang="en-US" dirty="0"/>
              <a:t>Charles Darwin, </a:t>
            </a:r>
            <a:r>
              <a:rPr lang="en-US" i="1" dirty="0"/>
              <a:t>On the Origin of Species</a:t>
            </a:r>
          </a:p>
          <a:p>
            <a:pPr lvl="2"/>
            <a:r>
              <a:rPr lang="en-US" dirty="0"/>
              <a:t>All living species in the world descended from a small number of common ancestors (plants, animals, etc.)</a:t>
            </a:r>
          </a:p>
          <a:p>
            <a:pPr lvl="1"/>
            <a:r>
              <a:rPr lang="en-US" dirty="0"/>
              <a:t>Charles Darwin, </a:t>
            </a:r>
            <a:r>
              <a:rPr lang="en-US" i="1" dirty="0"/>
              <a:t>The Descent of Man</a:t>
            </a:r>
          </a:p>
          <a:p>
            <a:pPr lvl="2"/>
            <a:r>
              <a:rPr lang="en-US" dirty="0"/>
              <a:t>Proposes that man came into being the same way</a:t>
            </a:r>
          </a:p>
          <a:p>
            <a:pPr lvl="1"/>
            <a:r>
              <a:rPr lang="en-US" dirty="0"/>
              <a:t>Natural selection, unlike animal or plant breeding; the best survive naturally</a:t>
            </a:r>
          </a:p>
          <a:p>
            <a:pPr lvl="1"/>
            <a:endParaRPr lang="en-US" dirty="0"/>
          </a:p>
        </p:txBody>
      </p:sp>
      <p:pic>
        <p:nvPicPr>
          <p:cNvPr id="12" name="Picture 11">
            <a:extLst>
              <a:ext uri="{FF2B5EF4-FFF2-40B4-BE49-F238E27FC236}">
                <a16:creationId xmlns:a16="http://schemas.microsoft.com/office/drawing/2014/main" id="{08CF3532-78F9-42B0-B453-BD97EC7E8BA0}"/>
              </a:ext>
            </a:extLst>
          </p:cNvPr>
          <p:cNvPicPr>
            <a:picLocks noChangeAspect="1"/>
          </p:cNvPicPr>
          <p:nvPr/>
        </p:nvPicPr>
        <p:blipFill>
          <a:blip r:embed="rId2"/>
          <a:stretch>
            <a:fillRect/>
          </a:stretch>
        </p:blipFill>
        <p:spPr>
          <a:xfrm>
            <a:off x="7741922" y="230279"/>
            <a:ext cx="3183744" cy="1595346"/>
          </a:xfrm>
          <a:prstGeom prst="rect">
            <a:avLst/>
          </a:prstGeom>
        </p:spPr>
      </p:pic>
      <p:pic>
        <p:nvPicPr>
          <p:cNvPr id="14" name="Picture 13" descr="A picture containing sunset, blur&#10;&#10;Description automatically generated">
            <a:extLst>
              <a:ext uri="{FF2B5EF4-FFF2-40B4-BE49-F238E27FC236}">
                <a16:creationId xmlns:a16="http://schemas.microsoft.com/office/drawing/2014/main" id="{6BDD2361-EED0-4274-93D8-BF168092698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34720" y="149225"/>
            <a:ext cx="3515360" cy="1676400"/>
          </a:xfrm>
          <a:prstGeom prst="rect">
            <a:avLst/>
          </a:prstGeom>
        </p:spPr>
      </p:pic>
    </p:spTree>
    <p:extLst>
      <p:ext uri="{BB962C8B-B14F-4D97-AF65-F5344CB8AC3E}">
        <p14:creationId xmlns:p14="http://schemas.microsoft.com/office/powerpoint/2010/main" val="190131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dissolve">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dissolve">
                                      <p:cBhvr>
                                        <p:cTn id="40" dur="500"/>
                                        <p:tgtEl>
                                          <p:spTgt spid="3">
                                            <p:txEl>
                                              <p:pRg st="7" end="7"/>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dissolve">
                                      <p:cBhvr>
                                        <p:cTn id="43" dur="500"/>
                                        <p:tgtEl>
                                          <p:spTgt spid="3">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dissolve">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Creation/Evolution and the First Law – Caprock Baptist Church">
            <a:extLst>
              <a:ext uri="{FF2B5EF4-FFF2-40B4-BE49-F238E27FC236}">
                <a16:creationId xmlns:a16="http://schemas.microsoft.com/office/drawing/2014/main" id="{C92453A5-76F9-7BFD-1E1A-E408DBD740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 y="10"/>
            <a:ext cx="12191997" cy="6857988"/>
          </a:xfrm>
          <a:prstGeom prst="rect">
            <a:avLst/>
          </a:prstGeom>
          <a:noFill/>
          <a:extLst>
            <a:ext uri="{909E8E84-426E-40DD-AFC4-6F175D3DCCD1}">
              <a14:hiddenFill xmlns:a14="http://schemas.microsoft.com/office/drawing/2010/main">
                <a:solidFill>
                  <a:srgbClr val="FFFFFF"/>
                </a:solidFill>
              </a14:hiddenFill>
            </a:ext>
          </a:extLst>
        </p:spPr>
      </p:pic>
      <p:grpSp>
        <p:nvGrpSpPr>
          <p:cNvPr id="2074" name="Group 2061">
            <a:extLst>
              <a:ext uri="{FF2B5EF4-FFF2-40B4-BE49-F238E27FC236}">
                <a16:creationId xmlns:a16="http://schemas.microsoft.com/office/drawing/2014/main" id="{17F72E41-D8D7-F589-0125-D336DE2AF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598" y="21736"/>
            <a:ext cx="12206598" cy="6879745"/>
            <a:chOff x="-14598" y="21736"/>
            <a:chExt cx="12206598" cy="6879745"/>
          </a:xfrm>
        </p:grpSpPr>
        <p:sp>
          <p:nvSpPr>
            <p:cNvPr id="2063" name="Rectangle 2062">
              <a:extLst>
                <a:ext uri="{FF2B5EF4-FFF2-40B4-BE49-F238E27FC236}">
                  <a16:creationId xmlns:a16="http://schemas.microsoft.com/office/drawing/2014/main" id="{FC13EADE-3A56-21CF-6809-E58C7DDCB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4578264" y="-733992"/>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5" name="Rectangle 2063">
              <a:extLst>
                <a:ext uri="{FF2B5EF4-FFF2-40B4-BE49-F238E27FC236}">
                  <a16:creationId xmlns:a16="http://schemas.microsoft.com/office/drawing/2014/main" id="{8B1EA0F4-FEA8-8A8D-25F3-BCCDA3F4F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3832304"/>
              <a:ext cx="12192000" cy="3055057"/>
            </a:xfrm>
            <a:prstGeom prst="rect">
              <a:avLst/>
            </a:prstGeom>
            <a:gradFill flip="none" rotWithShape="1">
              <a:gsLst>
                <a:gs pos="0">
                  <a:schemeClr val="accent5"/>
                </a:gs>
                <a:gs pos="75000">
                  <a:schemeClr val="accent5">
                    <a:lumMod val="60000"/>
                    <a:lumOff val="40000"/>
                    <a:alpha val="0"/>
                  </a:schemeClr>
                </a:gs>
              </a:gsLst>
              <a:lin ang="55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065" name="Rectangle 2064">
              <a:extLst>
                <a:ext uri="{FF2B5EF4-FFF2-40B4-BE49-F238E27FC236}">
                  <a16:creationId xmlns:a16="http://schemas.microsoft.com/office/drawing/2014/main" id="{DD3842CE-80A1-1110-8DDA-D6F18BE0C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617204" y="1610686"/>
              <a:ext cx="4574794" cy="5290794"/>
            </a:xfrm>
            <a:prstGeom prst="rect">
              <a:avLst/>
            </a:prstGeom>
            <a:gradFill flip="none" rotWithShape="1">
              <a:gsLst>
                <a:gs pos="5000">
                  <a:schemeClr val="accent2"/>
                </a:gs>
                <a:gs pos="49000">
                  <a:schemeClr val="accent5">
                    <a:lumMod val="60000"/>
                    <a:lumOff val="40000"/>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Rectangle 2065">
              <a:extLst>
                <a:ext uri="{FF2B5EF4-FFF2-40B4-BE49-F238E27FC236}">
                  <a16:creationId xmlns:a16="http://schemas.microsoft.com/office/drawing/2014/main" id="{31C9318B-F00C-0365-EC3A-B46DF3523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4597" y="21736"/>
              <a:ext cx="3585523"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Rectangle 2066">
              <a:extLst>
                <a:ext uri="{FF2B5EF4-FFF2-40B4-BE49-F238E27FC236}">
                  <a16:creationId xmlns:a16="http://schemas.microsoft.com/office/drawing/2014/main" id="{7E92A2C8-D25D-5522-FFDD-CF5793AEF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6026" y="1712428"/>
              <a:ext cx="4354310" cy="5995557"/>
            </a:xfrm>
            <a:prstGeom prst="rect">
              <a:avLst/>
            </a:prstGeom>
            <a:gradFill flip="none" rotWithShape="1">
              <a:gsLst>
                <a:gs pos="0">
                  <a:schemeClr val="accent5">
                    <a:lumMod val="60000"/>
                    <a:lumOff val="40000"/>
                  </a:schemeClr>
                </a:gs>
                <a:gs pos="54000">
                  <a:schemeClr val="accent2">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69BCAFF-60E6-214C-B75E-64A916EE354E}"/>
              </a:ext>
            </a:extLst>
          </p:cNvPr>
          <p:cNvSpPr>
            <a:spLocks noGrp="1"/>
          </p:cNvSpPr>
          <p:nvPr>
            <p:ph type="title"/>
          </p:nvPr>
        </p:nvSpPr>
        <p:spPr>
          <a:xfrm>
            <a:off x="838200" y="5539563"/>
            <a:ext cx="10141040" cy="712381"/>
          </a:xfrm>
        </p:spPr>
        <p:txBody>
          <a:bodyPr vert="horz" lIns="91440" tIns="45720" rIns="91440" bIns="45720" rtlCol="0" anchor="b">
            <a:normAutofit/>
          </a:bodyPr>
          <a:lstStyle/>
          <a:p>
            <a:pPr algn="ctr"/>
            <a:r>
              <a:rPr lang="en-US" b="1" dirty="0">
                <a:solidFill>
                  <a:srgbClr val="FFFFFF"/>
                </a:solidFill>
              </a:rPr>
              <a:t>Are Evolution and Creation in Conflict?</a:t>
            </a:r>
          </a:p>
        </p:txBody>
      </p:sp>
    </p:spTree>
    <p:extLst>
      <p:ext uri="{BB962C8B-B14F-4D97-AF65-F5344CB8AC3E}">
        <p14:creationId xmlns:p14="http://schemas.microsoft.com/office/powerpoint/2010/main" val="319287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8CBA-F2DF-FF4C-9DC8-4BD127F8C48D}"/>
              </a:ext>
            </a:extLst>
          </p:cNvPr>
          <p:cNvSpPr>
            <a:spLocks noGrp="1"/>
          </p:cNvSpPr>
          <p:nvPr>
            <p:ph type="title"/>
          </p:nvPr>
        </p:nvSpPr>
        <p:spPr>
          <a:xfrm>
            <a:off x="838200" y="159027"/>
            <a:ext cx="10515600" cy="964096"/>
          </a:xfrm>
        </p:spPr>
        <p:txBody>
          <a:bodyPr>
            <a:normAutofit fontScale="90000"/>
          </a:bodyPr>
          <a:lstStyle/>
          <a:p>
            <a:pPr algn="ctr"/>
            <a:r>
              <a:rPr lang="en-US" dirty="0"/>
              <a:t>Pope John Paul II’s address to the Pontifical Academy of Science 10/22/1996</a:t>
            </a:r>
          </a:p>
        </p:txBody>
      </p:sp>
      <p:sp>
        <p:nvSpPr>
          <p:cNvPr id="3" name="Content Placeholder 2">
            <a:extLst>
              <a:ext uri="{FF2B5EF4-FFF2-40B4-BE49-F238E27FC236}">
                <a16:creationId xmlns:a16="http://schemas.microsoft.com/office/drawing/2014/main" id="{E7BB3DDE-6373-784F-8FF4-EB5434883804}"/>
              </a:ext>
            </a:extLst>
          </p:cNvPr>
          <p:cNvSpPr>
            <a:spLocks noGrp="1"/>
          </p:cNvSpPr>
          <p:nvPr>
            <p:ph idx="1"/>
          </p:nvPr>
        </p:nvSpPr>
        <p:spPr>
          <a:xfrm>
            <a:off x="248478" y="1606963"/>
            <a:ext cx="8090452" cy="5092009"/>
          </a:xfrm>
        </p:spPr>
        <p:txBody>
          <a:bodyPr>
            <a:normAutofit/>
          </a:bodyPr>
          <a:lstStyle/>
          <a:p>
            <a:r>
              <a:rPr lang="en-US" dirty="0"/>
              <a:t>“Truth cannot contradict truth”</a:t>
            </a:r>
          </a:p>
          <a:p>
            <a:r>
              <a:rPr lang="en-US" dirty="0"/>
              <a:t>“There was no opposition between evolution and the doctrine of the faith about man…on condition that one did not lose sight of several indisputable points.”</a:t>
            </a:r>
          </a:p>
          <a:p>
            <a:pPr lvl="1"/>
            <a:r>
              <a:rPr lang="en-US" sz="2800" dirty="0"/>
              <a:t>“…if the human body takes its origin from pre-existent living matter the </a:t>
            </a:r>
            <a:r>
              <a:rPr lang="en-US" sz="2800" b="1" u="sng" dirty="0"/>
              <a:t>spiritual soul is immediately created by God.”</a:t>
            </a:r>
          </a:p>
          <a:p>
            <a:r>
              <a:rPr lang="en-US" dirty="0"/>
              <a:t>“…theories of evolution which…consider </a:t>
            </a:r>
            <a:r>
              <a:rPr lang="en-US" b="1" u="sng" dirty="0"/>
              <a:t>the mind as emerging from the forces of living matter…are incompatible with the truth about man."</a:t>
            </a:r>
          </a:p>
        </p:txBody>
      </p:sp>
      <p:pic>
        <p:nvPicPr>
          <p:cNvPr id="3076" name="Picture 4" descr="Catholic Saints, Roman Catholic, Pape Jeans, Pope Saint John Paul Ii ...">
            <a:extLst>
              <a:ext uri="{FF2B5EF4-FFF2-40B4-BE49-F238E27FC236}">
                <a16:creationId xmlns:a16="http://schemas.microsoft.com/office/drawing/2014/main" id="{8B1ED2C9-FE5F-2C49-3246-1D78CC9C27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8384" y="1606964"/>
            <a:ext cx="3515138"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82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5416</TotalTime>
  <Words>1355</Words>
  <Application>Microsoft Office PowerPoint</Application>
  <PresentationFormat>Widescreen</PresentationFormat>
  <Paragraphs>108</Paragraphs>
  <Slides>20</Slides>
  <Notes>12</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Aptos</vt:lpstr>
      <vt:lpstr>Arial</vt:lpstr>
      <vt:lpstr>Calibri</vt:lpstr>
      <vt:lpstr>Calibri Light</vt:lpstr>
      <vt:lpstr>Inter</vt:lpstr>
      <vt:lpstr>Office Theme</vt:lpstr>
      <vt:lpstr>2_Office Theme</vt:lpstr>
      <vt:lpstr>St. Raymond of Peñafort  Ninth Grade Class 2 September 15, 2024</vt:lpstr>
      <vt:lpstr>      EXALTATION OF THE HOLY CROSS                                                                                                                                               ”Behold the Wood of the Cross”</vt:lpstr>
      <vt:lpstr>“Exaltation of the Holy Cross stems from the truth that ‘apart from the cross, there is no other ladder by which we may get to heaven’ (Saint Rose of Lima)…Exalting the holy cross each year encourages us in the midst of our own sufferings…” (Taken from Magnificat)  </vt:lpstr>
      <vt:lpstr>Inscription above the Cross</vt:lpstr>
      <vt:lpstr>St. Januarius, Feast on September 19th</vt:lpstr>
      <vt:lpstr>St. Januarius </vt:lpstr>
      <vt:lpstr>Proving God’s Existence based on Science</vt:lpstr>
      <vt:lpstr>Review of the Last Class</vt:lpstr>
      <vt:lpstr>PowerPoint Presentation</vt:lpstr>
      <vt:lpstr>PowerPoint Presentation</vt:lpstr>
      <vt:lpstr>Wonders of Nature: Water</vt:lpstr>
      <vt:lpstr>Wonders of Nature: Water</vt:lpstr>
      <vt:lpstr>The Cosmological Argument</vt:lpstr>
      <vt:lpstr>Who is God? Who made me? </vt:lpstr>
      <vt:lpstr>PowerPoint Presentation</vt:lpstr>
      <vt:lpstr>Where Does Our Faith Come From?</vt:lpstr>
      <vt:lpstr>What is “Sola Scriptura?”</vt:lpstr>
      <vt:lpstr>Creation and Evolution</vt:lpstr>
      <vt:lpstr>Are Evolution and Creation in Conflict?</vt:lpstr>
      <vt:lpstr>Pope John Paul II’s address to the Pontifical Academy of Science 10/22/1996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Raymond of Penefort Ninth Grade CCD Class 2</dc:title>
  <dc:creator>Bob Laird</dc:creator>
  <cp:lastModifiedBy>Gerri Laird</cp:lastModifiedBy>
  <cp:revision>44</cp:revision>
  <cp:lastPrinted>2020-09-19T23:48:50Z</cp:lastPrinted>
  <dcterms:created xsi:type="dcterms:W3CDTF">2020-09-18T02:55:21Z</dcterms:created>
  <dcterms:modified xsi:type="dcterms:W3CDTF">2024-09-16T19:03:00Z</dcterms:modified>
</cp:coreProperties>
</file>