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5" r:id="rId2"/>
    <p:sldId id="271" r:id="rId3"/>
    <p:sldId id="324" r:id="rId4"/>
    <p:sldId id="273" r:id="rId5"/>
    <p:sldId id="401" r:id="rId6"/>
    <p:sldId id="275" r:id="rId7"/>
    <p:sldId id="277" r:id="rId8"/>
    <p:sldId id="281" r:id="rId9"/>
    <p:sldId id="297" r:id="rId10"/>
    <p:sldId id="397" r:id="rId11"/>
    <p:sldId id="300" r:id="rId12"/>
    <p:sldId id="301" r:id="rId13"/>
    <p:sldId id="302" r:id="rId14"/>
    <p:sldId id="304" r:id="rId15"/>
    <p:sldId id="399" r:id="rId16"/>
    <p:sldId id="379" r:id="rId17"/>
    <p:sldId id="366" r:id="rId18"/>
    <p:sldId id="395" r:id="rId19"/>
    <p:sldId id="341" r:id="rId20"/>
    <p:sldId id="342" r:id="rId21"/>
    <p:sldId id="340" r:id="rId22"/>
    <p:sldId id="322" r:id="rId23"/>
    <p:sldId id="325" r:id="rId24"/>
    <p:sldId id="30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89419" autoAdjust="0"/>
  </p:normalViewPr>
  <p:slideViewPr>
    <p:cSldViewPr snapToGrid="0">
      <p:cViewPr varScale="1">
        <p:scale>
          <a:sx n="75" d="100"/>
          <a:sy n="75" d="100"/>
        </p:scale>
        <p:origin x="955" y="4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3A9D1E68-B70C-4F71-9D24-4D84C44379C9}"/>
    <pc:docChg chg="delSld">
      <pc:chgData name="Gerri Laird" userId="424f5dd1d4d5a467" providerId="LiveId" clId="{3A9D1E68-B70C-4F71-9D24-4D84C44379C9}" dt="2024-04-23T23:38:49.281" v="9" actId="2696"/>
      <pc:docMkLst>
        <pc:docMk/>
      </pc:docMkLst>
      <pc:sldChg chg="del">
        <pc:chgData name="Gerri Laird" userId="424f5dd1d4d5a467" providerId="LiveId" clId="{3A9D1E68-B70C-4F71-9D24-4D84C44379C9}" dt="2024-04-23T23:38:49.281" v="9" actId="2696"/>
        <pc:sldMkLst>
          <pc:docMk/>
          <pc:sldMk cId="2220083423" sldId="261"/>
        </pc:sldMkLst>
      </pc:sldChg>
      <pc:sldChg chg="del">
        <pc:chgData name="Gerri Laird" userId="424f5dd1d4d5a467" providerId="LiveId" clId="{3A9D1E68-B70C-4F71-9D24-4D84C44379C9}" dt="2024-04-23T23:36:38.925" v="4" actId="47"/>
        <pc:sldMkLst>
          <pc:docMk/>
          <pc:sldMk cId="3523280126" sldId="272"/>
        </pc:sldMkLst>
      </pc:sldChg>
      <pc:sldChg chg="del">
        <pc:chgData name="Gerri Laird" userId="424f5dd1d4d5a467" providerId="LiveId" clId="{3A9D1E68-B70C-4F71-9D24-4D84C44379C9}" dt="2024-04-23T23:36:32.291" v="3" actId="47"/>
        <pc:sldMkLst>
          <pc:docMk/>
          <pc:sldMk cId="1191582131" sldId="274"/>
        </pc:sldMkLst>
      </pc:sldChg>
      <pc:sldChg chg="del">
        <pc:chgData name="Gerri Laird" userId="424f5dd1d4d5a467" providerId="LiveId" clId="{3A9D1E68-B70C-4F71-9D24-4D84C44379C9}" dt="2024-04-23T23:36:22.001" v="0" actId="47"/>
        <pc:sldMkLst>
          <pc:docMk/>
          <pc:sldMk cId="2266117247" sldId="278"/>
        </pc:sldMkLst>
      </pc:sldChg>
      <pc:sldChg chg="del">
        <pc:chgData name="Gerri Laird" userId="424f5dd1d4d5a467" providerId="LiveId" clId="{3A9D1E68-B70C-4F71-9D24-4D84C44379C9}" dt="2024-04-23T23:36:29.029" v="2" actId="47"/>
        <pc:sldMkLst>
          <pc:docMk/>
          <pc:sldMk cId="1537399674" sldId="283"/>
        </pc:sldMkLst>
      </pc:sldChg>
      <pc:sldChg chg="del">
        <pc:chgData name="Gerri Laird" userId="424f5dd1d4d5a467" providerId="LiveId" clId="{3A9D1E68-B70C-4F71-9D24-4D84C44379C9}" dt="2024-04-23T23:36:22.001" v="0" actId="47"/>
        <pc:sldMkLst>
          <pc:docMk/>
          <pc:sldMk cId="3946338304" sldId="284"/>
        </pc:sldMkLst>
      </pc:sldChg>
      <pc:sldChg chg="del">
        <pc:chgData name="Gerri Laird" userId="424f5dd1d4d5a467" providerId="LiveId" clId="{3A9D1E68-B70C-4F71-9D24-4D84C44379C9}" dt="2024-04-23T23:36:26.102" v="1" actId="47"/>
        <pc:sldMkLst>
          <pc:docMk/>
          <pc:sldMk cId="1083923549" sldId="296"/>
        </pc:sldMkLst>
      </pc:sldChg>
      <pc:sldChg chg="del">
        <pc:chgData name="Gerri Laird" userId="424f5dd1d4d5a467" providerId="LiveId" clId="{3A9D1E68-B70C-4F71-9D24-4D84C44379C9}" dt="2024-04-23T23:38:49.281" v="9" actId="2696"/>
        <pc:sldMkLst>
          <pc:docMk/>
          <pc:sldMk cId="3482311752" sldId="298"/>
        </pc:sldMkLst>
      </pc:sldChg>
      <pc:sldChg chg="del">
        <pc:chgData name="Gerri Laird" userId="424f5dd1d4d5a467" providerId="LiveId" clId="{3A9D1E68-B70C-4F71-9D24-4D84C44379C9}" dt="2024-04-23T23:38:49.281" v="9" actId="2696"/>
        <pc:sldMkLst>
          <pc:docMk/>
          <pc:sldMk cId="3025983925" sldId="299"/>
        </pc:sldMkLst>
      </pc:sldChg>
      <pc:sldChg chg="del">
        <pc:chgData name="Gerri Laird" userId="424f5dd1d4d5a467" providerId="LiveId" clId="{3A9D1E68-B70C-4F71-9D24-4D84C44379C9}" dt="2024-04-23T23:38:49.281" v="9" actId="2696"/>
        <pc:sldMkLst>
          <pc:docMk/>
          <pc:sldMk cId="923599254" sldId="320"/>
        </pc:sldMkLst>
      </pc:sldChg>
      <pc:sldChg chg="del">
        <pc:chgData name="Gerri Laird" userId="424f5dd1d4d5a467" providerId="LiveId" clId="{3A9D1E68-B70C-4F71-9D24-4D84C44379C9}" dt="2024-04-23T23:38:49.281" v="9" actId="2696"/>
        <pc:sldMkLst>
          <pc:docMk/>
          <pc:sldMk cId="1784099815" sldId="321"/>
        </pc:sldMkLst>
      </pc:sldChg>
      <pc:sldChg chg="del">
        <pc:chgData name="Gerri Laird" userId="424f5dd1d4d5a467" providerId="LiveId" clId="{3A9D1E68-B70C-4F71-9D24-4D84C44379C9}" dt="2024-04-23T23:38:49.281" v="9" actId="2696"/>
        <pc:sldMkLst>
          <pc:docMk/>
          <pc:sldMk cId="4271924410" sldId="343"/>
        </pc:sldMkLst>
      </pc:sldChg>
      <pc:sldChg chg="del">
        <pc:chgData name="Gerri Laird" userId="424f5dd1d4d5a467" providerId="LiveId" clId="{3A9D1E68-B70C-4F71-9D24-4D84C44379C9}" dt="2024-04-23T23:38:04.583" v="8" actId="2696"/>
        <pc:sldMkLst>
          <pc:docMk/>
          <pc:sldMk cId="4054394907" sldId="353"/>
        </pc:sldMkLst>
      </pc:sldChg>
      <pc:sldChg chg="del">
        <pc:chgData name="Gerri Laird" userId="424f5dd1d4d5a467" providerId="LiveId" clId="{3A9D1E68-B70C-4F71-9D24-4D84C44379C9}" dt="2024-04-23T23:37:12.972" v="7" actId="47"/>
        <pc:sldMkLst>
          <pc:docMk/>
          <pc:sldMk cId="1458765001" sldId="363"/>
        </pc:sldMkLst>
      </pc:sldChg>
      <pc:sldChg chg="del">
        <pc:chgData name="Gerri Laird" userId="424f5dd1d4d5a467" providerId="LiveId" clId="{3A9D1E68-B70C-4F71-9D24-4D84C44379C9}" dt="2024-04-23T23:37:12.972" v="7" actId="47"/>
        <pc:sldMkLst>
          <pc:docMk/>
          <pc:sldMk cId="1665146911" sldId="367"/>
        </pc:sldMkLst>
      </pc:sldChg>
      <pc:sldChg chg="del">
        <pc:chgData name="Gerri Laird" userId="424f5dd1d4d5a467" providerId="LiveId" clId="{3A9D1E68-B70C-4F71-9D24-4D84C44379C9}" dt="2024-04-23T23:36:51.649" v="5" actId="47"/>
        <pc:sldMkLst>
          <pc:docMk/>
          <pc:sldMk cId="2113045234" sldId="372"/>
        </pc:sldMkLst>
      </pc:sldChg>
      <pc:sldChg chg="del">
        <pc:chgData name="Gerri Laird" userId="424f5dd1d4d5a467" providerId="LiveId" clId="{3A9D1E68-B70C-4F71-9D24-4D84C44379C9}" dt="2024-04-23T23:36:55.406" v="6" actId="47"/>
        <pc:sldMkLst>
          <pc:docMk/>
          <pc:sldMk cId="729021271" sldId="382"/>
        </pc:sldMkLst>
      </pc:sldChg>
      <pc:sldChg chg="del">
        <pc:chgData name="Gerri Laird" userId="424f5dd1d4d5a467" providerId="LiveId" clId="{3A9D1E68-B70C-4F71-9D24-4D84C44379C9}" dt="2024-04-23T23:36:51.649" v="5" actId="47"/>
        <pc:sldMkLst>
          <pc:docMk/>
          <pc:sldMk cId="15987348" sldId="384"/>
        </pc:sldMkLst>
      </pc:sldChg>
      <pc:sldChg chg="del">
        <pc:chgData name="Gerri Laird" userId="424f5dd1d4d5a467" providerId="LiveId" clId="{3A9D1E68-B70C-4F71-9D24-4D84C44379C9}" dt="2024-04-23T23:36:51.649" v="5" actId="47"/>
        <pc:sldMkLst>
          <pc:docMk/>
          <pc:sldMk cId="4133969578" sldId="386"/>
        </pc:sldMkLst>
      </pc:sldChg>
      <pc:sldChg chg="del">
        <pc:chgData name="Gerri Laird" userId="424f5dd1d4d5a467" providerId="LiveId" clId="{3A9D1E68-B70C-4F71-9D24-4D84C44379C9}" dt="2024-04-23T23:37:12.972" v="7" actId="47"/>
        <pc:sldMkLst>
          <pc:docMk/>
          <pc:sldMk cId="3993830678" sldId="387"/>
        </pc:sldMkLst>
      </pc:sldChg>
      <pc:sldChg chg="del">
        <pc:chgData name="Gerri Laird" userId="424f5dd1d4d5a467" providerId="LiveId" clId="{3A9D1E68-B70C-4F71-9D24-4D84C44379C9}" dt="2024-04-23T23:37:12.972" v="7" actId="47"/>
        <pc:sldMkLst>
          <pc:docMk/>
          <pc:sldMk cId="2975514614" sldId="388"/>
        </pc:sldMkLst>
      </pc:sldChg>
      <pc:sldChg chg="del">
        <pc:chgData name="Gerri Laird" userId="424f5dd1d4d5a467" providerId="LiveId" clId="{3A9D1E68-B70C-4F71-9D24-4D84C44379C9}" dt="2024-04-23T23:36:51.649" v="5" actId="47"/>
        <pc:sldMkLst>
          <pc:docMk/>
          <pc:sldMk cId="3690550902" sldId="391"/>
        </pc:sldMkLst>
      </pc:sldChg>
      <pc:sldChg chg="del">
        <pc:chgData name="Gerri Laird" userId="424f5dd1d4d5a467" providerId="LiveId" clId="{3A9D1E68-B70C-4F71-9D24-4D84C44379C9}" dt="2024-04-23T23:36:51.649" v="5" actId="47"/>
        <pc:sldMkLst>
          <pc:docMk/>
          <pc:sldMk cId="852576804" sldId="392"/>
        </pc:sldMkLst>
      </pc:sldChg>
      <pc:sldChg chg="del">
        <pc:chgData name="Gerri Laird" userId="424f5dd1d4d5a467" providerId="LiveId" clId="{3A9D1E68-B70C-4F71-9D24-4D84C44379C9}" dt="2024-04-23T23:36:51.649" v="5" actId="47"/>
        <pc:sldMkLst>
          <pc:docMk/>
          <pc:sldMk cId="3201703143" sldId="393"/>
        </pc:sldMkLst>
      </pc:sldChg>
      <pc:sldChg chg="del">
        <pc:chgData name="Gerri Laird" userId="424f5dd1d4d5a467" providerId="LiveId" clId="{3A9D1E68-B70C-4F71-9D24-4D84C44379C9}" dt="2024-04-23T23:37:12.972" v="7" actId="47"/>
        <pc:sldMkLst>
          <pc:docMk/>
          <pc:sldMk cId="1774233225" sldId="394"/>
        </pc:sldMkLst>
      </pc:sldChg>
      <pc:sldChg chg="del">
        <pc:chgData name="Gerri Laird" userId="424f5dd1d4d5a467" providerId="LiveId" clId="{3A9D1E68-B70C-4F71-9D24-4D84C44379C9}" dt="2024-04-23T23:36:22.001" v="0" actId="47"/>
        <pc:sldMkLst>
          <pc:docMk/>
          <pc:sldMk cId="1047503066" sldId="398"/>
        </pc:sldMkLst>
      </pc:sldChg>
      <pc:sldChg chg="del">
        <pc:chgData name="Gerri Laird" userId="424f5dd1d4d5a467" providerId="LiveId" clId="{3A9D1E68-B70C-4F71-9D24-4D84C44379C9}" dt="2024-04-23T23:36:22.001" v="0" actId="47"/>
        <pc:sldMkLst>
          <pc:docMk/>
          <pc:sldMk cId="3564102973" sldId="40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819AC8-5BDB-44DD-9119-093B58827AF6}"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602F2C0-E956-4F86-AEC7-279640D167F0}">
      <dgm:prSet/>
      <dgm:spPr/>
      <dgm:t>
        <a:bodyPr/>
        <a:lstStyle/>
        <a:p>
          <a:r>
            <a:rPr lang="en-US" dirty="0"/>
            <a:t>Forbids </a:t>
          </a:r>
        </a:p>
      </dgm:t>
    </dgm:pt>
    <dgm:pt modelId="{0B202EEF-842D-47FE-9A24-FD3EB748ED72}" type="parTrans" cxnId="{97BF6AF3-5182-4999-B2BF-C031C98CF52E}">
      <dgm:prSet/>
      <dgm:spPr/>
      <dgm:t>
        <a:bodyPr/>
        <a:lstStyle/>
        <a:p>
          <a:endParaRPr lang="en-US"/>
        </a:p>
      </dgm:t>
    </dgm:pt>
    <dgm:pt modelId="{2FEE059D-407A-400D-9784-0DF78D35B557}" type="sibTrans" cxnId="{97BF6AF3-5182-4999-B2BF-C031C98CF52E}">
      <dgm:prSet/>
      <dgm:spPr/>
      <dgm:t>
        <a:bodyPr/>
        <a:lstStyle/>
        <a:p>
          <a:endParaRPr lang="en-US"/>
        </a:p>
      </dgm:t>
    </dgm:pt>
    <dgm:pt modelId="{C006F05C-F807-420A-BEAF-576665C2BEA6}">
      <dgm:prSet/>
      <dgm:spPr/>
      <dgm:t>
        <a:bodyPr/>
        <a:lstStyle/>
        <a:p>
          <a:r>
            <a:rPr lang="en-US" dirty="0"/>
            <a:t>Unjustly taking/keeping of our neighbor’s goods,</a:t>
          </a:r>
        </a:p>
      </dgm:t>
    </dgm:pt>
    <dgm:pt modelId="{FE1655CC-76D5-4063-8326-8D80D76EA024}" type="parTrans" cxnId="{E1155A16-64BB-4CB1-AE9B-FA4A52AEBD65}">
      <dgm:prSet/>
      <dgm:spPr/>
      <dgm:t>
        <a:bodyPr/>
        <a:lstStyle/>
        <a:p>
          <a:endParaRPr lang="en-US"/>
        </a:p>
      </dgm:t>
    </dgm:pt>
    <dgm:pt modelId="{194B282D-0EB6-43B7-9091-996880094E7F}" type="sibTrans" cxnId="{E1155A16-64BB-4CB1-AE9B-FA4A52AEBD65}">
      <dgm:prSet/>
      <dgm:spPr/>
      <dgm:t>
        <a:bodyPr/>
        <a:lstStyle/>
        <a:p>
          <a:endParaRPr lang="en-US"/>
        </a:p>
      </dgm:t>
    </dgm:pt>
    <dgm:pt modelId="{31D85021-B5F6-4CDA-BB6B-5109FE560A5E}">
      <dgm:prSet/>
      <dgm:spPr/>
      <dgm:t>
        <a:bodyPr/>
        <a:lstStyle/>
        <a:p>
          <a:r>
            <a:rPr lang="en-US" dirty="0"/>
            <a:t>Wronging him in any way w/r to his goods.</a:t>
          </a:r>
        </a:p>
      </dgm:t>
    </dgm:pt>
    <dgm:pt modelId="{0D3270B1-85C5-4AAE-8F0C-05AE82663215}" type="parTrans" cxnId="{96B03EB5-2284-44A6-82B5-AD84F89B376A}">
      <dgm:prSet/>
      <dgm:spPr/>
      <dgm:t>
        <a:bodyPr/>
        <a:lstStyle/>
        <a:p>
          <a:endParaRPr lang="en-US"/>
        </a:p>
      </dgm:t>
    </dgm:pt>
    <dgm:pt modelId="{DA1100BD-687C-45B2-90F9-5D480F642A7B}" type="sibTrans" cxnId="{96B03EB5-2284-44A6-82B5-AD84F89B376A}">
      <dgm:prSet/>
      <dgm:spPr/>
      <dgm:t>
        <a:bodyPr/>
        <a:lstStyle/>
        <a:p>
          <a:endParaRPr lang="en-US"/>
        </a:p>
      </dgm:t>
    </dgm:pt>
    <dgm:pt modelId="{B3E5D1FB-D8FE-4C81-91D6-17632880F9DF}">
      <dgm:prSet/>
      <dgm:spPr/>
      <dgm:t>
        <a:bodyPr/>
        <a:lstStyle/>
        <a:p>
          <a:r>
            <a:rPr lang="en-US" dirty="0"/>
            <a:t>Commands charity in the:</a:t>
          </a:r>
        </a:p>
      </dgm:t>
    </dgm:pt>
    <dgm:pt modelId="{CC361260-A311-49B3-883A-D6638E4C327C}" type="parTrans" cxnId="{760AC5B7-9052-4453-8B83-2D4FF0CBC4E4}">
      <dgm:prSet/>
      <dgm:spPr/>
      <dgm:t>
        <a:bodyPr/>
        <a:lstStyle/>
        <a:p>
          <a:endParaRPr lang="en-US"/>
        </a:p>
      </dgm:t>
    </dgm:pt>
    <dgm:pt modelId="{C223CCD7-40A1-4F69-993C-6BAD5900D371}" type="sibTrans" cxnId="{760AC5B7-9052-4453-8B83-2D4FF0CBC4E4}">
      <dgm:prSet/>
      <dgm:spPr/>
      <dgm:t>
        <a:bodyPr/>
        <a:lstStyle/>
        <a:p>
          <a:endParaRPr lang="en-US"/>
        </a:p>
      </dgm:t>
    </dgm:pt>
    <dgm:pt modelId="{02DBB590-CA59-42AA-9465-7E7A6A08549E}">
      <dgm:prSet/>
      <dgm:spPr/>
      <dgm:t>
        <a:bodyPr/>
        <a:lstStyle/>
        <a:p>
          <a:r>
            <a:rPr lang="en-US" dirty="0"/>
            <a:t>Care of earthly goods, </a:t>
          </a:r>
        </a:p>
      </dgm:t>
    </dgm:pt>
    <dgm:pt modelId="{77D7153B-359E-4791-BE1B-818629503B57}" type="parTrans" cxnId="{181D3A73-43CB-409A-BB66-0ED23E538F11}">
      <dgm:prSet/>
      <dgm:spPr/>
      <dgm:t>
        <a:bodyPr/>
        <a:lstStyle/>
        <a:p>
          <a:endParaRPr lang="en-US"/>
        </a:p>
      </dgm:t>
    </dgm:pt>
    <dgm:pt modelId="{F72FF91A-A114-42CE-B05B-908014971794}" type="sibTrans" cxnId="{181D3A73-43CB-409A-BB66-0ED23E538F11}">
      <dgm:prSet/>
      <dgm:spPr/>
      <dgm:t>
        <a:bodyPr/>
        <a:lstStyle/>
        <a:p>
          <a:endParaRPr lang="en-US"/>
        </a:p>
      </dgm:t>
    </dgm:pt>
    <dgm:pt modelId="{161F8D75-09AA-4160-A545-A834855034C9}">
      <dgm:prSet/>
      <dgm:spPr/>
      <dgm:t>
        <a:bodyPr/>
        <a:lstStyle/>
        <a:p>
          <a:r>
            <a:rPr lang="en-US" dirty="0"/>
            <a:t>Fruits of men’s labor.</a:t>
          </a:r>
        </a:p>
      </dgm:t>
    </dgm:pt>
    <dgm:pt modelId="{886FF5DF-01E6-4B3E-BEE7-4AE833F3A89D}" type="parTrans" cxnId="{5E6FB7EA-2F22-4329-9CCC-5AE81BBAE9C6}">
      <dgm:prSet/>
      <dgm:spPr/>
      <dgm:t>
        <a:bodyPr/>
        <a:lstStyle/>
        <a:p>
          <a:endParaRPr lang="en-US"/>
        </a:p>
      </dgm:t>
    </dgm:pt>
    <dgm:pt modelId="{F218CE52-10AA-4029-B870-F68BC733B383}" type="sibTrans" cxnId="{5E6FB7EA-2F22-4329-9CCC-5AE81BBAE9C6}">
      <dgm:prSet/>
      <dgm:spPr/>
      <dgm:t>
        <a:bodyPr/>
        <a:lstStyle/>
        <a:p>
          <a:endParaRPr lang="en-US"/>
        </a:p>
      </dgm:t>
    </dgm:pt>
    <dgm:pt modelId="{8AE8C409-B4F3-4B1D-9CC5-17EE7388F770}">
      <dgm:prSet/>
      <dgm:spPr/>
      <dgm:t>
        <a:bodyPr/>
        <a:lstStyle/>
        <a:p>
          <a:r>
            <a:rPr lang="en-US" dirty="0"/>
            <a:t>Requires respect for:</a:t>
          </a:r>
        </a:p>
      </dgm:t>
    </dgm:pt>
    <dgm:pt modelId="{3A12C0FE-8193-41EA-9BA7-0E029E0B04B7}" type="parTrans" cxnId="{299E9888-E4F0-47B4-AF7F-302E908A8B1D}">
      <dgm:prSet/>
      <dgm:spPr/>
      <dgm:t>
        <a:bodyPr/>
        <a:lstStyle/>
        <a:p>
          <a:endParaRPr lang="en-US"/>
        </a:p>
      </dgm:t>
    </dgm:pt>
    <dgm:pt modelId="{F2EE4F08-092B-41B9-8737-4030850CC53C}" type="sibTrans" cxnId="{299E9888-E4F0-47B4-AF7F-302E908A8B1D}">
      <dgm:prSet/>
      <dgm:spPr/>
      <dgm:t>
        <a:bodyPr/>
        <a:lstStyle/>
        <a:p>
          <a:endParaRPr lang="en-US"/>
        </a:p>
      </dgm:t>
    </dgm:pt>
    <dgm:pt modelId="{70FCF7CD-3FF4-4ADB-99F8-A5A0D400CC6D}">
      <dgm:prSet/>
      <dgm:spPr/>
      <dgm:t>
        <a:bodyPr/>
        <a:lstStyle/>
        <a:p>
          <a:r>
            <a:rPr lang="en-US" dirty="0"/>
            <a:t>The universal destination of goods, </a:t>
          </a:r>
        </a:p>
      </dgm:t>
    </dgm:pt>
    <dgm:pt modelId="{752D282B-07BA-4F14-A693-CE49CCBDC1B2}" type="parTrans" cxnId="{D9C75495-9198-4FAB-9465-738078EE43E2}">
      <dgm:prSet/>
      <dgm:spPr/>
      <dgm:t>
        <a:bodyPr/>
        <a:lstStyle/>
        <a:p>
          <a:endParaRPr lang="en-US"/>
        </a:p>
      </dgm:t>
    </dgm:pt>
    <dgm:pt modelId="{06C73051-7241-4045-A341-3E14854C4FC2}" type="sibTrans" cxnId="{D9C75495-9198-4FAB-9465-738078EE43E2}">
      <dgm:prSet/>
      <dgm:spPr/>
      <dgm:t>
        <a:bodyPr/>
        <a:lstStyle/>
        <a:p>
          <a:endParaRPr lang="en-US"/>
        </a:p>
      </dgm:t>
    </dgm:pt>
    <dgm:pt modelId="{26B2D9CA-3EA2-43AB-823A-C77B5D3B3614}">
      <dgm:prSet/>
      <dgm:spPr/>
      <dgm:t>
        <a:bodyPr/>
        <a:lstStyle/>
        <a:p>
          <a:r>
            <a:rPr lang="en-US" dirty="0"/>
            <a:t>Respect for the right to private property. (CCC 2401)</a:t>
          </a:r>
        </a:p>
      </dgm:t>
    </dgm:pt>
    <dgm:pt modelId="{62B0711F-4C39-4FD7-95AF-7BD01A544F83}" type="parTrans" cxnId="{1567443C-9B56-4A5B-B0FE-FB9AF909D984}">
      <dgm:prSet/>
      <dgm:spPr/>
      <dgm:t>
        <a:bodyPr/>
        <a:lstStyle/>
        <a:p>
          <a:endParaRPr lang="en-US"/>
        </a:p>
      </dgm:t>
    </dgm:pt>
    <dgm:pt modelId="{9BB9926C-5BFE-453F-B322-280C84711554}" type="sibTrans" cxnId="{1567443C-9B56-4A5B-B0FE-FB9AF909D984}">
      <dgm:prSet/>
      <dgm:spPr/>
      <dgm:t>
        <a:bodyPr/>
        <a:lstStyle/>
        <a:p>
          <a:endParaRPr lang="en-US"/>
        </a:p>
      </dgm:t>
    </dgm:pt>
    <dgm:pt modelId="{0D09EA05-B63D-4E41-84C1-F239EC8D9693}" type="pres">
      <dgm:prSet presAssocID="{FD819AC8-5BDB-44DD-9119-093B58827AF6}" presName="linear" presStyleCnt="0">
        <dgm:presLayoutVars>
          <dgm:dir/>
          <dgm:animLvl val="lvl"/>
          <dgm:resizeHandles val="exact"/>
        </dgm:presLayoutVars>
      </dgm:prSet>
      <dgm:spPr/>
    </dgm:pt>
    <dgm:pt modelId="{60AA0B4F-F25D-444A-93E4-FA6BCA59AD81}" type="pres">
      <dgm:prSet presAssocID="{8602F2C0-E956-4F86-AEC7-279640D167F0}" presName="parentLin" presStyleCnt="0"/>
      <dgm:spPr/>
    </dgm:pt>
    <dgm:pt modelId="{3958CDB4-82DB-5D4F-A367-F272D7962F9E}" type="pres">
      <dgm:prSet presAssocID="{8602F2C0-E956-4F86-AEC7-279640D167F0}" presName="parentLeftMargin" presStyleLbl="node1" presStyleIdx="0" presStyleCnt="3"/>
      <dgm:spPr/>
    </dgm:pt>
    <dgm:pt modelId="{8B3AEE01-8CA8-9F49-A230-D478E16F1A74}" type="pres">
      <dgm:prSet presAssocID="{8602F2C0-E956-4F86-AEC7-279640D167F0}" presName="parentText" presStyleLbl="node1" presStyleIdx="0" presStyleCnt="3">
        <dgm:presLayoutVars>
          <dgm:chMax val="0"/>
          <dgm:bulletEnabled val="1"/>
        </dgm:presLayoutVars>
      </dgm:prSet>
      <dgm:spPr/>
    </dgm:pt>
    <dgm:pt modelId="{3B7ABA8F-0999-0544-8101-F10F0516D708}" type="pres">
      <dgm:prSet presAssocID="{8602F2C0-E956-4F86-AEC7-279640D167F0}" presName="negativeSpace" presStyleCnt="0"/>
      <dgm:spPr/>
    </dgm:pt>
    <dgm:pt modelId="{C1940C44-25C0-6448-9992-27304A9B53AF}" type="pres">
      <dgm:prSet presAssocID="{8602F2C0-E956-4F86-AEC7-279640D167F0}" presName="childText" presStyleLbl="conFgAcc1" presStyleIdx="0" presStyleCnt="3">
        <dgm:presLayoutVars>
          <dgm:bulletEnabled val="1"/>
        </dgm:presLayoutVars>
      </dgm:prSet>
      <dgm:spPr/>
    </dgm:pt>
    <dgm:pt modelId="{CA05F47B-81B4-FC48-920D-9945488D2CBB}" type="pres">
      <dgm:prSet presAssocID="{2FEE059D-407A-400D-9784-0DF78D35B557}" presName="spaceBetweenRectangles" presStyleCnt="0"/>
      <dgm:spPr/>
    </dgm:pt>
    <dgm:pt modelId="{B08197E2-DF39-1B4F-8042-E5226C94BB10}" type="pres">
      <dgm:prSet presAssocID="{B3E5D1FB-D8FE-4C81-91D6-17632880F9DF}" presName="parentLin" presStyleCnt="0"/>
      <dgm:spPr/>
    </dgm:pt>
    <dgm:pt modelId="{C2F69344-7FE8-AC45-9A76-D99AA28D00B8}" type="pres">
      <dgm:prSet presAssocID="{B3E5D1FB-D8FE-4C81-91D6-17632880F9DF}" presName="parentLeftMargin" presStyleLbl="node1" presStyleIdx="0" presStyleCnt="3"/>
      <dgm:spPr/>
    </dgm:pt>
    <dgm:pt modelId="{850968BA-6129-8D47-8474-2CDFF18EB376}" type="pres">
      <dgm:prSet presAssocID="{B3E5D1FB-D8FE-4C81-91D6-17632880F9DF}" presName="parentText" presStyleLbl="node1" presStyleIdx="1" presStyleCnt="3">
        <dgm:presLayoutVars>
          <dgm:chMax val="0"/>
          <dgm:bulletEnabled val="1"/>
        </dgm:presLayoutVars>
      </dgm:prSet>
      <dgm:spPr/>
    </dgm:pt>
    <dgm:pt modelId="{4EB5B0A0-583E-8D4A-971C-F9957A5AEE60}" type="pres">
      <dgm:prSet presAssocID="{B3E5D1FB-D8FE-4C81-91D6-17632880F9DF}" presName="negativeSpace" presStyleCnt="0"/>
      <dgm:spPr/>
    </dgm:pt>
    <dgm:pt modelId="{89053B1A-0FA5-0D40-A177-0D67FF5164F0}" type="pres">
      <dgm:prSet presAssocID="{B3E5D1FB-D8FE-4C81-91D6-17632880F9DF}" presName="childText" presStyleLbl="conFgAcc1" presStyleIdx="1" presStyleCnt="3">
        <dgm:presLayoutVars>
          <dgm:bulletEnabled val="1"/>
        </dgm:presLayoutVars>
      </dgm:prSet>
      <dgm:spPr/>
    </dgm:pt>
    <dgm:pt modelId="{33DA2314-B90A-904F-AAD5-E7EDE51D34FE}" type="pres">
      <dgm:prSet presAssocID="{C223CCD7-40A1-4F69-993C-6BAD5900D371}" presName="spaceBetweenRectangles" presStyleCnt="0"/>
      <dgm:spPr/>
    </dgm:pt>
    <dgm:pt modelId="{B72A3B5F-75F4-E641-B116-B7BF6B985ECD}" type="pres">
      <dgm:prSet presAssocID="{8AE8C409-B4F3-4B1D-9CC5-17EE7388F770}" presName="parentLin" presStyleCnt="0"/>
      <dgm:spPr/>
    </dgm:pt>
    <dgm:pt modelId="{FF2FD74C-7F5B-7B47-A184-A23E0ADB1581}" type="pres">
      <dgm:prSet presAssocID="{8AE8C409-B4F3-4B1D-9CC5-17EE7388F770}" presName="parentLeftMargin" presStyleLbl="node1" presStyleIdx="1" presStyleCnt="3"/>
      <dgm:spPr/>
    </dgm:pt>
    <dgm:pt modelId="{2E906763-5EB9-724B-BD45-4687616ACDC3}" type="pres">
      <dgm:prSet presAssocID="{8AE8C409-B4F3-4B1D-9CC5-17EE7388F770}" presName="parentText" presStyleLbl="node1" presStyleIdx="2" presStyleCnt="3">
        <dgm:presLayoutVars>
          <dgm:chMax val="0"/>
          <dgm:bulletEnabled val="1"/>
        </dgm:presLayoutVars>
      </dgm:prSet>
      <dgm:spPr/>
    </dgm:pt>
    <dgm:pt modelId="{75766A09-21A7-A04B-B2BE-EFCC006444C1}" type="pres">
      <dgm:prSet presAssocID="{8AE8C409-B4F3-4B1D-9CC5-17EE7388F770}" presName="negativeSpace" presStyleCnt="0"/>
      <dgm:spPr/>
    </dgm:pt>
    <dgm:pt modelId="{5B0FDE52-67CC-D845-BF5F-BAA2752B31E8}" type="pres">
      <dgm:prSet presAssocID="{8AE8C409-B4F3-4B1D-9CC5-17EE7388F770}" presName="childText" presStyleLbl="conFgAcc1" presStyleIdx="2" presStyleCnt="3">
        <dgm:presLayoutVars>
          <dgm:bulletEnabled val="1"/>
        </dgm:presLayoutVars>
      </dgm:prSet>
      <dgm:spPr/>
    </dgm:pt>
  </dgm:ptLst>
  <dgm:cxnLst>
    <dgm:cxn modelId="{8D3AAD10-263D-CF4F-A4FF-1035F8F2AAF2}" type="presOf" srcId="{C006F05C-F807-420A-BEAF-576665C2BEA6}" destId="{C1940C44-25C0-6448-9992-27304A9B53AF}" srcOrd="0" destOrd="0" presId="urn:microsoft.com/office/officeart/2005/8/layout/list1"/>
    <dgm:cxn modelId="{2FEA6915-43AD-7447-857F-2DA43084E2B8}" type="presOf" srcId="{8602F2C0-E956-4F86-AEC7-279640D167F0}" destId="{3958CDB4-82DB-5D4F-A367-F272D7962F9E}" srcOrd="0" destOrd="0" presId="urn:microsoft.com/office/officeart/2005/8/layout/list1"/>
    <dgm:cxn modelId="{E1155A16-64BB-4CB1-AE9B-FA4A52AEBD65}" srcId="{8602F2C0-E956-4F86-AEC7-279640D167F0}" destId="{C006F05C-F807-420A-BEAF-576665C2BEA6}" srcOrd="0" destOrd="0" parTransId="{FE1655CC-76D5-4063-8326-8D80D76EA024}" sibTransId="{194B282D-0EB6-43B7-9091-996880094E7F}"/>
    <dgm:cxn modelId="{302C0C22-0BA9-AD46-8A16-336C845FB6D9}" type="presOf" srcId="{31D85021-B5F6-4CDA-BB6B-5109FE560A5E}" destId="{C1940C44-25C0-6448-9992-27304A9B53AF}" srcOrd="0" destOrd="1" presId="urn:microsoft.com/office/officeart/2005/8/layout/list1"/>
    <dgm:cxn modelId="{A9293723-ECE0-4E44-A851-731FEC1F9EF7}" type="presOf" srcId="{26B2D9CA-3EA2-43AB-823A-C77B5D3B3614}" destId="{5B0FDE52-67CC-D845-BF5F-BAA2752B31E8}" srcOrd="0" destOrd="1" presId="urn:microsoft.com/office/officeart/2005/8/layout/list1"/>
    <dgm:cxn modelId="{1567443C-9B56-4A5B-B0FE-FB9AF909D984}" srcId="{8AE8C409-B4F3-4B1D-9CC5-17EE7388F770}" destId="{26B2D9CA-3EA2-43AB-823A-C77B5D3B3614}" srcOrd="1" destOrd="0" parTransId="{62B0711F-4C39-4FD7-95AF-7BD01A544F83}" sibTransId="{9BB9926C-5BFE-453F-B322-280C84711554}"/>
    <dgm:cxn modelId="{DA7EF13D-387D-164F-BD19-D1F51C013248}" type="presOf" srcId="{02DBB590-CA59-42AA-9465-7E7A6A08549E}" destId="{89053B1A-0FA5-0D40-A177-0D67FF5164F0}" srcOrd="0" destOrd="0" presId="urn:microsoft.com/office/officeart/2005/8/layout/list1"/>
    <dgm:cxn modelId="{F82B7444-ADC5-374F-A452-479F56DFD991}" type="presOf" srcId="{161F8D75-09AA-4160-A545-A834855034C9}" destId="{89053B1A-0FA5-0D40-A177-0D67FF5164F0}" srcOrd="0" destOrd="1" presId="urn:microsoft.com/office/officeart/2005/8/layout/list1"/>
    <dgm:cxn modelId="{CDE5246A-27FD-474E-8BE7-912A4206587E}" type="presOf" srcId="{FD819AC8-5BDB-44DD-9119-093B58827AF6}" destId="{0D09EA05-B63D-4E41-84C1-F239EC8D9693}" srcOrd="0" destOrd="0" presId="urn:microsoft.com/office/officeart/2005/8/layout/list1"/>
    <dgm:cxn modelId="{181D3A73-43CB-409A-BB66-0ED23E538F11}" srcId="{B3E5D1FB-D8FE-4C81-91D6-17632880F9DF}" destId="{02DBB590-CA59-42AA-9465-7E7A6A08549E}" srcOrd="0" destOrd="0" parTransId="{77D7153B-359E-4791-BE1B-818629503B57}" sibTransId="{F72FF91A-A114-42CE-B05B-908014971794}"/>
    <dgm:cxn modelId="{9F892479-BE57-7649-AF29-675637105B36}" type="presOf" srcId="{8602F2C0-E956-4F86-AEC7-279640D167F0}" destId="{8B3AEE01-8CA8-9F49-A230-D478E16F1A74}" srcOrd="1" destOrd="0" presId="urn:microsoft.com/office/officeart/2005/8/layout/list1"/>
    <dgm:cxn modelId="{E53BF779-6039-6F4F-ADCE-E5112F3A0DD7}" type="presOf" srcId="{8AE8C409-B4F3-4B1D-9CC5-17EE7388F770}" destId="{FF2FD74C-7F5B-7B47-A184-A23E0ADB1581}" srcOrd="0" destOrd="0" presId="urn:microsoft.com/office/officeart/2005/8/layout/list1"/>
    <dgm:cxn modelId="{A8CA4582-CF88-EE4B-8AEB-7A715D25982D}" type="presOf" srcId="{70FCF7CD-3FF4-4ADB-99F8-A5A0D400CC6D}" destId="{5B0FDE52-67CC-D845-BF5F-BAA2752B31E8}" srcOrd="0" destOrd="0" presId="urn:microsoft.com/office/officeart/2005/8/layout/list1"/>
    <dgm:cxn modelId="{299E9888-E4F0-47B4-AF7F-302E908A8B1D}" srcId="{FD819AC8-5BDB-44DD-9119-093B58827AF6}" destId="{8AE8C409-B4F3-4B1D-9CC5-17EE7388F770}" srcOrd="2" destOrd="0" parTransId="{3A12C0FE-8193-41EA-9BA7-0E029E0B04B7}" sibTransId="{F2EE4F08-092B-41B9-8737-4030850CC53C}"/>
    <dgm:cxn modelId="{D9C75495-9198-4FAB-9465-738078EE43E2}" srcId="{8AE8C409-B4F3-4B1D-9CC5-17EE7388F770}" destId="{70FCF7CD-3FF4-4ADB-99F8-A5A0D400CC6D}" srcOrd="0" destOrd="0" parTransId="{752D282B-07BA-4F14-A693-CE49CCBDC1B2}" sibTransId="{06C73051-7241-4045-A341-3E14854C4FC2}"/>
    <dgm:cxn modelId="{307BE698-F49C-4246-947B-60D823CAB053}" type="presOf" srcId="{B3E5D1FB-D8FE-4C81-91D6-17632880F9DF}" destId="{C2F69344-7FE8-AC45-9A76-D99AA28D00B8}" srcOrd="0" destOrd="0" presId="urn:microsoft.com/office/officeart/2005/8/layout/list1"/>
    <dgm:cxn modelId="{96B03EB5-2284-44A6-82B5-AD84F89B376A}" srcId="{8602F2C0-E956-4F86-AEC7-279640D167F0}" destId="{31D85021-B5F6-4CDA-BB6B-5109FE560A5E}" srcOrd="1" destOrd="0" parTransId="{0D3270B1-85C5-4AAE-8F0C-05AE82663215}" sibTransId="{DA1100BD-687C-45B2-90F9-5D480F642A7B}"/>
    <dgm:cxn modelId="{760AC5B7-9052-4453-8B83-2D4FF0CBC4E4}" srcId="{FD819AC8-5BDB-44DD-9119-093B58827AF6}" destId="{B3E5D1FB-D8FE-4C81-91D6-17632880F9DF}" srcOrd="1" destOrd="0" parTransId="{CC361260-A311-49B3-883A-D6638E4C327C}" sibTransId="{C223CCD7-40A1-4F69-993C-6BAD5900D371}"/>
    <dgm:cxn modelId="{34859BBE-4494-184B-B160-4FB5190BB141}" type="presOf" srcId="{B3E5D1FB-D8FE-4C81-91D6-17632880F9DF}" destId="{850968BA-6129-8D47-8474-2CDFF18EB376}" srcOrd="1" destOrd="0" presId="urn:microsoft.com/office/officeart/2005/8/layout/list1"/>
    <dgm:cxn modelId="{DA8C8EE9-EB60-4C41-9FD7-6EA803E532B9}" type="presOf" srcId="{8AE8C409-B4F3-4B1D-9CC5-17EE7388F770}" destId="{2E906763-5EB9-724B-BD45-4687616ACDC3}" srcOrd="1" destOrd="0" presId="urn:microsoft.com/office/officeart/2005/8/layout/list1"/>
    <dgm:cxn modelId="{5E6FB7EA-2F22-4329-9CCC-5AE81BBAE9C6}" srcId="{B3E5D1FB-D8FE-4C81-91D6-17632880F9DF}" destId="{161F8D75-09AA-4160-A545-A834855034C9}" srcOrd="1" destOrd="0" parTransId="{886FF5DF-01E6-4B3E-BEE7-4AE833F3A89D}" sibTransId="{F218CE52-10AA-4029-B870-F68BC733B383}"/>
    <dgm:cxn modelId="{97BF6AF3-5182-4999-B2BF-C031C98CF52E}" srcId="{FD819AC8-5BDB-44DD-9119-093B58827AF6}" destId="{8602F2C0-E956-4F86-AEC7-279640D167F0}" srcOrd="0" destOrd="0" parTransId="{0B202EEF-842D-47FE-9A24-FD3EB748ED72}" sibTransId="{2FEE059D-407A-400D-9784-0DF78D35B557}"/>
    <dgm:cxn modelId="{956856D9-515F-624B-8E41-D5FDD99AB3A0}" type="presParOf" srcId="{0D09EA05-B63D-4E41-84C1-F239EC8D9693}" destId="{60AA0B4F-F25D-444A-93E4-FA6BCA59AD81}" srcOrd="0" destOrd="0" presId="urn:microsoft.com/office/officeart/2005/8/layout/list1"/>
    <dgm:cxn modelId="{43EC558B-1594-244C-91A6-3C7A0FE63EF1}" type="presParOf" srcId="{60AA0B4F-F25D-444A-93E4-FA6BCA59AD81}" destId="{3958CDB4-82DB-5D4F-A367-F272D7962F9E}" srcOrd="0" destOrd="0" presId="urn:microsoft.com/office/officeart/2005/8/layout/list1"/>
    <dgm:cxn modelId="{B2A786BC-4668-4F47-8B3C-EE4221DDDC10}" type="presParOf" srcId="{60AA0B4F-F25D-444A-93E4-FA6BCA59AD81}" destId="{8B3AEE01-8CA8-9F49-A230-D478E16F1A74}" srcOrd="1" destOrd="0" presId="urn:microsoft.com/office/officeart/2005/8/layout/list1"/>
    <dgm:cxn modelId="{03684503-DC70-DB4A-AD61-2568A51D874E}" type="presParOf" srcId="{0D09EA05-B63D-4E41-84C1-F239EC8D9693}" destId="{3B7ABA8F-0999-0544-8101-F10F0516D708}" srcOrd="1" destOrd="0" presId="urn:microsoft.com/office/officeart/2005/8/layout/list1"/>
    <dgm:cxn modelId="{D4999234-5767-6E4F-AA90-33906CCBF82D}" type="presParOf" srcId="{0D09EA05-B63D-4E41-84C1-F239EC8D9693}" destId="{C1940C44-25C0-6448-9992-27304A9B53AF}" srcOrd="2" destOrd="0" presId="urn:microsoft.com/office/officeart/2005/8/layout/list1"/>
    <dgm:cxn modelId="{F8544720-B949-F84E-9767-F004E6BAB3A4}" type="presParOf" srcId="{0D09EA05-B63D-4E41-84C1-F239EC8D9693}" destId="{CA05F47B-81B4-FC48-920D-9945488D2CBB}" srcOrd="3" destOrd="0" presId="urn:microsoft.com/office/officeart/2005/8/layout/list1"/>
    <dgm:cxn modelId="{0A36746B-2149-A346-83CD-762B9E118A71}" type="presParOf" srcId="{0D09EA05-B63D-4E41-84C1-F239EC8D9693}" destId="{B08197E2-DF39-1B4F-8042-E5226C94BB10}" srcOrd="4" destOrd="0" presId="urn:microsoft.com/office/officeart/2005/8/layout/list1"/>
    <dgm:cxn modelId="{A4E917E8-7BBE-1E44-AC7D-29603C154507}" type="presParOf" srcId="{B08197E2-DF39-1B4F-8042-E5226C94BB10}" destId="{C2F69344-7FE8-AC45-9A76-D99AA28D00B8}" srcOrd="0" destOrd="0" presId="urn:microsoft.com/office/officeart/2005/8/layout/list1"/>
    <dgm:cxn modelId="{D4518CF1-0B74-D644-A781-FE0FE1B27FE6}" type="presParOf" srcId="{B08197E2-DF39-1B4F-8042-E5226C94BB10}" destId="{850968BA-6129-8D47-8474-2CDFF18EB376}" srcOrd="1" destOrd="0" presId="urn:microsoft.com/office/officeart/2005/8/layout/list1"/>
    <dgm:cxn modelId="{75E634D4-2F9A-D840-8D28-4396CCB7350D}" type="presParOf" srcId="{0D09EA05-B63D-4E41-84C1-F239EC8D9693}" destId="{4EB5B0A0-583E-8D4A-971C-F9957A5AEE60}" srcOrd="5" destOrd="0" presId="urn:microsoft.com/office/officeart/2005/8/layout/list1"/>
    <dgm:cxn modelId="{0DE4F0B8-E3D9-1D4C-A188-A31AB0F59B41}" type="presParOf" srcId="{0D09EA05-B63D-4E41-84C1-F239EC8D9693}" destId="{89053B1A-0FA5-0D40-A177-0D67FF5164F0}" srcOrd="6" destOrd="0" presId="urn:microsoft.com/office/officeart/2005/8/layout/list1"/>
    <dgm:cxn modelId="{5E528799-71E0-9A47-A392-94C29BDE5E9F}" type="presParOf" srcId="{0D09EA05-B63D-4E41-84C1-F239EC8D9693}" destId="{33DA2314-B90A-904F-AAD5-E7EDE51D34FE}" srcOrd="7" destOrd="0" presId="urn:microsoft.com/office/officeart/2005/8/layout/list1"/>
    <dgm:cxn modelId="{7344D8E8-E0A3-DF4F-B032-8FC6A17B73E3}" type="presParOf" srcId="{0D09EA05-B63D-4E41-84C1-F239EC8D9693}" destId="{B72A3B5F-75F4-E641-B116-B7BF6B985ECD}" srcOrd="8" destOrd="0" presId="urn:microsoft.com/office/officeart/2005/8/layout/list1"/>
    <dgm:cxn modelId="{413FE75B-D394-EE49-A0DF-3301C6E09124}" type="presParOf" srcId="{B72A3B5F-75F4-E641-B116-B7BF6B985ECD}" destId="{FF2FD74C-7F5B-7B47-A184-A23E0ADB1581}" srcOrd="0" destOrd="0" presId="urn:microsoft.com/office/officeart/2005/8/layout/list1"/>
    <dgm:cxn modelId="{C861F352-F66C-5840-8302-C3CAD06E5493}" type="presParOf" srcId="{B72A3B5F-75F4-E641-B116-B7BF6B985ECD}" destId="{2E906763-5EB9-724B-BD45-4687616ACDC3}" srcOrd="1" destOrd="0" presId="urn:microsoft.com/office/officeart/2005/8/layout/list1"/>
    <dgm:cxn modelId="{A6F7C77E-48FF-4C46-B298-C5A61BC6E512}" type="presParOf" srcId="{0D09EA05-B63D-4E41-84C1-F239EC8D9693}" destId="{75766A09-21A7-A04B-B2BE-EFCC006444C1}" srcOrd="9" destOrd="0" presId="urn:microsoft.com/office/officeart/2005/8/layout/list1"/>
    <dgm:cxn modelId="{97F589B0-B30B-8F4D-AC6D-E2FF3E92C50F}" type="presParOf" srcId="{0D09EA05-B63D-4E41-84C1-F239EC8D9693}" destId="{5B0FDE52-67CC-D845-BF5F-BAA2752B31E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6C4EB-9457-420B-8137-B4D3A4A2D68A}"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012379F4-39FD-459D-A400-A955644A44D7}">
      <dgm:prSet/>
      <dgm:spPr/>
      <dgm:t>
        <a:bodyPr/>
        <a:lstStyle/>
        <a:p>
          <a:r>
            <a:rPr lang="en-US" dirty="0"/>
            <a:t>Democracy requires:</a:t>
          </a:r>
        </a:p>
      </dgm:t>
    </dgm:pt>
    <dgm:pt modelId="{0ECE9960-6BBA-4FBD-9D10-E6657F110B23}" type="parTrans" cxnId="{A4539EB8-EB31-4933-ACCD-81DCE48087EC}">
      <dgm:prSet/>
      <dgm:spPr/>
      <dgm:t>
        <a:bodyPr/>
        <a:lstStyle/>
        <a:p>
          <a:endParaRPr lang="en-US"/>
        </a:p>
      </dgm:t>
    </dgm:pt>
    <dgm:pt modelId="{DF4F4A28-8025-42A1-AF45-4C07C9D9FD23}" type="sibTrans" cxnId="{A4539EB8-EB31-4933-ACCD-81DCE48087EC}">
      <dgm:prSet/>
      <dgm:spPr/>
      <dgm:t>
        <a:bodyPr/>
        <a:lstStyle/>
        <a:p>
          <a:endParaRPr lang="en-US"/>
        </a:p>
      </dgm:t>
    </dgm:pt>
    <dgm:pt modelId="{2230A8DC-4493-4AE0-913C-B5C9670859A1}">
      <dgm:prSet/>
      <dgm:spPr/>
      <dgm:t>
        <a:bodyPr/>
        <a:lstStyle/>
        <a:p>
          <a:r>
            <a:rPr lang="en-US" dirty="0"/>
            <a:t>Solidarity</a:t>
          </a:r>
        </a:p>
      </dgm:t>
    </dgm:pt>
    <dgm:pt modelId="{A8C39997-1663-47A1-868D-1383040EB56C}" type="parTrans" cxnId="{53F662C4-6C6D-4912-B6CA-FDB04421D66B}">
      <dgm:prSet/>
      <dgm:spPr/>
      <dgm:t>
        <a:bodyPr/>
        <a:lstStyle/>
        <a:p>
          <a:endParaRPr lang="en-US"/>
        </a:p>
      </dgm:t>
    </dgm:pt>
    <dgm:pt modelId="{147DF2F0-FA0D-4DDB-BB39-9172EC44E105}" type="sibTrans" cxnId="{53F662C4-6C6D-4912-B6CA-FDB04421D66B}">
      <dgm:prSet/>
      <dgm:spPr/>
      <dgm:t>
        <a:bodyPr/>
        <a:lstStyle/>
        <a:p>
          <a:endParaRPr lang="en-US"/>
        </a:p>
      </dgm:t>
    </dgm:pt>
    <dgm:pt modelId="{26C12E17-D134-4478-AD9A-3C93971967B9}">
      <dgm:prSet/>
      <dgm:spPr/>
      <dgm:t>
        <a:bodyPr/>
        <a:lstStyle/>
        <a:p>
          <a:r>
            <a:rPr lang="en-US" dirty="0"/>
            <a:t>The intrinsic transcendent dignity of every human person.</a:t>
          </a:r>
        </a:p>
      </dgm:t>
    </dgm:pt>
    <dgm:pt modelId="{AAEA9FBF-EDD6-4A4B-9288-5B7D73EEF14C}" type="parTrans" cxnId="{77923941-216C-4B73-9510-B025C5421613}">
      <dgm:prSet/>
      <dgm:spPr/>
      <dgm:t>
        <a:bodyPr/>
        <a:lstStyle/>
        <a:p>
          <a:endParaRPr lang="en-US"/>
        </a:p>
      </dgm:t>
    </dgm:pt>
    <dgm:pt modelId="{D61723EF-990C-4979-A9C4-8DEA4C8559FD}" type="sibTrans" cxnId="{77923941-216C-4B73-9510-B025C5421613}">
      <dgm:prSet/>
      <dgm:spPr/>
      <dgm:t>
        <a:bodyPr/>
        <a:lstStyle/>
        <a:p>
          <a:endParaRPr lang="en-US"/>
        </a:p>
      </dgm:t>
    </dgm:pt>
    <dgm:pt modelId="{9D4031A1-FFBB-4361-8D54-5CC451906735}">
      <dgm:prSet/>
      <dgm:spPr/>
      <dgm:t>
        <a:bodyPr/>
        <a:lstStyle/>
        <a:p>
          <a:r>
            <a:rPr lang="en-US" dirty="0"/>
            <a:t>Democracy breaks down when:</a:t>
          </a:r>
        </a:p>
      </dgm:t>
    </dgm:pt>
    <dgm:pt modelId="{CC477593-17EF-4D80-9E01-1ED348F40D52}" type="parTrans" cxnId="{615A8615-A671-4893-BF33-1765AF3B7D13}">
      <dgm:prSet/>
      <dgm:spPr/>
      <dgm:t>
        <a:bodyPr/>
        <a:lstStyle/>
        <a:p>
          <a:endParaRPr lang="en-US"/>
        </a:p>
      </dgm:t>
    </dgm:pt>
    <dgm:pt modelId="{7AFD2669-22BC-421E-8C35-D02E2087C89D}" type="sibTrans" cxnId="{615A8615-A671-4893-BF33-1765AF3B7D13}">
      <dgm:prSet/>
      <dgm:spPr/>
      <dgm:t>
        <a:bodyPr/>
        <a:lstStyle/>
        <a:p>
          <a:endParaRPr lang="en-US"/>
        </a:p>
      </dgm:t>
    </dgm:pt>
    <dgm:pt modelId="{E89E3CE6-AF88-4BE2-96EF-5AB01E75A937}">
      <dgm:prSet/>
      <dgm:spPr/>
      <dgm:t>
        <a:bodyPr/>
        <a:lstStyle/>
        <a:p>
          <a:r>
            <a:rPr lang="en-US" dirty="0"/>
            <a:t>Individuals do not participate in the democratic process (e.g., voting)</a:t>
          </a:r>
        </a:p>
      </dgm:t>
    </dgm:pt>
    <dgm:pt modelId="{B4870E7D-66EE-4F7C-8956-973788A9D172}" type="parTrans" cxnId="{2B8F95BA-5081-415E-BFAC-27C1D61B3A0F}">
      <dgm:prSet/>
      <dgm:spPr/>
      <dgm:t>
        <a:bodyPr/>
        <a:lstStyle/>
        <a:p>
          <a:endParaRPr lang="en-US"/>
        </a:p>
      </dgm:t>
    </dgm:pt>
    <dgm:pt modelId="{831BD6ED-69A3-41D8-9369-8B7BE71EFB46}" type="sibTrans" cxnId="{2B8F95BA-5081-415E-BFAC-27C1D61B3A0F}">
      <dgm:prSet/>
      <dgm:spPr/>
      <dgm:t>
        <a:bodyPr/>
        <a:lstStyle/>
        <a:p>
          <a:endParaRPr lang="en-US"/>
        </a:p>
      </dgm:t>
    </dgm:pt>
    <dgm:pt modelId="{FA933285-18EF-49DE-9102-6CDD48336471}">
      <dgm:prSet/>
      <dgm:spPr/>
      <dgm:t>
        <a:bodyPr/>
        <a:lstStyle/>
        <a:p>
          <a:r>
            <a:rPr lang="en-US" dirty="0"/>
            <a:t>Individuals allow people of influence to receive unfair and unearned privileges.</a:t>
          </a:r>
        </a:p>
      </dgm:t>
    </dgm:pt>
    <dgm:pt modelId="{4F50F6B4-90E8-45CC-A3C3-633736AA40C8}" type="parTrans" cxnId="{8ABF5D04-163F-4A44-AA59-276BB9235203}">
      <dgm:prSet/>
      <dgm:spPr/>
      <dgm:t>
        <a:bodyPr/>
        <a:lstStyle/>
        <a:p>
          <a:endParaRPr lang="en-US"/>
        </a:p>
      </dgm:t>
    </dgm:pt>
    <dgm:pt modelId="{A18F3210-4021-4073-AF90-D4BDBA01FC73}" type="sibTrans" cxnId="{8ABF5D04-163F-4A44-AA59-276BB9235203}">
      <dgm:prSet/>
      <dgm:spPr/>
      <dgm:t>
        <a:bodyPr/>
        <a:lstStyle/>
        <a:p>
          <a:endParaRPr lang="en-US"/>
        </a:p>
      </dgm:t>
    </dgm:pt>
    <dgm:pt modelId="{26F8A654-3C87-4640-91C3-747C602DE180}">
      <dgm:prSet/>
      <dgm:spPr/>
      <dgm:t>
        <a:bodyPr/>
        <a:lstStyle/>
        <a:p>
          <a:r>
            <a:rPr lang="en-US" dirty="0"/>
            <a:t>Government centralizes decision-making and the production of goods</a:t>
          </a:r>
        </a:p>
      </dgm:t>
    </dgm:pt>
    <dgm:pt modelId="{AB7CF79A-F6ED-B348-9B6F-4044601AAC0B}" type="parTrans" cxnId="{53760564-6CEB-9E40-9798-3534C76275B1}">
      <dgm:prSet/>
      <dgm:spPr/>
      <dgm:t>
        <a:bodyPr/>
        <a:lstStyle/>
        <a:p>
          <a:endParaRPr lang="en-US"/>
        </a:p>
      </dgm:t>
    </dgm:pt>
    <dgm:pt modelId="{CAA6C1B9-DB2A-A949-B6F9-F4DBC777D75B}" type="sibTrans" cxnId="{53760564-6CEB-9E40-9798-3534C76275B1}">
      <dgm:prSet/>
      <dgm:spPr/>
      <dgm:t>
        <a:bodyPr/>
        <a:lstStyle/>
        <a:p>
          <a:endParaRPr lang="en-US"/>
        </a:p>
      </dgm:t>
    </dgm:pt>
    <dgm:pt modelId="{756CE563-CF5C-6546-887C-F537725FD2C5}">
      <dgm:prSet/>
      <dgm:spPr/>
      <dgm:t>
        <a:bodyPr/>
        <a:lstStyle/>
        <a:p>
          <a:r>
            <a:rPr lang="en-US" dirty="0"/>
            <a:t>Subsidiarity</a:t>
          </a:r>
        </a:p>
      </dgm:t>
    </dgm:pt>
    <dgm:pt modelId="{FD89BAAF-AB74-594A-80B2-98D4E71E57A5}" type="parTrans" cxnId="{6F508652-AAAA-0345-BB3F-C569E20AFD1B}">
      <dgm:prSet/>
      <dgm:spPr/>
      <dgm:t>
        <a:bodyPr/>
        <a:lstStyle/>
        <a:p>
          <a:endParaRPr lang="en-US"/>
        </a:p>
      </dgm:t>
    </dgm:pt>
    <dgm:pt modelId="{9E9C94F9-FD3B-4848-924A-0622C1AD069D}" type="sibTrans" cxnId="{6F508652-AAAA-0345-BB3F-C569E20AFD1B}">
      <dgm:prSet/>
      <dgm:spPr/>
      <dgm:t>
        <a:bodyPr/>
        <a:lstStyle/>
        <a:p>
          <a:endParaRPr lang="en-US"/>
        </a:p>
      </dgm:t>
    </dgm:pt>
    <dgm:pt modelId="{68943BAE-0848-405C-A819-A13B66A1596B}" type="pres">
      <dgm:prSet presAssocID="{7036C4EB-9457-420B-8137-B4D3A4A2D68A}" presName="linear" presStyleCnt="0">
        <dgm:presLayoutVars>
          <dgm:dir/>
          <dgm:animLvl val="lvl"/>
          <dgm:resizeHandles val="exact"/>
        </dgm:presLayoutVars>
      </dgm:prSet>
      <dgm:spPr/>
    </dgm:pt>
    <dgm:pt modelId="{89342295-3B89-4646-B1B0-7D2CB3F8A26A}" type="pres">
      <dgm:prSet presAssocID="{012379F4-39FD-459D-A400-A955644A44D7}" presName="parentLin" presStyleCnt="0"/>
      <dgm:spPr/>
    </dgm:pt>
    <dgm:pt modelId="{B607FB02-11ED-4213-8936-07F64943A3B6}" type="pres">
      <dgm:prSet presAssocID="{012379F4-39FD-459D-A400-A955644A44D7}" presName="parentLeftMargin" presStyleLbl="node1" presStyleIdx="0" presStyleCnt="2"/>
      <dgm:spPr/>
    </dgm:pt>
    <dgm:pt modelId="{157BEA7C-2FAA-4971-857B-DE864B75E17A}" type="pres">
      <dgm:prSet presAssocID="{012379F4-39FD-459D-A400-A955644A44D7}" presName="parentText" presStyleLbl="node1" presStyleIdx="0" presStyleCnt="2">
        <dgm:presLayoutVars>
          <dgm:chMax val="0"/>
          <dgm:bulletEnabled val="1"/>
        </dgm:presLayoutVars>
      </dgm:prSet>
      <dgm:spPr/>
    </dgm:pt>
    <dgm:pt modelId="{C9450FAE-2981-4333-9494-19DB14E92D6B}" type="pres">
      <dgm:prSet presAssocID="{012379F4-39FD-459D-A400-A955644A44D7}" presName="negativeSpace" presStyleCnt="0"/>
      <dgm:spPr/>
    </dgm:pt>
    <dgm:pt modelId="{9DB5199F-BB34-4059-9360-A915E4314594}" type="pres">
      <dgm:prSet presAssocID="{012379F4-39FD-459D-A400-A955644A44D7}" presName="childText" presStyleLbl="conFgAcc1" presStyleIdx="0" presStyleCnt="2" custLinFactNeighborX="-3569" custLinFactNeighborY="-42761">
        <dgm:presLayoutVars>
          <dgm:bulletEnabled val="1"/>
        </dgm:presLayoutVars>
      </dgm:prSet>
      <dgm:spPr/>
    </dgm:pt>
    <dgm:pt modelId="{3D817B1F-C67D-4CF6-86F7-B6F0C5DF49DA}" type="pres">
      <dgm:prSet presAssocID="{DF4F4A28-8025-42A1-AF45-4C07C9D9FD23}" presName="spaceBetweenRectangles" presStyleCnt="0"/>
      <dgm:spPr/>
    </dgm:pt>
    <dgm:pt modelId="{A868E910-1F52-4464-8FAD-FFD518EAA1F7}" type="pres">
      <dgm:prSet presAssocID="{9D4031A1-FFBB-4361-8D54-5CC451906735}" presName="parentLin" presStyleCnt="0"/>
      <dgm:spPr/>
    </dgm:pt>
    <dgm:pt modelId="{F7FB0145-98E8-4684-A278-3664E340CB53}" type="pres">
      <dgm:prSet presAssocID="{9D4031A1-FFBB-4361-8D54-5CC451906735}" presName="parentLeftMargin" presStyleLbl="node1" presStyleIdx="0" presStyleCnt="2"/>
      <dgm:spPr/>
    </dgm:pt>
    <dgm:pt modelId="{0FDDAE98-0D4E-4AEB-867E-56950D3874D9}" type="pres">
      <dgm:prSet presAssocID="{9D4031A1-FFBB-4361-8D54-5CC451906735}" presName="parentText" presStyleLbl="node1" presStyleIdx="1" presStyleCnt="2">
        <dgm:presLayoutVars>
          <dgm:chMax val="0"/>
          <dgm:bulletEnabled val="1"/>
        </dgm:presLayoutVars>
      </dgm:prSet>
      <dgm:spPr/>
    </dgm:pt>
    <dgm:pt modelId="{8D6C9C70-FFCA-411D-80F5-4E8DD88A98F9}" type="pres">
      <dgm:prSet presAssocID="{9D4031A1-FFBB-4361-8D54-5CC451906735}" presName="negativeSpace" presStyleCnt="0"/>
      <dgm:spPr/>
    </dgm:pt>
    <dgm:pt modelId="{76DB3C28-1454-4777-B2A1-4966D94CB556}" type="pres">
      <dgm:prSet presAssocID="{9D4031A1-FFBB-4361-8D54-5CC451906735}" presName="childText" presStyleLbl="conFgAcc1" presStyleIdx="1" presStyleCnt="2">
        <dgm:presLayoutVars>
          <dgm:bulletEnabled val="1"/>
        </dgm:presLayoutVars>
      </dgm:prSet>
      <dgm:spPr/>
    </dgm:pt>
  </dgm:ptLst>
  <dgm:cxnLst>
    <dgm:cxn modelId="{8ABF5D04-163F-4A44-AA59-276BB9235203}" srcId="{9D4031A1-FFBB-4361-8D54-5CC451906735}" destId="{FA933285-18EF-49DE-9102-6CDD48336471}" srcOrd="2" destOrd="0" parTransId="{4F50F6B4-90E8-45CC-A3C3-633736AA40C8}" sibTransId="{A18F3210-4021-4073-AF90-D4BDBA01FC73}"/>
    <dgm:cxn modelId="{A315D40D-D9D1-4993-94EC-DE5C9BBC96C3}" type="presOf" srcId="{E89E3CE6-AF88-4BE2-96EF-5AB01E75A937}" destId="{76DB3C28-1454-4777-B2A1-4966D94CB556}" srcOrd="0" destOrd="1" presId="urn:microsoft.com/office/officeart/2005/8/layout/list1"/>
    <dgm:cxn modelId="{615A8615-A671-4893-BF33-1765AF3B7D13}" srcId="{7036C4EB-9457-420B-8137-B4D3A4A2D68A}" destId="{9D4031A1-FFBB-4361-8D54-5CC451906735}" srcOrd="1" destOrd="0" parTransId="{CC477593-17EF-4D80-9E01-1ED348F40D52}" sibTransId="{7AFD2669-22BC-421E-8C35-D02E2087C89D}"/>
    <dgm:cxn modelId="{7A9E163B-792A-4537-B4DE-7BB08A099DDF}" type="presOf" srcId="{26C12E17-D134-4478-AD9A-3C93971967B9}" destId="{9DB5199F-BB34-4059-9360-A915E4314594}" srcOrd="0" destOrd="2" presId="urn:microsoft.com/office/officeart/2005/8/layout/list1"/>
    <dgm:cxn modelId="{E00EBF60-50DF-4D11-9580-A1D68BBA562F}" type="presOf" srcId="{9D4031A1-FFBB-4361-8D54-5CC451906735}" destId="{0FDDAE98-0D4E-4AEB-867E-56950D3874D9}" srcOrd="1" destOrd="0" presId="urn:microsoft.com/office/officeart/2005/8/layout/list1"/>
    <dgm:cxn modelId="{77923941-216C-4B73-9510-B025C5421613}" srcId="{012379F4-39FD-459D-A400-A955644A44D7}" destId="{26C12E17-D134-4478-AD9A-3C93971967B9}" srcOrd="2" destOrd="0" parTransId="{AAEA9FBF-EDD6-4A4B-9288-5B7D73EEF14C}" sibTransId="{D61723EF-990C-4979-A9C4-8DEA4C8559FD}"/>
    <dgm:cxn modelId="{53760564-6CEB-9E40-9798-3534C76275B1}" srcId="{9D4031A1-FFBB-4361-8D54-5CC451906735}" destId="{26F8A654-3C87-4640-91C3-747C602DE180}" srcOrd="0" destOrd="0" parTransId="{AB7CF79A-F6ED-B348-9B6F-4044601AAC0B}" sibTransId="{CAA6C1B9-DB2A-A949-B6F9-F4DBC777D75B}"/>
    <dgm:cxn modelId="{0AE4706D-AF58-4EE8-8588-BDC3FEDB5B0D}" type="presOf" srcId="{012379F4-39FD-459D-A400-A955644A44D7}" destId="{B607FB02-11ED-4213-8936-07F64943A3B6}" srcOrd="0" destOrd="0" presId="urn:microsoft.com/office/officeart/2005/8/layout/list1"/>
    <dgm:cxn modelId="{64C2E771-39AD-0B44-A6F6-FE9772A2D68E}" type="presOf" srcId="{26F8A654-3C87-4640-91C3-747C602DE180}" destId="{76DB3C28-1454-4777-B2A1-4966D94CB556}" srcOrd="0" destOrd="0" presId="urn:microsoft.com/office/officeart/2005/8/layout/list1"/>
    <dgm:cxn modelId="{6F508652-AAAA-0345-BB3F-C569E20AFD1B}" srcId="{012379F4-39FD-459D-A400-A955644A44D7}" destId="{756CE563-CF5C-6546-887C-F537725FD2C5}" srcOrd="1" destOrd="0" parTransId="{FD89BAAF-AB74-594A-80B2-98D4E71E57A5}" sibTransId="{9E9C94F9-FD3B-4848-924A-0622C1AD069D}"/>
    <dgm:cxn modelId="{3B927975-D273-44C3-BDA3-92420E2712A8}" type="presOf" srcId="{012379F4-39FD-459D-A400-A955644A44D7}" destId="{157BEA7C-2FAA-4971-857B-DE864B75E17A}" srcOrd="1" destOrd="0" presId="urn:microsoft.com/office/officeart/2005/8/layout/list1"/>
    <dgm:cxn modelId="{27536681-9EB4-FB43-A175-5C13A6CF512C}" type="presOf" srcId="{756CE563-CF5C-6546-887C-F537725FD2C5}" destId="{9DB5199F-BB34-4059-9360-A915E4314594}" srcOrd="0" destOrd="1" presId="urn:microsoft.com/office/officeart/2005/8/layout/list1"/>
    <dgm:cxn modelId="{ADC04BA1-973F-4384-BCE7-3F87F21A3338}" type="presOf" srcId="{FA933285-18EF-49DE-9102-6CDD48336471}" destId="{76DB3C28-1454-4777-B2A1-4966D94CB556}" srcOrd="0" destOrd="2" presId="urn:microsoft.com/office/officeart/2005/8/layout/list1"/>
    <dgm:cxn modelId="{79AEC9A5-57DF-4431-9DB6-38C45E5B71E9}" type="presOf" srcId="{9D4031A1-FFBB-4361-8D54-5CC451906735}" destId="{F7FB0145-98E8-4684-A278-3664E340CB53}" srcOrd="0" destOrd="0" presId="urn:microsoft.com/office/officeart/2005/8/layout/list1"/>
    <dgm:cxn modelId="{A4539EB8-EB31-4933-ACCD-81DCE48087EC}" srcId="{7036C4EB-9457-420B-8137-B4D3A4A2D68A}" destId="{012379F4-39FD-459D-A400-A955644A44D7}" srcOrd="0" destOrd="0" parTransId="{0ECE9960-6BBA-4FBD-9D10-E6657F110B23}" sibTransId="{DF4F4A28-8025-42A1-AF45-4C07C9D9FD23}"/>
    <dgm:cxn modelId="{2B8F95BA-5081-415E-BFAC-27C1D61B3A0F}" srcId="{9D4031A1-FFBB-4361-8D54-5CC451906735}" destId="{E89E3CE6-AF88-4BE2-96EF-5AB01E75A937}" srcOrd="1" destOrd="0" parTransId="{B4870E7D-66EE-4F7C-8956-973788A9D172}" sibTransId="{831BD6ED-69A3-41D8-9369-8B7BE71EFB46}"/>
    <dgm:cxn modelId="{53F662C4-6C6D-4912-B6CA-FDB04421D66B}" srcId="{012379F4-39FD-459D-A400-A955644A44D7}" destId="{2230A8DC-4493-4AE0-913C-B5C9670859A1}" srcOrd="0" destOrd="0" parTransId="{A8C39997-1663-47A1-868D-1383040EB56C}" sibTransId="{147DF2F0-FA0D-4DDB-BB39-9172EC44E105}"/>
    <dgm:cxn modelId="{B5CE8BEC-C6EF-48D6-AE09-594DDEC87804}" type="presOf" srcId="{7036C4EB-9457-420B-8137-B4D3A4A2D68A}" destId="{68943BAE-0848-405C-A819-A13B66A1596B}" srcOrd="0" destOrd="0" presId="urn:microsoft.com/office/officeart/2005/8/layout/list1"/>
    <dgm:cxn modelId="{A41F50FA-8500-4749-A510-11392359E479}" type="presOf" srcId="{2230A8DC-4493-4AE0-913C-B5C9670859A1}" destId="{9DB5199F-BB34-4059-9360-A915E4314594}" srcOrd="0" destOrd="0" presId="urn:microsoft.com/office/officeart/2005/8/layout/list1"/>
    <dgm:cxn modelId="{C8369CE9-4550-4AF5-B4CB-D7AA1A23B871}" type="presParOf" srcId="{68943BAE-0848-405C-A819-A13B66A1596B}" destId="{89342295-3B89-4646-B1B0-7D2CB3F8A26A}" srcOrd="0" destOrd="0" presId="urn:microsoft.com/office/officeart/2005/8/layout/list1"/>
    <dgm:cxn modelId="{D9C4501C-0545-40A4-8284-4ECB1AA8AB8A}" type="presParOf" srcId="{89342295-3B89-4646-B1B0-7D2CB3F8A26A}" destId="{B607FB02-11ED-4213-8936-07F64943A3B6}" srcOrd="0" destOrd="0" presId="urn:microsoft.com/office/officeart/2005/8/layout/list1"/>
    <dgm:cxn modelId="{B43E3609-141A-4F9B-8C61-6300833EC96C}" type="presParOf" srcId="{89342295-3B89-4646-B1B0-7D2CB3F8A26A}" destId="{157BEA7C-2FAA-4971-857B-DE864B75E17A}" srcOrd="1" destOrd="0" presId="urn:microsoft.com/office/officeart/2005/8/layout/list1"/>
    <dgm:cxn modelId="{6B30496A-44A7-48E9-93BE-3F0C606C6D19}" type="presParOf" srcId="{68943BAE-0848-405C-A819-A13B66A1596B}" destId="{C9450FAE-2981-4333-9494-19DB14E92D6B}" srcOrd="1" destOrd="0" presId="urn:microsoft.com/office/officeart/2005/8/layout/list1"/>
    <dgm:cxn modelId="{DE25D413-A124-494C-8FD0-252533138FA0}" type="presParOf" srcId="{68943BAE-0848-405C-A819-A13B66A1596B}" destId="{9DB5199F-BB34-4059-9360-A915E4314594}" srcOrd="2" destOrd="0" presId="urn:microsoft.com/office/officeart/2005/8/layout/list1"/>
    <dgm:cxn modelId="{05B1C546-E13C-4084-A011-6E22769494C0}" type="presParOf" srcId="{68943BAE-0848-405C-A819-A13B66A1596B}" destId="{3D817B1F-C67D-4CF6-86F7-B6F0C5DF49DA}" srcOrd="3" destOrd="0" presId="urn:microsoft.com/office/officeart/2005/8/layout/list1"/>
    <dgm:cxn modelId="{985C8175-D3D2-48ED-BF71-5C235FC81FC1}" type="presParOf" srcId="{68943BAE-0848-405C-A819-A13B66A1596B}" destId="{A868E910-1F52-4464-8FAD-FFD518EAA1F7}" srcOrd="4" destOrd="0" presId="urn:microsoft.com/office/officeart/2005/8/layout/list1"/>
    <dgm:cxn modelId="{0319F32A-4543-4550-BC03-3E87E7BF2A07}" type="presParOf" srcId="{A868E910-1F52-4464-8FAD-FFD518EAA1F7}" destId="{F7FB0145-98E8-4684-A278-3664E340CB53}" srcOrd="0" destOrd="0" presId="urn:microsoft.com/office/officeart/2005/8/layout/list1"/>
    <dgm:cxn modelId="{2FCC55CF-DB3B-40EA-886E-9328991F19A3}" type="presParOf" srcId="{A868E910-1F52-4464-8FAD-FFD518EAA1F7}" destId="{0FDDAE98-0D4E-4AEB-867E-56950D3874D9}" srcOrd="1" destOrd="0" presId="urn:microsoft.com/office/officeart/2005/8/layout/list1"/>
    <dgm:cxn modelId="{2220000A-01AE-4037-99DD-24F482A825AE}" type="presParOf" srcId="{68943BAE-0848-405C-A819-A13B66A1596B}" destId="{8D6C9C70-FFCA-411D-80F5-4E8DD88A98F9}" srcOrd="5" destOrd="0" presId="urn:microsoft.com/office/officeart/2005/8/layout/list1"/>
    <dgm:cxn modelId="{8A8E1F98-5CE6-4B6E-B974-13AA79181503}" type="presParOf" srcId="{68943BAE-0848-405C-A819-A13B66A1596B}" destId="{76DB3C28-1454-4777-B2A1-4966D94CB55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BE210C-32B2-4DBA-BC07-2056ED0322B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D9D87FC-57F9-452B-9992-8BB090EBE85C}">
      <dgm:prSet/>
      <dgm:spPr/>
      <dgm:t>
        <a:bodyPr/>
        <a:lstStyle/>
        <a:p>
          <a:r>
            <a:rPr lang="en-US" dirty="0"/>
            <a:t>The intrinsic transcendent dignity (worth) of every human being.</a:t>
          </a:r>
        </a:p>
      </dgm:t>
    </dgm:pt>
    <dgm:pt modelId="{3CECE5A3-74DF-4A70-B84F-BFACBADED02E}" type="parTrans" cxnId="{9599E18D-12F6-4363-B852-2FA396E07E17}">
      <dgm:prSet/>
      <dgm:spPr/>
      <dgm:t>
        <a:bodyPr/>
        <a:lstStyle/>
        <a:p>
          <a:endParaRPr lang="en-US"/>
        </a:p>
      </dgm:t>
    </dgm:pt>
    <dgm:pt modelId="{CB42BA22-A74F-45CC-ACF2-A16F162A0025}" type="sibTrans" cxnId="{9599E18D-12F6-4363-B852-2FA396E07E17}">
      <dgm:prSet/>
      <dgm:spPr/>
      <dgm:t>
        <a:bodyPr/>
        <a:lstStyle/>
        <a:p>
          <a:endParaRPr lang="en-US"/>
        </a:p>
      </dgm:t>
    </dgm:pt>
    <dgm:pt modelId="{EC7C1EEE-F6FA-4092-9502-C357B497ECD0}">
      <dgm:prSet/>
      <dgm:spPr/>
      <dgm:t>
        <a:bodyPr/>
        <a:lstStyle/>
        <a:p>
          <a:r>
            <a:rPr lang="en-US" dirty="0"/>
            <a:t>The principle of the common good,</a:t>
          </a:r>
        </a:p>
      </dgm:t>
    </dgm:pt>
    <dgm:pt modelId="{081CD15B-CDFA-421C-9F5D-91FBAE072569}" type="parTrans" cxnId="{50E58594-50C3-4F4E-B2A6-9BD06408E304}">
      <dgm:prSet/>
      <dgm:spPr/>
      <dgm:t>
        <a:bodyPr/>
        <a:lstStyle/>
        <a:p>
          <a:endParaRPr lang="en-US"/>
        </a:p>
      </dgm:t>
    </dgm:pt>
    <dgm:pt modelId="{1016DD07-4030-4363-A72C-31644A7655C5}" type="sibTrans" cxnId="{50E58594-50C3-4F4E-B2A6-9BD06408E304}">
      <dgm:prSet/>
      <dgm:spPr/>
      <dgm:t>
        <a:bodyPr/>
        <a:lstStyle/>
        <a:p>
          <a:endParaRPr lang="en-US"/>
        </a:p>
      </dgm:t>
    </dgm:pt>
    <dgm:pt modelId="{9A4B6DD4-3FD9-4C10-BB51-8BBFAF92E090}">
      <dgm:prSet/>
      <dgm:spPr/>
      <dgm:t>
        <a:bodyPr/>
        <a:lstStyle/>
        <a:p>
          <a:r>
            <a:rPr lang="en-US" dirty="0"/>
            <a:t>The universal destination of goods,</a:t>
          </a:r>
        </a:p>
      </dgm:t>
    </dgm:pt>
    <dgm:pt modelId="{4397305C-8F51-419D-A31A-950E7E06578B}" type="parTrans" cxnId="{BB9C474E-5AF1-4331-A90B-5CFAFC9FF082}">
      <dgm:prSet/>
      <dgm:spPr/>
      <dgm:t>
        <a:bodyPr/>
        <a:lstStyle/>
        <a:p>
          <a:endParaRPr lang="en-US"/>
        </a:p>
      </dgm:t>
    </dgm:pt>
    <dgm:pt modelId="{B162EBFF-0125-42AA-8C98-40D6BADC26F3}" type="sibTrans" cxnId="{BB9C474E-5AF1-4331-A90B-5CFAFC9FF082}">
      <dgm:prSet/>
      <dgm:spPr/>
      <dgm:t>
        <a:bodyPr/>
        <a:lstStyle/>
        <a:p>
          <a:endParaRPr lang="en-US"/>
        </a:p>
      </dgm:t>
    </dgm:pt>
    <dgm:pt modelId="{0C38E35E-9FFE-4F04-98FD-32C9EA7DFDBC}">
      <dgm:prSet/>
      <dgm:spPr/>
      <dgm:t>
        <a:bodyPr/>
        <a:lstStyle/>
        <a:p>
          <a:r>
            <a:rPr lang="en-US" dirty="0"/>
            <a:t>The principle of subsidiarity),</a:t>
          </a:r>
        </a:p>
      </dgm:t>
    </dgm:pt>
    <dgm:pt modelId="{C98161BE-066B-4297-93AE-4035A7041EF5}" type="parTrans" cxnId="{F4C9B4DD-216C-4F0B-80AE-F3DB088E4AC2}">
      <dgm:prSet/>
      <dgm:spPr/>
      <dgm:t>
        <a:bodyPr/>
        <a:lstStyle/>
        <a:p>
          <a:endParaRPr lang="en-US"/>
        </a:p>
      </dgm:t>
    </dgm:pt>
    <dgm:pt modelId="{DEB06D0C-09D3-43A3-9A93-FEFCB3137169}" type="sibTrans" cxnId="{F4C9B4DD-216C-4F0B-80AE-F3DB088E4AC2}">
      <dgm:prSet/>
      <dgm:spPr/>
      <dgm:t>
        <a:bodyPr/>
        <a:lstStyle/>
        <a:p>
          <a:endParaRPr lang="en-US"/>
        </a:p>
      </dgm:t>
    </dgm:pt>
    <dgm:pt modelId="{CA238CF4-3F17-40C0-A480-4AD96CF4DC34}">
      <dgm:prSet/>
      <dgm:spPr/>
      <dgm:t>
        <a:bodyPr/>
        <a:lstStyle/>
        <a:p>
          <a:r>
            <a:rPr lang="en-US" dirty="0"/>
            <a:t>Participation in democracy, and</a:t>
          </a:r>
        </a:p>
      </dgm:t>
    </dgm:pt>
    <dgm:pt modelId="{334ECE03-9FB6-460F-8676-5C9E90638AF0}" type="parTrans" cxnId="{8E9A927C-853F-4E88-B125-71CCA63A0339}">
      <dgm:prSet/>
      <dgm:spPr/>
      <dgm:t>
        <a:bodyPr/>
        <a:lstStyle/>
        <a:p>
          <a:endParaRPr lang="en-US"/>
        </a:p>
      </dgm:t>
    </dgm:pt>
    <dgm:pt modelId="{7D38CAB6-8120-4D57-8801-738D80CD4199}" type="sibTrans" cxnId="{8E9A927C-853F-4E88-B125-71CCA63A0339}">
      <dgm:prSet/>
      <dgm:spPr/>
      <dgm:t>
        <a:bodyPr/>
        <a:lstStyle/>
        <a:p>
          <a:endParaRPr lang="en-US"/>
        </a:p>
      </dgm:t>
    </dgm:pt>
    <dgm:pt modelId="{0B6C8CEC-6507-48CC-BD9D-BDFF1AD4323E}">
      <dgm:prSet/>
      <dgm:spPr/>
      <dgm:t>
        <a:bodyPr/>
        <a:lstStyle/>
        <a:p>
          <a:r>
            <a:rPr lang="en-US" dirty="0"/>
            <a:t>The principle of solidarity.</a:t>
          </a:r>
        </a:p>
      </dgm:t>
    </dgm:pt>
    <dgm:pt modelId="{97A2A284-6BDE-41FC-807E-819D449B8679}" type="parTrans" cxnId="{FB1DB42D-BC4D-40B7-AB7B-941C54189C94}">
      <dgm:prSet/>
      <dgm:spPr/>
      <dgm:t>
        <a:bodyPr/>
        <a:lstStyle/>
        <a:p>
          <a:endParaRPr lang="en-US"/>
        </a:p>
      </dgm:t>
    </dgm:pt>
    <dgm:pt modelId="{D2E07FAD-3CB2-4F0D-91FD-E00F9B4A7913}" type="sibTrans" cxnId="{FB1DB42D-BC4D-40B7-AB7B-941C54189C94}">
      <dgm:prSet/>
      <dgm:spPr/>
      <dgm:t>
        <a:bodyPr/>
        <a:lstStyle/>
        <a:p>
          <a:endParaRPr lang="en-US"/>
        </a:p>
      </dgm:t>
    </dgm:pt>
    <dgm:pt modelId="{CC71D014-DD56-0247-99A8-A30294301F6C}" type="pres">
      <dgm:prSet presAssocID="{F7BE210C-32B2-4DBA-BC07-2056ED0322B0}" presName="diagram" presStyleCnt="0">
        <dgm:presLayoutVars>
          <dgm:dir/>
          <dgm:resizeHandles val="exact"/>
        </dgm:presLayoutVars>
      </dgm:prSet>
      <dgm:spPr/>
    </dgm:pt>
    <dgm:pt modelId="{828D9A51-EC9A-184A-B065-5CEB0FC87FDC}" type="pres">
      <dgm:prSet presAssocID="{2D9D87FC-57F9-452B-9992-8BB090EBE85C}" presName="node" presStyleLbl="node1" presStyleIdx="0" presStyleCnt="6">
        <dgm:presLayoutVars>
          <dgm:bulletEnabled val="1"/>
        </dgm:presLayoutVars>
      </dgm:prSet>
      <dgm:spPr/>
    </dgm:pt>
    <dgm:pt modelId="{68A61A88-5ED8-1247-94C6-DF53A183D46D}" type="pres">
      <dgm:prSet presAssocID="{CB42BA22-A74F-45CC-ACF2-A16F162A0025}" presName="sibTrans" presStyleCnt="0"/>
      <dgm:spPr/>
    </dgm:pt>
    <dgm:pt modelId="{D6CCA46B-6691-BD46-A296-57FC4CC0D5C2}" type="pres">
      <dgm:prSet presAssocID="{EC7C1EEE-F6FA-4092-9502-C357B497ECD0}" presName="node" presStyleLbl="node1" presStyleIdx="1" presStyleCnt="6">
        <dgm:presLayoutVars>
          <dgm:bulletEnabled val="1"/>
        </dgm:presLayoutVars>
      </dgm:prSet>
      <dgm:spPr/>
    </dgm:pt>
    <dgm:pt modelId="{8A615BD7-5B77-9D42-A282-450D47DE38CA}" type="pres">
      <dgm:prSet presAssocID="{1016DD07-4030-4363-A72C-31644A7655C5}" presName="sibTrans" presStyleCnt="0"/>
      <dgm:spPr/>
    </dgm:pt>
    <dgm:pt modelId="{D1B5DFA3-BE2D-F44B-8F5F-8E14664B020F}" type="pres">
      <dgm:prSet presAssocID="{9A4B6DD4-3FD9-4C10-BB51-8BBFAF92E090}" presName="node" presStyleLbl="node1" presStyleIdx="2" presStyleCnt="6">
        <dgm:presLayoutVars>
          <dgm:bulletEnabled val="1"/>
        </dgm:presLayoutVars>
      </dgm:prSet>
      <dgm:spPr/>
    </dgm:pt>
    <dgm:pt modelId="{71E757C5-88B9-3041-957C-799A11240112}" type="pres">
      <dgm:prSet presAssocID="{B162EBFF-0125-42AA-8C98-40D6BADC26F3}" presName="sibTrans" presStyleCnt="0"/>
      <dgm:spPr/>
    </dgm:pt>
    <dgm:pt modelId="{B84EEAC2-DE2A-6B49-87F4-1040573EBD34}" type="pres">
      <dgm:prSet presAssocID="{0C38E35E-9FFE-4F04-98FD-32C9EA7DFDBC}" presName="node" presStyleLbl="node1" presStyleIdx="3" presStyleCnt="6">
        <dgm:presLayoutVars>
          <dgm:bulletEnabled val="1"/>
        </dgm:presLayoutVars>
      </dgm:prSet>
      <dgm:spPr/>
    </dgm:pt>
    <dgm:pt modelId="{6A597322-8A30-D041-BA06-BE3630AC4DE8}" type="pres">
      <dgm:prSet presAssocID="{DEB06D0C-09D3-43A3-9A93-FEFCB3137169}" presName="sibTrans" presStyleCnt="0"/>
      <dgm:spPr/>
    </dgm:pt>
    <dgm:pt modelId="{6A4C3128-27FA-544F-AE2F-D4A2A6754714}" type="pres">
      <dgm:prSet presAssocID="{CA238CF4-3F17-40C0-A480-4AD96CF4DC34}" presName="node" presStyleLbl="node1" presStyleIdx="4" presStyleCnt="6">
        <dgm:presLayoutVars>
          <dgm:bulletEnabled val="1"/>
        </dgm:presLayoutVars>
      </dgm:prSet>
      <dgm:spPr/>
    </dgm:pt>
    <dgm:pt modelId="{D1D768C9-607E-9B4D-BCD9-0A2086369867}" type="pres">
      <dgm:prSet presAssocID="{7D38CAB6-8120-4D57-8801-738D80CD4199}" presName="sibTrans" presStyleCnt="0"/>
      <dgm:spPr/>
    </dgm:pt>
    <dgm:pt modelId="{96BEBD2E-37F3-EC43-BC84-1192E380B4EF}" type="pres">
      <dgm:prSet presAssocID="{0B6C8CEC-6507-48CC-BD9D-BDFF1AD4323E}" presName="node" presStyleLbl="node1" presStyleIdx="5" presStyleCnt="6">
        <dgm:presLayoutVars>
          <dgm:bulletEnabled val="1"/>
        </dgm:presLayoutVars>
      </dgm:prSet>
      <dgm:spPr/>
    </dgm:pt>
  </dgm:ptLst>
  <dgm:cxnLst>
    <dgm:cxn modelId="{FB1DB42D-BC4D-40B7-AB7B-941C54189C94}" srcId="{F7BE210C-32B2-4DBA-BC07-2056ED0322B0}" destId="{0B6C8CEC-6507-48CC-BD9D-BDFF1AD4323E}" srcOrd="5" destOrd="0" parTransId="{97A2A284-6BDE-41FC-807E-819D449B8679}" sibTransId="{D2E07FAD-3CB2-4F0D-91FD-E00F9B4A7913}"/>
    <dgm:cxn modelId="{01610331-5527-EB48-8564-FCA9AF88B5EB}" type="presOf" srcId="{CA238CF4-3F17-40C0-A480-4AD96CF4DC34}" destId="{6A4C3128-27FA-544F-AE2F-D4A2A6754714}" srcOrd="0" destOrd="0" presId="urn:microsoft.com/office/officeart/2005/8/layout/default"/>
    <dgm:cxn modelId="{7E4CF263-BB31-E44E-BE12-37313532AB32}" type="presOf" srcId="{0B6C8CEC-6507-48CC-BD9D-BDFF1AD4323E}" destId="{96BEBD2E-37F3-EC43-BC84-1192E380B4EF}" srcOrd="0" destOrd="0" presId="urn:microsoft.com/office/officeart/2005/8/layout/default"/>
    <dgm:cxn modelId="{AB26CE45-8391-544F-825F-E8638EA9141D}" type="presOf" srcId="{EC7C1EEE-F6FA-4092-9502-C357B497ECD0}" destId="{D6CCA46B-6691-BD46-A296-57FC4CC0D5C2}" srcOrd="0" destOrd="0" presId="urn:microsoft.com/office/officeart/2005/8/layout/default"/>
    <dgm:cxn modelId="{BB9C474E-5AF1-4331-A90B-5CFAFC9FF082}" srcId="{F7BE210C-32B2-4DBA-BC07-2056ED0322B0}" destId="{9A4B6DD4-3FD9-4C10-BB51-8BBFAF92E090}" srcOrd="2" destOrd="0" parTransId="{4397305C-8F51-419D-A31A-950E7E06578B}" sibTransId="{B162EBFF-0125-42AA-8C98-40D6BADC26F3}"/>
    <dgm:cxn modelId="{8E9A927C-853F-4E88-B125-71CCA63A0339}" srcId="{F7BE210C-32B2-4DBA-BC07-2056ED0322B0}" destId="{CA238CF4-3F17-40C0-A480-4AD96CF4DC34}" srcOrd="4" destOrd="0" parTransId="{334ECE03-9FB6-460F-8676-5C9E90638AF0}" sibTransId="{7D38CAB6-8120-4D57-8801-738D80CD4199}"/>
    <dgm:cxn modelId="{9599E18D-12F6-4363-B852-2FA396E07E17}" srcId="{F7BE210C-32B2-4DBA-BC07-2056ED0322B0}" destId="{2D9D87FC-57F9-452B-9992-8BB090EBE85C}" srcOrd="0" destOrd="0" parTransId="{3CECE5A3-74DF-4A70-B84F-BFACBADED02E}" sibTransId="{CB42BA22-A74F-45CC-ACF2-A16F162A0025}"/>
    <dgm:cxn modelId="{50E58594-50C3-4F4E-B2A6-9BD06408E304}" srcId="{F7BE210C-32B2-4DBA-BC07-2056ED0322B0}" destId="{EC7C1EEE-F6FA-4092-9502-C357B497ECD0}" srcOrd="1" destOrd="0" parTransId="{081CD15B-CDFA-421C-9F5D-91FBAE072569}" sibTransId="{1016DD07-4030-4363-A72C-31644A7655C5}"/>
    <dgm:cxn modelId="{E4C5F8B6-0479-8B48-B156-4E78716CCF07}" type="presOf" srcId="{2D9D87FC-57F9-452B-9992-8BB090EBE85C}" destId="{828D9A51-EC9A-184A-B065-5CEB0FC87FDC}" srcOrd="0" destOrd="0" presId="urn:microsoft.com/office/officeart/2005/8/layout/default"/>
    <dgm:cxn modelId="{358001C2-DAAC-5446-94D9-D4F89AABA242}" type="presOf" srcId="{0C38E35E-9FFE-4F04-98FD-32C9EA7DFDBC}" destId="{B84EEAC2-DE2A-6B49-87F4-1040573EBD34}" srcOrd="0" destOrd="0" presId="urn:microsoft.com/office/officeart/2005/8/layout/default"/>
    <dgm:cxn modelId="{3B6F49C9-D6C1-D647-967C-754A036978C4}" type="presOf" srcId="{F7BE210C-32B2-4DBA-BC07-2056ED0322B0}" destId="{CC71D014-DD56-0247-99A8-A30294301F6C}" srcOrd="0" destOrd="0" presId="urn:microsoft.com/office/officeart/2005/8/layout/default"/>
    <dgm:cxn modelId="{F4C9B4DD-216C-4F0B-80AE-F3DB088E4AC2}" srcId="{F7BE210C-32B2-4DBA-BC07-2056ED0322B0}" destId="{0C38E35E-9FFE-4F04-98FD-32C9EA7DFDBC}" srcOrd="3" destOrd="0" parTransId="{C98161BE-066B-4297-93AE-4035A7041EF5}" sibTransId="{DEB06D0C-09D3-43A3-9A93-FEFCB3137169}"/>
    <dgm:cxn modelId="{D7B520F7-64DE-6D4A-9E9D-044A6AC737EB}" type="presOf" srcId="{9A4B6DD4-3FD9-4C10-BB51-8BBFAF92E090}" destId="{D1B5DFA3-BE2D-F44B-8F5F-8E14664B020F}" srcOrd="0" destOrd="0" presId="urn:microsoft.com/office/officeart/2005/8/layout/default"/>
    <dgm:cxn modelId="{0953C94D-EC9E-B946-8E82-97CC14917CCB}" type="presParOf" srcId="{CC71D014-DD56-0247-99A8-A30294301F6C}" destId="{828D9A51-EC9A-184A-B065-5CEB0FC87FDC}" srcOrd="0" destOrd="0" presId="urn:microsoft.com/office/officeart/2005/8/layout/default"/>
    <dgm:cxn modelId="{88368D27-6A98-534D-AF1D-98C152244A77}" type="presParOf" srcId="{CC71D014-DD56-0247-99A8-A30294301F6C}" destId="{68A61A88-5ED8-1247-94C6-DF53A183D46D}" srcOrd="1" destOrd="0" presId="urn:microsoft.com/office/officeart/2005/8/layout/default"/>
    <dgm:cxn modelId="{7008C6C2-FBEA-2F4A-AE2B-900300CDD215}" type="presParOf" srcId="{CC71D014-DD56-0247-99A8-A30294301F6C}" destId="{D6CCA46B-6691-BD46-A296-57FC4CC0D5C2}" srcOrd="2" destOrd="0" presId="urn:microsoft.com/office/officeart/2005/8/layout/default"/>
    <dgm:cxn modelId="{8514C09A-2D52-F143-9D4D-88B5CDFAE871}" type="presParOf" srcId="{CC71D014-DD56-0247-99A8-A30294301F6C}" destId="{8A615BD7-5B77-9D42-A282-450D47DE38CA}" srcOrd="3" destOrd="0" presId="urn:microsoft.com/office/officeart/2005/8/layout/default"/>
    <dgm:cxn modelId="{80BE87BB-FA17-2640-90BE-D33D6EABA554}" type="presParOf" srcId="{CC71D014-DD56-0247-99A8-A30294301F6C}" destId="{D1B5DFA3-BE2D-F44B-8F5F-8E14664B020F}" srcOrd="4" destOrd="0" presId="urn:microsoft.com/office/officeart/2005/8/layout/default"/>
    <dgm:cxn modelId="{4389C45E-0111-BC49-BF43-BD0DE9DE7611}" type="presParOf" srcId="{CC71D014-DD56-0247-99A8-A30294301F6C}" destId="{71E757C5-88B9-3041-957C-799A11240112}" srcOrd="5" destOrd="0" presId="urn:microsoft.com/office/officeart/2005/8/layout/default"/>
    <dgm:cxn modelId="{2D63A056-C749-4842-B691-782D374616F6}" type="presParOf" srcId="{CC71D014-DD56-0247-99A8-A30294301F6C}" destId="{B84EEAC2-DE2A-6B49-87F4-1040573EBD34}" srcOrd="6" destOrd="0" presId="urn:microsoft.com/office/officeart/2005/8/layout/default"/>
    <dgm:cxn modelId="{77CF50D4-BBFA-CD48-8DA8-BB02EAAC74F0}" type="presParOf" srcId="{CC71D014-DD56-0247-99A8-A30294301F6C}" destId="{6A597322-8A30-D041-BA06-BE3630AC4DE8}" srcOrd="7" destOrd="0" presId="urn:microsoft.com/office/officeart/2005/8/layout/default"/>
    <dgm:cxn modelId="{B97DBF9D-4FAD-2E40-B9DA-89FBA95211CD}" type="presParOf" srcId="{CC71D014-DD56-0247-99A8-A30294301F6C}" destId="{6A4C3128-27FA-544F-AE2F-D4A2A6754714}" srcOrd="8" destOrd="0" presId="urn:microsoft.com/office/officeart/2005/8/layout/default"/>
    <dgm:cxn modelId="{41E6F670-CBB7-4D4F-A601-D880BD274545}" type="presParOf" srcId="{CC71D014-DD56-0247-99A8-A30294301F6C}" destId="{D1D768C9-607E-9B4D-BCD9-0A2086369867}" srcOrd="9" destOrd="0" presId="urn:microsoft.com/office/officeart/2005/8/layout/default"/>
    <dgm:cxn modelId="{1E59A625-86F0-6045-B35B-445F244F0A9E}" type="presParOf" srcId="{CC71D014-DD56-0247-99A8-A30294301F6C}" destId="{96BEBD2E-37F3-EC43-BC84-1192E380B4E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40C44-25C0-6448-9992-27304A9B53AF}">
      <dsp:nvSpPr>
        <dsp:cNvPr id="0" name=""/>
        <dsp:cNvSpPr/>
      </dsp:nvSpPr>
      <dsp:spPr>
        <a:xfrm>
          <a:off x="0" y="548108"/>
          <a:ext cx="7620000" cy="128204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1397" tIns="458216" rIns="591397"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Unjustly taking/keeping of our neighbor’s goods,</a:t>
          </a:r>
        </a:p>
        <a:p>
          <a:pPr marL="228600" lvl="1" indent="-228600" algn="l" defTabSz="977900">
            <a:lnSpc>
              <a:spcPct val="90000"/>
            </a:lnSpc>
            <a:spcBef>
              <a:spcPct val="0"/>
            </a:spcBef>
            <a:spcAft>
              <a:spcPct val="15000"/>
            </a:spcAft>
            <a:buChar char="•"/>
          </a:pPr>
          <a:r>
            <a:rPr lang="en-US" sz="2200" kern="1200" dirty="0"/>
            <a:t>Wronging him in any way w/r to his goods.</a:t>
          </a:r>
        </a:p>
      </dsp:txBody>
      <dsp:txXfrm>
        <a:off x="0" y="548108"/>
        <a:ext cx="7620000" cy="1282049"/>
      </dsp:txXfrm>
    </dsp:sp>
    <dsp:sp modelId="{8B3AEE01-8CA8-9F49-A230-D478E16F1A74}">
      <dsp:nvSpPr>
        <dsp:cNvPr id="0" name=""/>
        <dsp:cNvSpPr/>
      </dsp:nvSpPr>
      <dsp:spPr>
        <a:xfrm>
          <a:off x="381000" y="223388"/>
          <a:ext cx="5334000" cy="649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977900">
            <a:lnSpc>
              <a:spcPct val="90000"/>
            </a:lnSpc>
            <a:spcBef>
              <a:spcPct val="0"/>
            </a:spcBef>
            <a:spcAft>
              <a:spcPct val="35000"/>
            </a:spcAft>
            <a:buNone/>
          </a:pPr>
          <a:r>
            <a:rPr lang="en-US" sz="2200" kern="1200" dirty="0"/>
            <a:t>Forbids </a:t>
          </a:r>
        </a:p>
      </dsp:txBody>
      <dsp:txXfrm>
        <a:off x="412703" y="255091"/>
        <a:ext cx="5270594" cy="586034"/>
      </dsp:txXfrm>
    </dsp:sp>
    <dsp:sp modelId="{89053B1A-0FA5-0D40-A177-0D67FF5164F0}">
      <dsp:nvSpPr>
        <dsp:cNvPr id="0" name=""/>
        <dsp:cNvSpPr/>
      </dsp:nvSpPr>
      <dsp:spPr>
        <a:xfrm>
          <a:off x="0" y="2273679"/>
          <a:ext cx="7620000" cy="128204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1397" tIns="458216" rIns="591397"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Care of earthly goods, </a:t>
          </a:r>
        </a:p>
        <a:p>
          <a:pPr marL="228600" lvl="1" indent="-228600" algn="l" defTabSz="977900">
            <a:lnSpc>
              <a:spcPct val="90000"/>
            </a:lnSpc>
            <a:spcBef>
              <a:spcPct val="0"/>
            </a:spcBef>
            <a:spcAft>
              <a:spcPct val="15000"/>
            </a:spcAft>
            <a:buChar char="•"/>
          </a:pPr>
          <a:r>
            <a:rPr lang="en-US" sz="2200" kern="1200" dirty="0"/>
            <a:t>Fruits of men’s labor.</a:t>
          </a:r>
        </a:p>
      </dsp:txBody>
      <dsp:txXfrm>
        <a:off x="0" y="2273679"/>
        <a:ext cx="7620000" cy="1282049"/>
      </dsp:txXfrm>
    </dsp:sp>
    <dsp:sp modelId="{850968BA-6129-8D47-8474-2CDFF18EB376}">
      <dsp:nvSpPr>
        <dsp:cNvPr id="0" name=""/>
        <dsp:cNvSpPr/>
      </dsp:nvSpPr>
      <dsp:spPr>
        <a:xfrm>
          <a:off x="381000" y="1948959"/>
          <a:ext cx="5334000" cy="649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977900">
            <a:lnSpc>
              <a:spcPct val="90000"/>
            </a:lnSpc>
            <a:spcBef>
              <a:spcPct val="0"/>
            </a:spcBef>
            <a:spcAft>
              <a:spcPct val="35000"/>
            </a:spcAft>
            <a:buNone/>
          </a:pPr>
          <a:r>
            <a:rPr lang="en-US" sz="2200" kern="1200" dirty="0"/>
            <a:t>Commands charity in the:</a:t>
          </a:r>
        </a:p>
      </dsp:txBody>
      <dsp:txXfrm>
        <a:off x="412703" y="1980662"/>
        <a:ext cx="5270594" cy="586034"/>
      </dsp:txXfrm>
    </dsp:sp>
    <dsp:sp modelId="{5B0FDE52-67CC-D845-BF5F-BAA2752B31E8}">
      <dsp:nvSpPr>
        <dsp:cNvPr id="0" name=""/>
        <dsp:cNvSpPr/>
      </dsp:nvSpPr>
      <dsp:spPr>
        <a:xfrm>
          <a:off x="0" y="3999249"/>
          <a:ext cx="7620000" cy="128204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1397" tIns="458216" rIns="591397"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The universal destination of goods, </a:t>
          </a:r>
        </a:p>
        <a:p>
          <a:pPr marL="228600" lvl="1" indent="-228600" algn="l" defTabSz="977900">
            <a:lnSpc>
              <a:spcPct val="90000"/>
            </a:lnSpc>
            <a:spcBef>
              <a:spcPct val="0"/>
            </a:spcBef>
            <a:spcAft>
              <a:spcPct val="15000"/>
            </a:spcAft>
            <a:buChar char="•"/>
          </a:pPr>
          <a:r>
            <a:rPr lang="en-US" sz="2200" kern="1200" dirty="0"/>
            <a:t>Respect for the right to private property. (CCC 2401)</a:t>
          </a:r>
        </a:p>
      </dsp:txBody>
      <dsp:txXfrm>
        <a:off x="0" y="3999249"/>
        <a:ext cx="7620000" cy="1282049"/>
      </dsp:txXfrm>
    </dsp:sp>
    <dsp:sp modelId="{2E906763-5EB9-724B-BD45-4687616ACDC3}">
      <dsp:nvSpPr>
        <dsp:cNvPr id="0" name=""/>
        <dsp:cNvSpPr/>
      </dsp:nvSpPr>
      <dsp:spPr>
        <a:xfrm>
          <a:off x="381000" y="3674528"/>
          <a:ext cx="5334000" cy="649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977900">
            <a:lnSpc>
              <a:spcPct val="90000"/>
            </a:lnSpc>
            <a:spcBef>
              <a:spcPct val="0"/>
            </a:spcBef>
            <a:spcAft>
              <a:spcPct val="35000"/>
            </a:spcAft>
            <a:buNone/>
          </a:pPr>
          <a:r>
            <a:rPr lang="en-US" sz="2200" kern="1200" dirty="0"/>
            <a:t>Requires respect for:</a:t>
          </a:r>
        </a:p>
      </dsp:txBody>
      <dsp:txXfrm>
        <a:off x="412703" y="3706231"/>
        <a:ext cx="527059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5199F-BB34-4059-9360-A915E4314594}">
      <dsp:nvSpPr>
        <dsp:cNvPr id="0" name=""/>
        <dsp:cNvSpPr/>
      </dsp:nvSpPr>
      <dsp:spPr>
        <a:xfrm>
          <a:off x="0" y="372568"/>
          <a:ext cx="6263640" cy="197505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58216" rIns="48612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Solidarity</a:t>
          </a:r>
        </a:p>
        <a:p>
          <a:pPr marL="228600" lvl="1" indent="-228600" algn="l" defTabSz="977900">
            <a:lnSpc>
              <a:spcPct val="90000"/>
            </a:lnSpc>
            <a:spcBef>
              <a:spcPct val="0"/>
            </a:spcBef>
            <a:spcAft>
              <a:spcPct val="15000"/>
            </a:spcAft>
            <a:buChar char="•"/>
          </a:pPr>
          <a:r>
            <a:rPr lang="en-US" sz="2200" kern="1200" dirty="0"/>
            <a:t>Subsidiarity</a:t>
          </a:r>
        </a:p>
        <a:p>
          <a:pPr marL="228600" lvl="1" indent="-228600" algn="l" defTabSz="977900">
            <a:lnSpc>
              <a:spcPct val="90000"/>
            </a:lnSpc>
            <a:spcBef>
              <a:spcPct val="0"/>
            </a:spcBef>
            <a:spcAft>
              <a:spcPct val="15000"/>
            </a:spcAft>
            <a:buChar char="•"/>
          </a:pPr>
          <a:r>
            <a:rPr lang="en-US" sz="2200" kern="1200" dirty="0"/>
            <a:t>The intrinsic transcendent dignity of every human person.</a:t>
          </a:r>
        </a:p>
      </dsp:txBody>
      <dsp:txXfrm>
        <a:off x="0" y="372568"/>
        <a:ext cx="6263640" cy="1975050"/>
      </dsp:txXfrm>
    </dsp:sp>
    <dsp:sp modelId="{157BEA7C-2FAA-4971-857B-DE864B75E17A}">
      <dsp:nvSpPr>
        <dsp:cNvPr id="0" name=""/>
        <dsp:cNvSpPr/>
      </dsp:nvSpPr>
      <dsp:spPr>
        <a:xfrm>
          <a:off x="313182" y="98648"/>
          <a:ext cx="4384548" cy="6494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77900">
            <a:lnSpc>
              <a:spcPct val="90000"/>
            </a:lnSpc>
            <a:spcBef>
              <a:spcPct val="0"/>
            </a:spcBef>
            <a:spcAft>
              <a:spcPct val="35000"/>
            </a:spcAft>
            <a:buNone/>
          </a:pPr>
          <a:r>
            <a:rPr lang="en-US" sz="2200" kern="1200" dirty="0"/>
            <a:t>Democracy requires:</a:t>
          </a:r>
        </a:p>
      </dsp:txBody>
      <dsp:txXfrm>
        <a:off x="344885" y="130351"/>
        <a:ext cx="4321142" cy="586034"/>
      </dsp:txXfrm>
    </dsp:sp>
    <dsp:sp modelId="{76DB3C28-1454-4777-B2A1-4966D94CB556}">
      <dsp:nvSpPr>
        <dsp:cNvPr id="0" name=""/>
        <dsp:cNvSpPr/>
      </dsp:nvSpPr>
      <dsp:spPr>
        <a:xfrm>
          <a:off x="0" y="2841939"/>
          <a:ext cx="6263640" cy="2564099"/>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58216" rIns="48612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Government centralizes decision-making and the production of goods</a:t>
          </a:r>
        </a:p>
        <a:p>
          <a:pPr marL="228600" lvl="1" indent="-228600" algn="l" defTabSz="977900">
            <a:lnSpc>
              <a:spcPct val="90000"/>
            </a:lnSpc>
            <a:spcBef>
              <a:spcPct val="0"/>
            </a:spcBef>
            <a:spcAft>
              <a:spcPct val="15000"/>
            </a:spcAft>
            <a:buChar char="•"/>
          </a:pPr>
          <a:r>
            <a:rPr lang="en-US" sz="2200" kern="1200" dirty="0"/>
            <a:t>Individuals do not participate in the democratic process (e.g., voting)</a:t>
          </a:r>
        </a:p>
        <a:p>
          <a:pPr marL="228600" lvl="1" indent="-228600" algn="l" defTabSz="977900">
            <a:lnSpc>
              <a:spcPct val="90000"/>
            </a:lnSpc>
            <a:spcBef>
              <a:spcPct val="0"/>
            </a:spcBef>
            <a:spcAft>
              <a:spcPct val="15000"/>
            </a:spcAft>
            <a:buChar char="•"/>
          </a:pPr>
          <a:r>
            <a:rPr lang="en-US" sz="2200" kern="1200" dirty="0"/>
            <a:t>Individuals allow people of influence to receive unfair and unearned privileges.</a:t>
          </a:r>
        </a:p>
      </dsp:txBody>
      <dsp:txXfrm>
        <a:off x="0" y="2841939"/>
        <a:ext cx="6263640" cy="2564099"/>
      </dsp:txXfrm>
    </dsp:sp>
    <dsp:sp modelId="{0FDDAE98-0D4E-4AEB-867E-56950D3874D9}">
      <dsp:nvSpPr>
        <dsp:cNvPr id="0" name=""/>
        <dsp:cNvSpPr/>
      </dsp:nvSpPr>
      <dsp:spPr>
        <a:xfrm>
          <a:off x="313182" y="2517219"/>
          <a:ext cx="4384548" cy="64944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77900">
            <a:lnSpc>
              <a:spcPct val="90000"/>
            </a:lnSpc>
            <a:spcBef>
              <a:spcPct val="0"/>
            </a:spcBef>
            <a:spcAft>
              <a:spcPct val="35000"/>
            </a:spcAft>
            <a:buNone/>
          </a:pPr>
          <a:r>
            <a:rPr lang="en-US" sz="2200" kern="1200" dirty="0"/>
            <a:t>Democracy breaks down when:</a:t>
          </a:r>
        </a:p>
      </dsp:txBody>
      <dsp:txXfrm>
        <a:off x="344885" y="2548922"/>
        <a:ext cx="4321142"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D9A51-EC9A-184A-B065-5CEB0FC87FDC}">
      <dsp:nvSpPr>
        <dsp:cNvPr id="0" name=""/>
        <dsp:cNvSpPr/>
      </dsp:nvSpPr>
      <dsp:spPr>
        <a:xfrm>
          <a:off x="0"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intrinsic transcendent dignity (worth) of every human being.</a:t>
          </a:r>
        </a:p>
      </dsp:txBody>
      <dsp:txXfrm>
        <a:off x="0" y="39687"/>
        <a:ext cx="3286125" cy="1971675"/>
      </dsp:txXfrm>
    </dsp:sp>
    <dsp:sp modelId="{D6CCA46B-6691-BD46-A296-57FC4CC0D5C2}">
      <dsp:nvSpPr>
        <dsp:cNvPr id="0" name=""/>
        <dsp:cNvSpPr/>
      </dsp:nvSpPr>
      <dsp:spPr>
        <a:xfrm>
          <a:off x="3614737"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principle of the common good,</a:t>
          </a:r>
        </a:p>
      </dsp:txBody>
      <dsp:txXfrm>
        <a:off x="3614737" y="39687"/>
        <a:ext cx="3286125" cy="1971675"/>
      </dsp:txXfrm>
    </dsp:sp>
    <dsp:sp modelId="{D1B5DFA3-BE2D-F44B-8F5F-8E14664B020F}">
      <dsp:nvSpPr>
        <dsp:cNvPr id="0" name=""/>
        <dsp:cNvSpPr/>
      </dsp:nvSpPr>
      <dsp:spPr>
        <a:xfrm>
          <a:off x="7229475"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universal destination of goods,</a:t>
          </a:r>
        </a:p>
      </dsp:txBody>
      <dsp:txXfrm>
        <a:off x="7229475" y="39687"/>
        <a:ext cx="3286125" cy="1971675"/>
      </dsp:txXfrm>
    </dsp:sp>
    <dsp:sp modelId="{B84EEAC2-DE2A-6B49-87F4-1040573EBD34}">
      <dsp:nvSpPr>
        <dsp:cNvPr id="0" name=""/>
        <dsp:cNvSpPr/>
      </dsp:nvSpPr>
      <dsp:spPr>
        <a:xfrm>
          <a:off x="0" y="2339975"/>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principle of subsidiarity),</a:t>
          </a:r>
        </a:p>
      </dsp:txBody>
      <dsp:txXfrm>
        <a:off x="0" y="2339975"/>
        <a:ext cx="3286125" cy="1971675"/>
      </dsp:txXfrm>
    </dsp:sp>
    <dsp:sp modelId="{6A4C3128-27FA-544F-AE2F-D4A2A6754714}">
      <dsp:nvSpPr>
        <dsp:cNvPr id="0" name=""/>
        <dsp:cNvSpPr/>
      </dsp:nvSpPr>
      <dsp:spPr>
        <a:xfrm>
          <a:off x="3614737" y="2339975"/>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Participation in democracy, and</a:t>
          </a:r>
        </a:p>
      </dsp:txBody>
      <dsp:txXfrm>
        <a:off x="3614737" y="2339975"/>
        <a:ext cx="3286125" cy="1971675"/>
      </dsp:txXfrm>
    </dsp:sp>
    <dsp:sp modelId="{96BEBD2E-37F3-EC43-BC84-1192E380B4EF}">
      <dsp:nvSpPr>
        <dsp:cNvPr id="0" name=""/>
        <dsp:cNvSpPr/>
      </dsp:nvSpPr>
      <dsp:spPr>
        <a:xfrm>
          <a:off x="7229475" y="2339975"/>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principle of solidarity.</a:t>
          </a:r>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E2C2D-2CEA-4C9C-9209-E46BA323E20B}" type="datetimeFigureOut">
              <a:rPr lang="en-US" smtClean="0"/>
              <a:t>4/23/2024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8AA600-6455-451D-952A-9300C69C7CC8}" type="slidenum">
              <a:rPr lang="en-US" smtClean="0"/>
              <a:t>‹#›</a:t>
            </a:fld>
            <a:endParaRPr lang="en-US"/>
          </a:p>
        </p:txBody>
      </p:sp>
    </p:spTree>
    <p:extLst>
      <p:ext uri="{BB962C8B-B14F-4D97-AF65-F5344CB8AC3E}">
        <p14:creationId xmlns:p14="http://schemas.microsoft.com/office/powerpoint/2010/main" val="1558397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bing.com/ck/a?!&amp;&amp;p=01c2c0011c8578b6JmltdHM9MTcxMjk2NjQwMCZpZ3VpZD0wZTEzM2RiYS0zNzAxLTZmZjItMDg3Zi0yZTZkMzYwMzZlZTMmaW5zaWQ9NTg0Mw&amp;ptn=3&amp;ver=2&amp;hsh=3&amp;fclid=0e133dba-3701-6ff2-087f-2e6d36036ee3&amp;psq=what+is+collectivism&amp;u=a1aHR0cHM6Ly90aGVkZWNpc2lvbmxhYi5jb20vcmVmZXJlbmNlLWd1aWRlL3BzeWNob2xvZ3kvY29sbGVjdGl2aXNt&amp;ntb=1" TargetMode="External"/><Relationship Id="rId3" Type="http://schemas.openxmlformats.org/officeDocument/2006/relationships/hyperlink" Target="https://www.bing.com/ck/a?!&amp;&amp;p=73b3340f5dd5ed1cJmltdHM9MTcxMjk2NjQwMCZpZ3VpZD0wZTEzM2RiYS0zNzAxLTZmZjItMDg3Zi0yZTZkMzYwMzZlZTMmaW5zaWQ9NTgzOA&amp;ptn=3&amp;ver=2&amp;hsh=3&amp;fclid=0e133dba-3701-6ff2-087f-2e6d36036ee3&amp;psq=what+is+collectivism&amp;u=a1aHR0cHM6Ly93d3cuYnJpdGFubmljYS5jb20vdG9waWMvY29sbGVjdGl2aXNt&amp;ntb=1" TargetMode="External"/><Relationship Id="rId7" Type="http://schemas.openxmlformats.org/officeDocument/2006/relationships/hyperlink" Target="https://www.bing.com/ck/a?!&amp;&amp;p=ff4beb58c4ddecdeJmltdHM9MTcxMjk2NjQwMCZpZ3VpZD0wZTEzM2RiYS0zNzAxLTZmZjItMDg3Zi0yZTZkMzYwMzZlZTMmaW5zaWQ9NTg0Mg&amp;ptn=3&amp;ver=2&amp;hsh=3&amp;fclid=0e133dba-3701-6ff2-087f-2e6d36036ee3&amp;psq=what+is+collectivism&amp;u=a1aHR0cHM6Ly90aGVkZWNpc2lvbmxhYi5jb20vcmVmZXJlbmNlLWd1aWRlL3BzeWNob2xvZ3kvY29sbGVjdGl2aXNt&amp;ntb=1"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bing.com/ck/a?!&amp;&amp;p=35f666eb450b0460JmltdHM9MTcxMjk2NjQwMCZpZ3VpZD0wZTEzM2RiYS0zNzAxLTZmZjItMDg3Zi0yZTZkMzYwMzZlZTMmaW5zaWQ9NTg0MQ&amp;ptn=3&amp;ver=2&amp;hsh=3&amp;fclid=0e133dba-3701-6ff2-087f-2e6d36036ee3&amp;psq=what+is+collectivism&amp;u=a1aHR0cHM6Ly93d3cubWVycmlhbS13ZWJzdGVyLmNvbS9kaWN0aW9uYXJ5L2NvbGxlY3RpdmlzbQ&amp;ntb=1" TargetMode="External"/><Relationship Id="rId5" Type="http://schemas.openxmlformats.org/officeDocument/2006/relationships/hyperlink" Target="https://www.bing.com/ck/a?!&amp;&amp;p=19b7b8d27728750cJmltdHM9MTcxMjk2NjQwMCZpZ3VpZD0wZTEzM2RiYS0zNzAxLTZmZjItMDg3Zi0yZTZkMzYwMzZlZTMmaW5zaWQ9NTg0MA&amp;ptn=3&amp;ver=2&amp;hsh=3&amp;fclid=0e133dba-3701-6ff2-087f-2e6d36036ee3&amp;psq=what+is+collectivism&amp;u=a1aHR0cHM6Ly93d3cubWVycmlhbS13ZWJzdGVyLmNvbS9kaWN0aW9uYXJ5L2NvbGxlY3RpdmlzbQ&amp;ntb=1" TargetMode="External"/><Relationship Id="rId10" Type="http://schemas.openxmlformats.org/officeDocument/2006/relationships/hyperlink" Target="https://www.bing.com/ck/a?!&amp;&amp;p=816dea295560baa4JmltdHM9MTcxMjk2NjQwMCZpZ3VpZD0wZTEzM2RiYS0zNzAxLTZmZjItMDg3Zi0yZTZkMzYwMzZlZTMmaW5zaWQ9NTg0NQ&amp;ptn=3&amp;ver=2&amp;hsh=3&amp;fclid=0e133dba-3701-6ff2-087f-2e6d36036ee3&amp;psq=what+is+collectivism&amp;u=a1aHR0cHM6Ly9zaW1wbGUud2lraXBlZGlhLm9yZy93aWtpL0NvbGxlY3RpdmlzbQ&amp;ntb=1" TargetMode="External"/><Relationship Id="rId4" Type="http://schemas.openxmlformats.org/officeDocument/2006/relationships/hyperlink" Target="https://www.bing.com/ck/a?!&amp;&amp;p=7cc20a78e036762aJmltdHM9MTcxMjk2NjQwMCZpZ3VpZD0wZTEzM2RiYS0zNzAxLTZmZjItMDg3Zi0yZTZkMzYwMzZlZTMmaW5zaWQ9NTgzOQ&amp;ptn=3&amp;ver=2&amp;hsh=3&amp;fclid=0e133dba-3701-6ff2-087f-2e6d36036ee3&amp;psq=what+is+collectivism&amp;u=a1aHR0cHM6Ly93d3cuYnJpdGFubmljYS5jb20vdG9waWMvY29sbGVjdGl2aXNt&amp;ntb=1" TargetMode="External"/><Relationship Id="rId9" Type="http://schemas.openxmlformats.org/officeDocument/2006/relationships/hyperlink" Target="https://www.bing.com/ck/a?!&amp;&amp;p=cd179900431ebffeJmltdHM9MTcxMjk2NjQwMCZpZ3VpZD0wZTEzM2RiYS0zNzAxLTZmZjItMDg3Zi0yZTZkMzYwMzZlZTMmaW5zaWQ9NTg0NA&amp;ptn=3&amp;ver=2&amp;hsh=3&amp;fclid=0e133dba-3701-6ff2-087f-2e6d36036ee3&amp;psq=what+is+collectivism&amp;u=a1aHR0cHM6Ly9zaW1wbGUud2lraXBlZGlhLm9yZy93aWtpL0NvbGxlY3RpdmlzbQ&amp;ntb=1"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hqY0O0xNZJA"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CrmimbzkSA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8E24AA"/>
                </a:solidFill>
                <a:effectLst/>
                <a:highlight>
                  <a:srgbClr val="E2E9FF"/>
                </a:highlight>
                <a:latin typeface="-apple-system"/>
                <a:hlinkClick r:id="rId3"/>
              </a:rPr>
              <a:t>Collectivism is a </a:t>
            </a:r>
            <a:r>
              <a:rPr lang="en-US" b="1" i="0" dirty="0">
                <a:solidFill>
                  <a:srgbClr val="8E24AA"/>
                </a:solidFill>
                <a:effectLst/>
                <a:highlight>
                  <a:srgbClr val="E2E9FF"/>
                </a:highlight>
                <a:latin typeface="-apple-system"/>
                <a:hlinkClick r:id="rId3"/>
              </a:rPr>
              <a:t>social organization in which the individual is seen as being subordinate to a social collectivity</a:t>
            </a:r>
            <a:r>
              <a:rPr lang="en-US" b="1" i="0" u="none" strike="noStrike" baseline="30000" dirty="0">
                <a:solidFill>
                  <a:srgbClr val="123BB6"/>
                </a:solidFill>
                <a:effectLst/>
                <a:highlight>
                  <a:srgbClr val="D1DBFA"/>
                </a:highlight>
                <a:latin typeface="-apple-system"/>
                <a:hlinkClick r:id="rId4"/>
              </a:rPr>
              <a:t>1</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5"/>
              </a:rPr>
              <a:t>It is a political or economic theory advocating collective control especially over production and distribution</a:t>
            </a:r>
            <a:r>
              <a:rPr lang="en-US" b="1" i="0" u="none" strike="noStrike" baseline="30000" dirty="0">
                <a:solidFill>
                  <a:srgbClr val="123BB6"/>
                </a:solidFill>
                <a:effectLst/>
                <a:highlight>
                  <a:srgbClr val="D1DBFA"/>
                </a:highlight>
                <a:latin typeface="-apple-system"/>
                <a:hlinkClick r:id="rId6"/>
              </a:rPr>
              <a:t>2</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7"/>
              </a:rPr>
              <a:t>Collectivism is a worldview where people tend to see themselves as part of a larger group rather than focus on their individuality. As a result, they value behavior that emphasizes unity</a:t>
            </a:r>
            <a:r>
              <a:rPr lang="en-US" b="1" i="0" u="none" strike="noStrike" baseline="30000" dirty="0">
                <a:solidFill>
                  <a:srgbClr val="123BB6"/>
                </a:solidFill>
                <a:effectLst/>
                <a:highlight>
                  <a:srgbClr val="D1DBFA"/>
                </a:highlight>
                <a:latin typeface="-apple-system"/>
                <a:hlinkClick r:id="rId8"/>
              </a:rPr>
              <a:t>3</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9"/>
              </a:rPr>
              <a:t>Collectivism is a kind of ethics based on people being a group, and its opposite is individualism which is based on people being individuals</a:t>
            </a:r>
            <a:r>
              <a:rPr lang="en-US" b="1" i="0" u="none" strike="noStrike" baseline="30000" dirty="0">
                <a:solidFill>
                  <a:srgbClr val="123BB6"/>
                </a:solidFill>
                <a:effectLst/>
                <a:highlight>
                  <a:srgbClr val="D1DBFA"/>
                </a:highlight>
                <a:latin typeface="-apple-system"/>
                <a:hlinkClick r:id="rId10"/>
              </a:rPr>
              <a:t>4</a:t>
            </a:r>
            <a:r>
              <a:rPr lang="en-US" b="0" i="0" dirty="0">
                <a:solidFill>
                  <a:srgbClr val="111111"/>
                </a:solidFill>
                <a:effectLst/>
                <a:highlight>
                  <a:srgbClr val="FFFFFF"/>
                </a:highlight>
                <a:latin typeface="-apple-system"/>
              </a:rPr>
              <a:t>.</a:t>
            </a:r>
            <a:endParaRPr lang="en-US" dirty="0"/>
          </a:p>
        </p:txBody>
      </p:sp>
      <p:sp>
        <p:nvSpPr>
          <p:cNvPr id="4" name="Slide Number Placeholder 3"/>
          <p:cNvSpPr>
            <a:spLocks noGrp="1"/>
          </p:cNvSpPr>
          <p:nvPr>
            <p:ph type="sldNum" sz="quarter" idx="5"/>
          </p:nvPr>
        </p:nvSpPr>
        <p:spPr/>
        <p:txBody>
          <a:bodyPr/>
          <a:lstStyle/>
          <a:p>
            <a:fld id="{8E8FF91D-8D21-4F08-AB0A-4CC7C0D470D6}" type="slidenum">
              <a:rPr lang="en-US" smtClean="0"/>
              <a:t>10</a:t>
            </a:fld>
            <a:endParaRPr lang="en-US" dirty="0"/>
          </a:p>
        </p:txBody>
      </p:sp>
    </p:spTree>
    <p:extLst>
      <p:ext uri="{BB962C8B-B14F-4D97-AF65-F5344CB8AC3E}">
        <p14:creationId xmlns:p14="http://schemas.microsoft.com/office/powerpoint/2010/main" val="3661771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EFFFF"/>
                </a:solidFill>
                <a:effectLst/>
                <a:uLnTx/>
                <a:uFillTx/>
                <a:latin typeface="Calibri" panose="020F0502020204030204"/>
                <a:ea typeface="+mn-ea"/>
                <a:cs typeface="+mn-cs"/>
                <a:hlinkClick r:id="rId3"/>
              </a:rPr>
              <a:t>https://www.youtube.com/watch?v=hqY0O0xNZJA</a:t>
            </a:r>
            <a:endParaRPr kumimoji="0" lang="en-US" sz="2400" b="0" i="0" u="none" strike="noStrike" kern="1200" cap="none" spc="0" normalizeH="0" baseline="0" noProof="0" dirty="0">
              <a:ln>
                <a:noFill/>
              </a:ln>
              <a:solidFill>
                <a:srgbClr val="FEFFFF"/>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EFFFF"/>
                </a:solidFill>
                <a:effectLst/>
                <a:uLnTx/>
                <a:uFillTx/>
                <a:latin typeface="Calibri" panose="020F0502020204030204"/>
                <a:ea typeface="+mn-ea"/>
                <a:cs typeface="+mn-cs"/>
              </a:rPr>
              <a:t>Start at 0:40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EFFFF"/>
                </a:solidFill>
                <a:effectLst/>
                <a:uLnTx/>
                <a:uFillTx/>
                <a:latin typeface="Calibri" panose="020F0502020204030204"/>
                <a:ea typeface="+mn-ea"/>
                <a:cs typeface="+mn-cs"/>
              </a:rPr>
              <a:t>End at 12:36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FEFFFF"/>
              </a:solidFill>
              <a:effectLst/>
              <a:uLnTx/>
              <a:uFillTx/>
              <a:latin typeface="Calibri" panose="020F0502020204030204"/>
              <a:ea typeface="+mn-ea"/>
              <a:cs typeface="+mn-cs"/>
            </a:endParaRPr>
          </a:p>
          <a:p>
            <a:endParaRPr lang="en-US" dirty="0"/>
          </a:p>
          <a:p>
            <a:endParaRPr lang="en-US" dirty="0"/>
          </a:p>
          <a:p>
            <a:r>
              <a:rPr lang="en-US" dirty="0"/>
              <a:t>For the parents note: https://www.youtube.com/watch?v=2_zLFQwlPNQ – “I don’t understand the Catholic faith.” “They don’t answer my questions!”</a:t>
            </a:r>
          </a:p>
          <a:p>
            <a:r>
              <a:rPr lang="en-US" dirty="0"/>
              <a:t>Not dumbing down the faith.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8FF91D-8D21-4F08-AB0A-4CC7C0D470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346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Capitalism Vs Socialism | What is the difference between Capitalism and Socialism? - YouTube</a:t>
            </a:r>
            <a:endParaRPr lang="en-US" dirty="0"/>
          </a:p>
        </p:txBody>
      </p:sp>
      <p:sp>
        <p:nvSpPr>
          <p:cNvPr id="4" name="Slide Number Placeholder 3"/>
          <p:cNvSpPr>
            <a:spLocks noGrp="1"/>
          </p:cNvSpPr>
          <p:nvPr>
            <p:ph type="sldNum" sz="quarter" idx="5"/>
          </p:nvPr>
        </p:nvSpPr>
        <p:spPr/>
        <p:txBody>
          <a:bodyPr/>
          <a:lstStyle/>
          <a:p>
            <a:fld id="{8E8FF91D-8D21-4F08-AB0A-4CC7C0D470D6}" type="slidenum">
              <a:rPr lang="en-US" smtClean="0"/>
              <a:t>18</a:t>
            </a:fld>
            <a:endParaRPr lang="en-US"/>
          </a:p>
        </p:txBody>
      </p:sp>
    </p:spTree>
    <p:extLst>
      <p:ext uri="{BB962C8B-B14F-4D97-AF65-F5344CB8AC3E}">
        <p14:creationId xmlns:p14="http://schemas.microsoft.com/office/powerpoint/2010/main" val="2578967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capitalism NOT be ordered toward the common good – monopolies, goal is not profit 2019 Harvard Business Journal article showing that corporate boards are being pushed by activist board members toward environmental, social, and </a:t>
            </a:r>
            <a:r>
              <a:rPr lang="en-US" dirty="0" err="1"/>
              <a:t>governmance</a:t>
            </a:r>
            <a:r>
              <a:rPr lang="en-US" dirty="0"/>
              <a:t> (ESG) issues which has directly affected their long-term profitability.  Two days ago the Secretary of the Navy, Carlos Del Toro, testified before congress that climate change was a top priority: ‘equally important’ to other goals.  The Department of Defense Naming Commission recommended the removal of West Point’s Reconciliation Plaza, which was donated by the WP class of 1916 to mark the 100-year anniversary of the start of the Civil War and the reconciliation between North and South following the war.</a:t>
            </a:r>
          </a:p>
        </p:txBody>
      </p:sp>
      <p:sp>
        <p:nvSpPr>
          <p:cNvPr id="4" name="Slide Number Placeholder 3"/>
          <p:cNvSpPr>
            <a:spLocks noGrp="1"/>
          </p:cNvSpPr>
          <p:nvPr>
            <p:ph type="sldNum" sz="quarter" idx="5"/>
          </p:nvPr>
        </p:nvSpPr>
        <p:spPr/>
        <p:txBody>
          <a:bodyPr/>
          <a:lstStyle/>
          <a:p>
            <a:fld id="{8E8FF91D-8D21-4F08-AB0A-4CC7C0D470D6}" type="slidenum">
              <a:rPr lang="en-US" smtClean="0"/>
              <a:t>19</a:t>
            </a:fld>
            <a:endParaRPr lang="en-US"/>
          </a:p>
        </p:txBody>
      </p:sp>
    </p:spTree>
    <p:extLst>
      <p:ext uri="{BB962C8B-B14F-4D97-AF65-F5344CB8AC3E}">
        <p14:creationId xmlns:p14="http://schemas.microsoft.com/office/powerpoint/2010/main" val="1717178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ACD0-8A86-751D-0F61-73DC0D6D39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4D46F8-8D76-2C82-4574-22133EE1C4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C7AE9B-A312-BDB8-508B-391CA4B1AFC1}"/>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9A184C8B-09D4-95F4-9A6E-BDCD7EBCA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258D-FA6D-0465-91B4-07F186B0422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908771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EA180-83AF-D6FB-7A8C-F3DB7BF29D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C8F7C9-8224-1710-C7C1-014FF550CF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46A798-B909-8047-CE2B-E75A47BDD501}"/>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79B85100-26BD-FBB9-ED55-C7DC2D1ED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A74217-BE5A-2D3B-E868-6136E0287098}"/>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41147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A9148-6051-E211-F7FB-EB124A260C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FB7190-0561-CD68-52E8-BE80B322A3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365DC-E75A-104E-7775-7E1FC3D6EDB3}"/>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F4431B33-62D3-8707-0F21-EAB42F980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9B02F-0CCC-DB0D-8E72-E34087519045}"/>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517917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9AF5-DDF6-155B-0B06-52479F4760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7B33B-193F-CED0-6195-1E53D8C545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E73FB2-8462-5AD0-5C1B-6196CCF76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7BD3DE-E709-8A91-2693-7B814F4ED984}"/>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6" name="Footer Placeholder 5">
            <a:extLst>
              <a:ext uri="{FF2B5EF4-FFF2-40B4-BE49-F238E27FC236}">
                <a16:creationId xmlns:a16="http://schemas.microsoft.com/office/drawing/2014/main" id="{56260B84-1F7C-F7B1-DE55-B1133029BD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04038C-F483-4AAC-1F5C-6E06AB92F32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506097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F898-AB71-9472-6B46-3FB2153279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89BF61-3CED-1E14-5CE2-117276D156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C93E9-D4C5-58DE-6E45-E37DDA3BF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6DD83E-5967-C9B7-E713-F90A32C6FE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5899B3-A348-F21C-86F7-3F5E72C71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9CD6A4-6C66-E6E1-9962-4CE68E021A1B}"/>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8" name="Footer Placeholder 7">
            <a:extLst>
              <a:ext uri="{FF2B5EF4-FFF2-40B4-BE49-F238E27FC236}">
                <a16:creationId xmlns:a16="http://schemas.microsoft.com/office/drawing/2014/main" id="{7B6B8544-F6AD-20C5-06DD-98E4949738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23202D-48EF-7784-EDB2-38AAB1EECE6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43848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6DFB-7529-99A8-7438-36ED0DFC7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5109A1-9B66-A054-4B10-F0FADE3B35E1}"/>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4" name="Footer Placeholder 3">
            <a:extLst>
              <a:ext uri="{FF2B5EF4-FFF2-40B4-BE49-F238E27FC236}">
                <a16:creationId xmlns:a16="http://schemas.microsoft.com/office/drawing/2014/main" id="{23DA1B53-69E6-F6F6-64F9-E48AF09A4C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0827B5-F335-A7B8-C5E4-0FC84B3E6C6F}"/>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056245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FD1BA-4D18-75FD-08F0-114482FFD64C}"/>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3" name="Footer Placeholder 2">
            <a:extLst>
              <a:ext uri="{FF2B5EF4-FFF2-40B4-BE49-F238E27FC236}">
                <a16:creationId xmlns:a16="http://schemas.microsoft.com/office/drawing/2014/main" id="{4C825EDF-33AF-A106-877A-80AB27EA1D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E1131A-C60B-4872-29F3-5500EB21E0A7}"/>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09048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42C3-565B-48AA-C5DA-3840AE8BE4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F97269-9750-B750-FA3C-6BCBE7D7E7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3C2EEA-FBE2-CBB9-19EA-764BD39A3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B8E71-2833-A0A7-BA6C-7561F9BEBAF3}"/>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6" name="Footer Placeholder 5">
            <a:extLst>
              <a:ext uri="{FF2B5EF4-FFF2-40B4-BE49-F238E27FC236}">
                <a16:creationId xmlns:a16="http://schemas.microsoft.com/office/drawing/2014/main" id="{D7253B65-356D-5092-404C-A558E6F0A6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D01B4-F26C-F90B-5AF8-592398CEE91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2742148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3999D-600D-31EE-5F61-2044A14C19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6D7F67-DE15-7EAF-4C9C-0F6B1C2568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AA3491-FE9C-95AF-9D2F-490D2F98A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8A2C1D-F54F-3BB8-D2D5-B217E7FC8A60}"/>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6" name="Footer Placeholder 5">
            <a:extLst>
              <a:ext uri="{FF2B5EF4-FFF2-40B4-BE49-F238E27FC236}">
                <a16:creationId xmlns:a16="http://schemas.microsoft.com/office/drawing/2014/main" id="{85323DCF-E0D9-8750-D4D8-FD758C8698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3FE178-7A1B-2725-C0AF-98FD6219D07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53209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B917-155A-26C4-554E-CD9CD48F3D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5E5A7F-17DC-CDA4-C066-F5F7A50C4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7572F-1BF1-BDB1-887E-8F6B16595DAF}"/>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8B5F8C79-BA0F-38D1-98DD-4D52A1608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7D7C6-C6CA-07BC-93E5-E634B630D558}"/>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9286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5706C7-399A-1449-4E2D-559EAD5DF3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646F96-7712-13B7-AB64-54D67FEBE5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45A1D-AFF9-334B-3CA0-B8FA2AA08271}"/>
              </a:ext>
            </a:extLst>
          </p:cNvPr>
          <p:cNvSpPr>
            <a:spLocks noGrp="1"/>
          </p:cNvSpPr>
          <p:nvPr>
            <p:ph type="dt" sz="half" idx="10"/>
          </p:nvPr>
        </p:nvSpPr>
        <p:spPr/>
        <p:txBody>
          <a:body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A4EAE8A6-44AE-F0DF-51B3-253CBFA6F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5C562-5F18-C51F-8D4A-93B33236586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31097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AE2DB5-AF7A-A67D-2D16-FD349E0F8C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039365-D599-FD9A-1E9E-AB9606B84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19BA92-38E2-E228-5EC2-728559651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0AC526-C595-4B16-BAB4-EAD9E8AD417E}" type="datetimeFigureOut">
              <a:rPr lang="en-US" smtClean="0"/>
              <a:t>4/23/2024</a:t>
            </a:fld>
            <a:endParaRPr lang="en-US"/>
          </a:p>
        </p:txBody>
      </p:sp>
      <p:sp>
        <p:nvSpPr>
          <p:cNvPr id="5" name="Footer Placeholder 4">
            <a:extLst>
              <a:ext uri="{FF2B5EF4-FFF2-40B4-BE49-F238E27FC236}">
                <a16:creationId xmlns:a16="http://schemas.microsoft.com/office/drawing/2014/main" id="{AE76D1D3-132C-19D0-0114-84BA36C6D8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AB63E2-2433-58C7-98E5-360F86C972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46A2EF-AD71-4928-B518-638E24F6B00C}" type="slidenum">
              <a:rPr lang="en-US" smtClean="0"/>
              <a:t>‹#›</a:t>
            </a:fld>
            <a:endParaRPr lang="en-US"/>
          </a:p>
        </p:txBody>
      </p:sp>
    </p:spTree>
    <p:extLst>
      <p:ext uri="{BB962C8B-B14F-4D97-AF65-F5344CB8AC3E}">
        <p14:creationId xmlns:p14="http://schemas.microsoft.com/office/powerpoint/2010/main" val="1335627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twitter.com/BishopBarron/status/176112562038835660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5B60-311F-42ED-A11F-974FF233413C}"/>
              </a:ext>
            </a:extLst>
          </p:cNvPr>
          <p:cNvSpPr>
            <a:spLocks noGrp="1"/>
          </p:cNvSpPr>
          <p:nvPr>
            <p:ph type="title"/>
          </p:nvPr>
        </p:nvSpPr>
        <p:spPr>
          <a:xfrm>
            <a:off x="7287197" y="1004476"/>
            <a:ext cx="4156512" cy="1708244"/>
          </a:xfrm>
        </p:spPr>
        <p:txBody>
          <a:bodyPr anchor="ctr">
            <a:normAutofit fontScale="90000"/>
          </a:bodyPr>
          <a:lstStyle/>
          <a:p>
            <a:pPr algn="ctr"/>
            <a:r>
              <a:rPr lang="en-US" sz="3700" b="1" dirty="0">
                <a:solidFill>
                  <a:schemeClr val="tx2">
                    <a:lumMod val="50000"/>
                    <a:lumOff val="50000"/>
                  </a:schemeClr>
                </a:solidFill>
              </a:rPr>
              <a:t>Seventh and Tenth Commandments</a:t>
            </a:r>
            <a:br>
              <a:rPr lang="en-US" sz="3700" b="1" dirty="0">
                <a:solidFill>
                  <a:schemeClr val="tx2">
                    <a:lumMod val="50000"/>
                    <a:lumOff val="50000"/>
                  </a:schemeClr>
                </a:solidFill>
              </a:rPr>
            </a:br>
            <a:r>
              <a:rPr lang="en-US" sz="3700" b="1" dirty="0">
                <a:solidFill>
                  <a:schemeClr val="tx2">
                    <a:lumMod val="50000"/>
                    <a:lumOff val="50000"/>
                  </a:schemeClr>
                </a:solidFill>
              </a:rPr>
              <a:t>Class #25</a:t>
            </a:r>
            <a:br>
              <a:rPr lang="en-US" sz="3700" b="1" dirty="0">
                <a:solidFill>
                  <a:schemeClr val="tx2">
                    <a:lumMod val="50000"/>
                    <a:lumOff val="50000"/>
                  </a:schemeClr>
                </a:solidFill>
              </a:rPr>
            </a:br>
            <a:r>
              <a:rPr lang="en-US" sz="3700" b="1" dirty="0">
                <a:solidFill>
                  <a:schemeClr val="tx2">
                    <a:lumMod val="50000"/>
                    <a:lumOff val="50000"/>
                  </a:schemeClr>
                </a:solidFill>
              </a:rPr>
              <a:t>April 21, 2024</a:t>
            </a:r>
            <a:br>
              <a:rPr lang="en-US" sz="3700" dirty="0">
                <a:solidFill>
                  <a:schemeClr val="tx2">
                    <a:lumMod val="50000"/>
                    <a:lumOff val="50000"/>
                  </a:schemeClr>
                </a:solidFill>
              </a:rPr>
            </a:br>
            <a:endParaRPr lang="en-US" sz="3700" dirty="0">
              <a:solidFill>
                <a:schemeClr val="tx2">
                  <a:lumMod val="50000"/>
                  <a:lumOff val="50000"/>
                </a:schemeClr>
              </a:solidFill>
            </a:endParaRPr>
          </a:p>
        </p:txBody>
      </p:sp>
      <p:pic>
        <p:nvPicPr>
          <p:cNvPr id="5" name="Picture 4" descr="Old wrinkled hands with some coins">
            <a:extLst>
              <a:ext uri="{FF2B5EF4-FFF2-40B4-BE49-F238E27FC236}">
                <a16:creationId xmlns:a16="http://schemas.microsoft.com/office/drawing/2014/main" id="{9FF9BD69-49A7-FE59-43A9-990A4B8B93A8}"/>
              </a:ext>
            </a:extLst>
          </p:cNvPr>
          <p:cNvPicPr>
            <a:picLocks noChangeAspect="1"/>
          </p:cNvPicPr>
          <p:nvPr/>
        </p:nvPicPr>
        <p:blipFill rotWithShape="1">
          <a:blip r:embed="rId2"/>
          <a:srcRect l="9875" r="30791" b="-2"/>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F3DE3132-7220-452B-A762-E8282413AD0C}"/>
              </a:ext>
            </a:extLst>
          </p:cNvPr>
          <p:cNvSpPr>
            <a:spLocks noGrp="1"/>
          </p:cNvSpPr>
          <p:nvPr>
            <p:ph idx="1"/>
          </p:nvPr>
        </p:nvSpPr>
        <p:spPr>
          <a:xfrm>
            <a:off x="6095999" y="2470245"/>
            <a:ext cx="5543227" cy="3625754"/>
          </a:xfrm>
        </p:spPr>
        <p:txBody>
          <a:bodyPr anchor="ctr">
            <a:normAutofit/>
          </a:bodyPr>
          <a:lstStyle/>
          <a:p>
            <a:pPr marL="0" indent="0" algn="ctr">
              <a:buNone/>
            </a:pPr>
            <a:r>
              <a:rPr lang="en-US" sz="3600" b="1" dirty="0">
                <a:solidFill>
                  <a:srgbClr val="FF0000"/>
                </a:solidFill>
              </a:rPr>
              <a:t>How the Proper Understanding of the 7</a:t>
            </a:r>
            <a:r>
              <a:rPr lang="en-US" sz="3600" b="1" baseline="30000" dirty="0">
                <a:solidFill>
                  <a:srgbClr val="FF0000"/>
                </a:solidFill>
              </a:rPr>
              <a:t>th</a:t>
            </a:r>
            <a:r>
              <a:rPr lang="en-US" sz="3600" b="1" dirty="0">
                <a:solidFill>
                  <a:srgbClr val="FF0000"/>
                </a:solidFill>
              </a:rPr>
              <a:t> and 10</a:t>
            </a:r>
            <a:r>
              <a:rPr lang="en-US" sz="3600" b="1" baseline="30000" dirty="0">
                <a:solidFill>
                  <a:srgbClr val="FF0000"/>
                </a:solidFill>
              </a:rPr>
              <a:t>th</a:t>
            </a:r>
            <a:r>
              <a:rPr lang="en-US" sz="3600" b="1" dirty="0">
                <a:solidFill>
                  <a:srgbClr val="FF0000"/>
                </a:solidFill>
              </a:rPr>
              <a:t> Commandments Avoid Socialism, Communism, Marxism, etc. </a:t>
            </a:r>
          </a:p>
        </p:txBody>
      </p:sp>
    </p:spTree>
    <p:extLst>
      <p:ext uri="{BB962C8B-B14F-4D97-AF65-F5344CB8AC3E}">
        <p14:creationId xmlns:p14="http://schemas.microsoft.com/office/powerpoint/2010/main" val="148033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F8E1CC-D151-F34F-B3E4-C4AE3682E14B}"/>
              </a:ext>
            </a:extLst>
          </p:cNvPr>
          <p:cNvSpPr>
            <a:spLocks noGrp="1"/>
          </p:cNvSpPr>
          <p:nvPr>
            <p:ph type="title"/>
          </p:nvPr>
        </p:nvSpPr>
        <p:spPr>
          <a:xfrm>
            <a:off x="640080" y="557189"/>
            <a:ext cx="3352800" cy="5567891"/>
          </a:xfrm>
        </p:spPr>
        <p:txBody>
          <a:bodyPr>
            <a:normAutofit/>
          </a:bodyPr>
          <a:lstStyle/>
          <a:p>
            <a:pPr algn="ctr"/>
            <a:r>
              <a:rPr lang="en-US" sz="3600" dirty="0"/>
              <a:t>Seventh/Tenth Commandments</a:t>
            </a:r>
          </a:p>
        </p:txBody>
      </p:sp>
      <p:graphicFrame>
        <p:nvGraphicFramePr>
          <p:cNvPr id="5" name="Content Placeholder 2">
            <a:extLst>
              <a:ext uri="{FF2B5EF4-FFF2-40B4-BE49-F238E27FC236}">
                <a16:creationId xmlns:a16="http://schemas.microsoft.com/office/drawing/2014/main" id="{EEA5039A-575C-51C7-8740-8B8CD41098C2}"/>
              </a:ext>
            </a:extLst>
          </p:cNvPr>
          <p:cNvGraphicFramePr>
            <a:graphicFrameLocks noGrp="1"/>
          </p:cNvGraphicFramePr>
          <p:nvPr>
            <p:ph idx="1"/>
            <p:extLst>
              <p:ext uri="{D42A27DB-BD31-4B8C-83A1-F6EECF244321}">
                <p14:modId xmlns:p14="http://schemas.microsoft.com/office/powerpoint/2010/main" val="2760139214"/>
              </p:ext>
            </p:extLst>
          </p:nvPr>
        </p:nvGraphicFramePr>
        <p:xfrm>
          <a:off x="4216400" y="557189"/>
          <a:ext cx="76200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1684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919B0E-9A1A-02A5-3D68-6B7255C143E7}"/>
              </a:ext>
            </a:extLst>
          </p:cNvPr>
          <p:cNvSpPr>
            <a:spLocks noGrp="1"/>
          </p:cNvSpPr>
          <p:nvPr>
            <p:ph type="title"/>
          </p:nvPr>
        </p:nvSpPr>
        <p:spPr>
          <a:xfrm>
            <a:off x="838200" y="365125"/>
            <a:ext cx="10515600" cy="1828444"/>
          </a:xfrm>
        </p:spPr>
        <p:txBody>
          <a:bodyPr>
            <a:normAutofit/>
          </a:bodyPr>
          <a:lstStyle/>
          <a:p>
            <a:pPr algn="ctr"/>
            <a:r>
              <a:rPr lang="en-US" sz="5200" dirty="0"/>
              <a:t>The Universal Destination of Goods</a:t>
            </a:r>
          </a:p>
        </p:txBody>
      </p:sp>
      <p:sp>
        <p:nvSpPr>
          <p:cNvPr id="3" name="Content Placeholder 2">
            <a:extLst>
              <a:ext uri="{FF2B5EF4-FFF2-40B4-BE49-F238E27FC236}">
                <a16:creationId xmlns:a16="http://schemas.microsoft.com/office/drawing/2014/main" id="{8F73109D-9176-A30E-C330-7A66E3A8A851}"/>
              </a:ext>
            </a:extLst>
          </p:cNvPr>
          <p:cNvSpPr>
            <a:spLocks noGrp="1"/>
          </p:cNvSpPr>
          <p:nvPr>
            <p:ph sz="half" idx="1"/>
          </p:nvPr>
        </p:nvSpPr>
        <p:spPr>
          <a:xfrm>
            <a:off x="838200" y="2398626"/>
            <a:ext cx="5158427" cy="3730460"/>
          </a:xfrm>
        </p:spPr>
        <p:txBody>
          <a:bodyPr>
            <a:normAutofit/>
          </a:bodyPr>
          <a:lstStyle/>
          <a:p>
            <a:pPr marL="0" indent="0">
              <a:buNone/>
            </a:pPr>
            <a:r>
              <a:rPr lang="en-US" sz="4000" dirty="0"/>
              <a:t>Principle that the goods of the earth are meant to be used to supply the needs of all human persons…</a:t>
            </a:r>
          </a:p>
        </p:txBody>
      </p:sp>
      <p:sp>
        <p:nvSpPr>
          <p:cNvPr id="4" name="Content Placeholder 3">
            <a:extLst>
              <a:ext uri="{FF2B5EF4-FFF2-40B4-BE49-F238E27FC236}">
                <a16:creationId xmlns:a16="http://schemas.microsoft.com/office/drawing/2014/main" id="{B8B3F4D7-C5DA-9FBB-87A5-34B185431477}"/>
              </a:ext>
            </a:extLst>
          </p:cNvPr>
          <p:cNvSpPr>
            <a:spLocks noGrp="1"/>
          </p:cNvSpPr>
          <p:nvPr>
            <p:ph sz="half" idx="2"/>
          </p:nvPr>
        </p:nvSpPr>
        <p:spPr>
          <a:xfrm>
            <a:off x="6189154" y="2398626"/>
            <a:ext cx="5164645" cy="3730460"/>
          </a:xfrm>
        </p:spPr>
        <p:txBody>
          <a:bodyPr>
            <a:normAutofit/>
          </a:bodyPr>
          <a:lstStyle/>
          <a:p>
            <a:pPr marL="0" indent="0" algn="r">
              <a:buNone/>
            </a:pPr>
            <a:r>
              <a:rPr lang="en-US" sz="4400" dirty="0"/>
              <a:t>…especially those basic material needs of life, nourishment, and shelter.</a:t>
            </a:r>
          </a:p>
        </p:txBody>
      </p:sp>
    </p:spTree>
    <p:extLst>
      <p:ext uri="{BB962C8B-B14F-4D97-AF65-F5344CB8AC3E}">
        <p14:creationId xmlns:p14="http://schemas.microsoft.com/office/powerpoint/2010/main" val="3148248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C7E8-C1BD-3740-B734-819FDF944D61}"/>
              </a:ext>
            </a:extLst>
          </p:cNvPr>
          <p:cNvSpPr>
            <a:spLocks noGrp="1"/>
          </p:cNvSpPr>
          <p:nvPr>
            <p:ph type="title"/>
          </p:nvPr>
        </p:nvSpPr>
        <p:spPr>
          <a:xfrm>
            <a:off x="5931240" y="1"/>
            <a:ext cx="6260760" cy="1270000"/>
          </a:xfrm>
        </p:spPr>
        <p:txBody>
          <a:bodyPr>
            <a:normAutofit/>
          </a:bodyPr>
          <a:lstStyle/>
          <a:p>
            <a:pPr algn="ctr"/>
            <a:r>
              <a:rPr lang="en-US" sz="3600" dirty="0">
                <a:solidFill>
                  <a:schemeClr val="tx2"/>
                </a:solidFill>
              </a:rPr>
              <a:t>Behaviors and Actions Contrary </a:t>
            </a:r>
            <a:br>
              <a:rPr lang="en-US" sz="3600" dirty="0">
                <a:solidFill>
                  <a:schemeClr val="tx2"/>
                </a:solidFill>
              </a:rPr>
            </a:br>
            <a:r>
              <a:rPr lang="en-US" sz="3600" dirty="0">
                <a:solidFill>
                  <a:schemeClr val="tx2"/>
                </a:solidFill>
              </a:rPr>
              <a:t>to Human Dignity</a:t>
            </a:r>
          </a:p>
        </p:txBody>
      </p:sp>
      <p:pic>
        <p:nvPicPr>
          <p:cNvPr id="7" name="Graphic 6" descr="Robber">
            <a:extLst>
              <a:ext uri="{FF2B5EF4-FFF2-40B4-BE49-F238E27FC236}">
                <a16:creationId xmlns:a16="http://schemas.microsoft.com/office/drawing/2014/main" id="{22C8E675-149D-6D0F-8511-277D12BE1B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316089" cy="3620021"/>
          </a:xfrm>
          <a:prstGeom prst="rect">
            <a:avLst/>
          </a:prstGeom>
        </p:spPr>
      </p:pic>
      <p:sp>
        <p:nvSpPr>
          <p:cNvPr id="3" name="Content Placeholder 2">
            <a:extLst>
              <a:ext uri="{FF2B5EF4-FFF2-40B4-BE49-F238E27FC236}">
                <a16:creationId xmlns:a16="http://schemas.microsoft.com/office/drawing/2014/main" id="{597B1968-8842-2646-B9FA-19F9DA2508DE}"/>
              </a:ext>
            </a:extLst>
          </p:cNvPr>
          <p:cNvSpPr>
            <a:spLocks noGrp="1"/>
          </p:cNvSpPr>
          <p:nvPr>
            <p:ph idx="1"/>
          </p:nvPr>
        </p:nvSpPr>
        <p:spPr>
          <a:xfrm>
            <a:off x="5928605" y="1270001"/>
            <a:ext cx="6260760" cy="5535001"/>
          </a:xfrm>
        </p:spPr>
        <p:txBody>
          <a:bodyPr anchor="ctr">
            <a:normAutofit/>
          </a:bodyPr>
          <a:lstStyle/>
          <a:p>
            <a:r>
              <a:rPr lang="en-US" sz="3600" dirty="0">
                <a:solidFill>
                  <a:schemeClr val="tx2"/>
                </a:solidFill>
              </a:rPr>
              <a:t>Theft, deliberate retention of goods borrowed, or objects lost or business fraud (cf. Dt. 25:13-16)</a:t>
            </a:r>
          </a:p>
          <a:p>
            <a:r>
              <a:rPr lang="en-US" sz="3600" dirty="0">
                <a:solidFill>
                  <a:schemeClr val="tx2"/>
                </a:solidFill>
              </a:rPr>
              <a:t>Unjust wages (cf. Dt. 24:14-15)</a:t>
            </a:r>
          </a:p>
          <a:p>
            <a:r>
              <a:rPr lang="en-US" sz="3600" dirty="0">
                <a:solidFill>
                  <a:schemeClr val="tx2"/>
                </a:solidFill>
              </a:rPr>
              <a:t>Increasing prices by trading on the ignorance or hardship of another (cf. Am 8:4-6)</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7935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C7E8-C1BD-3740-B734-819FDF944D61}"/>
              </a:ext>
            </a:extLst>
          </p:cNvPr>
          <p:cNvSpPr>
            <a:spLocks noGrp="1"/>
          </p:cNvSpPr>
          <p:nvPr>
            <p:ph type="title"/>
          </p:nvPr>
        </p:nvSpPr>
        <p:spPr>
          <a:xfrm>
            <a:off x="5931240" y="1"/>
            <a:ext cx="6260760" cy="1270000"/>
          </a:xfrm>
        </p:spPr>
        <p:txBody>
          <a:bodyPr>
            <a:normAutofit/>
          </a:bodyPr>
          <a:lstStyle/>
          <a:p>
            <a:pPr algn="ctr"/>
            <a:r>
              <a:rPr lang="en-US" sz="3600" dirty="0">
                <a:solidFill>
                  <a:schemeClr val="tx2"/>
                </a:solidFill>
              </a:rPr>
              <a:t>Behaviors and Actions Contrary </a:t>
            </a:r>
            <a:br>
              <a:rPr lang="en-US" sz="3600" dirty="0">
                <a:solidFill>
                  <a:schemeClr val="tx2"/>
                </a:solidFill>
              </a:rPr>
            </a:br>
            <a:r>
              <a:rPr lang="en-US" sz="3600" dirty="0">
                <a:solidFill>
                  <a:schemeClr val="tx2"/>
                </a:solidFill>
              </a:rPr>
              <a:t>to Human Dignity</a:t>
            </a:r>
          </a:p>
        </p:txBody>
      </p:sp>
      <p:pic>
        <p:nvPicPr>
          <p:cNvPr id="7" name="Graphic 6" descr="Robber">
            <a:extLst>
              <a:ext uri="{FF2B5EF4-FFF2-40B4-BE49-F238E27FC236}">
                <a16:creationId xmlns:a16="http://schemas.microsoft.com/office/drawing/2014/main" id="{22C8E675-149D-6D0F-8511-277D12BE1B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316089" cy="3620021"/>
          </a:xfrm>
          <a:prstGeom prst="rect">
            <a:avLst/>
          </a:prstGeom>
        </p:spPr>
      </p:pic>
      <p:sp>
        <p:nvSpPr>
          <p:cNvPr id="3" name="Content Placeholder 2">
            <a:extLst>
              <a:ext uri="{FF2B5EF4-FFF2-40B4-BE49-F238E27FC236}">
                <a16:creationId xmlns:a16="http://schemas.microsoft.com/office/drawing/2014/main" id="{597B1968-8842-2646-B9FA-19F9DA2508DE}"/>
              </a:ext>
            </a:extLst>
          </p:cNvPr>
          <p:cNvSpPr>
            <a:spLocks noGrp="1"/>
          </p:cNvSpPr>
          <p:nvPr>
            <p:ph idx="1"/>
          </p:nvPr>
        </p:nvSpPr>
        <p:spPr>
          <a:xfrm>
            <a:off x="5928605" y="1270001"/>
            <a:ext cx="6260760" cy="5535001"/>
          </a:xfrm>
        </p:spPr>
        <p:txBody>
          <a:bodyPr anchor="ctr">
            <a:normAutofit/>
          </a:bodyPr>
          <a:lstStyle/>
          <a:p>
            <a:r>
              <a:rPr lang="en-US" sz="3600" dirty="0">
                <a:solidFill>
                  <a:schemeClr val="tx2"/>
                </a:solidFill>
              </a:rPr>
              <a:t>Misappropriation and private use of corporate property of an enterprise</a:t>
            </a:r>
          </a:p>
          <a:p>
            <a:r>
              <a:rPr lang="en-US" sz="3600" dirty="0">
                <a:solidFill>
                  <a:schemeClr val="tx2"/>
                </a:solidFill>
              </a:rPr>
              <a:t>Work badly done</a:t>
            </a:r>
          </a:p>
          <a:p>
            <a:r>
              <a:rPr lang="en-US" sz="3600" dirty="0">
                <a:solidFill>
                  <a:schemeClr val="tx2"/>
                </a:solidFill>
              </a:rPr>
              <a:t>Tax fraud</a:t>
            </a:r>
          </a:p>
          <a:p>
            <a:r>
              <a:rPr lang="en-US" sz="3600" dirty="0">
                <a:solidFill>
                  <a:schemeClr val="tx2"/>
                </a:solidFill>
              </a:rPr>
              <a:t>Forgery of checks and invoices</a:t>
            </a:r>
          </a:p>
          <a:p>
            <a:r>
              <a:rPr lang="en-US" sz="3600" dirty="0">
                <a:solidFill>
                  <a:schemeClr val="tx2"/>
                </a:solidFill>
              </a:rPr>
              <a:t>Excessive expenses</a:t>
            </a:r>
          </a:p>
          <a:p>
            <a:r>
              <a:rPr lang="en-US" sz="3600" dirty="0">
                <a:solidFill>
                  <a:schemeClr val="tx2"/>
                </a:solidFill>
              </a:rPr>
              <a:t>Waste </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843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C7E8-C1BD-3740-B734-819FDF944D61}"/>
              </a:ext>
            </a:extLst>
          </p:cNvPr>
          <p:cNvSpPr>
            <a:spLocks noGrp="1"/>
          </p:cNvSpPr>
          <p:nvPr>
            <p:ph type="title"/>
          </p:nvPr>
        </p:nvSpPr>
        <p:spPr>
          <a:xfrm>
            <a:off x="4654296" y="329184"/>
            <a:ext cx="6894576" cy="1545336"/>
          </a:xfrm>
        </p:spPr>
        <p:txBody>
          <a:bodyPr anchor="b">
            <a:normAutofit/>
          </a:bodyPr>
          <a:lstStyle/>
          <a:p>
            <a:pPr algn="ctr"/>
            <a:r>
              <a:rPr lang="en-US" sz="3800" dirty="0"/>
              <a:t>Behaviors and Actions Contrary </a:t>
            </a:r>
            <a:br>
              <a:rPr lang="en-US" sz="3800" dirty="0"/>
            </a:br>
            <a:r>
              <a:rPr lang="en-US" sz="3800" dirty="0"/>
              <a:t>to Human Dignity</a:t>
            </a:r>
          </a:p>
        </p:txBody>
      </p:sp>
      <p:pic>
        <p:nvPicPr>
          <p:cNvPr id="5" name="Picture 4" descr="Colourful carved figures of humans">
            <a:extLst>
              <a:ext uri="{FF2B5EF4-FFF2-40B4-BE49-F238E27FC236}">
                <a16:creationId xmlns:a16="http://schemas.microsoft.com/office/drawing/2014/main" id="{3ED223E8-4337-DE82-90C6-E8FD66382562}"/>
              </a:ext>
            </a:extLst>
          </p:cNvPr>
          <p:cNvPicPr>
            <a:picLocks noChangeAspect="1"/>
          </p:cNvPicPr>
          <p:nvPr/>
        </p:nvPicPr>
        <p:blipFill rotWithShape="1">
          <a:blip r:embed="rId2"/>
          <a:srcRect l="29065" r="28832"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97B1968-8842-2646-B9FA-19F9DA2508DE}"/>
              </a:ext>
            </a:extLst>
          </p:cNvPr>
          <p:cNvSpPr>
            <a:spLocks noGrp="1"/>
          </p:cNvSpPr>
          <p:nvPr>
            <p:ph idx="1"/>
          </p:nvPr>
        </p:nvSpPr>
        <p:spPr>
          <a:xfrm>
            <a:off x="4052542" y="2450592"/>
            <a:ext cx="8136410" cy="3739896"/>
          </a:xfrm>
        </p:spPr>
        <p:txBody>
          <a:bodyPr>
            <a:noAutofit/>
          </a:bodyPr>
          <a:lstStyle/>
          <a:p>
            <a:r>
              <a:rPr lang="en-US" sz="3200" dirty="0"/>
              <a:t>Actions or enterprises which  </a:t>
            </a:r>
          </a:p>
          <a:p>
            <a:pPr lvl="1"/>
            <a:r>
              <a:rPr lang="en-US" sz="3200" dirty="0"/>
              <a:t>Lead to enslavement of human beings</a:t>
            </a:r>
          </a:p>
          <a:p>
            <a:pPr lvl="1"/>
            <a:r>
              <a:rPr lang="en-US" sz="3200" dirty="0"/>
              <a:t>Disregard the personal dignity of human beings</a:t>
            </a:r>
          </a:p>
          <a:p>
            <a:pPr lvl="1"/>
            <a:r>
              <a:rPr lang="en-US" sz="3200" dirty="0"/>
              <a:t>Buy or sell human beings like merchandise</a:t>
            </a:r>
          </a:p>
          <a:p>
            <a:pPr marL="457200" lvl="1" indent="0">
              <a:buNone/>
            </a:pPr>
            <a:endParaRPr lang="en-US" sz="3200" dirty="0"/>
          </a:p>
          <a:p>
            <a:r>
              <a:rPr lang="en-US" sz="3200" dirty="0"/>
              <a:t>Reducing persons to a source of profit (</a:t>
            </a:r>
            <a:r>
              <a:rPr lang="en-US" sz="3200" i="1" dirty="0"/>
              <a:t>Veritatis Splendor, </a:t>
            </a:r>
            <a:r>
              <a:rPr lang="en-US" sz="3200" dirty="0"/>
              <a:t>100)</a:t>
            </a:r>
          </a:p>
        </p:txBody>
      </p:sp>
    </p:spTree>
    <p:extLst>
      <p:ext uri="{BB962C8B-B14F-4D97-AF65-F5344CB8AC3E}">
        <p14:creationId xmlns:p14="http://schemas.microsoft.com/office/powerpoint/2010/main" val="7848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A8B38-0F1C-764A-8600-18D3E9244F27}"/>
              </a:ext>
            </a:extLst>
          </p:cNvPr>
          <p:cNvSpPr>
            <a:spLocks noGrp="1"/>
          </p:cNvSpPr>
          <p:nvPr>
            <p:ph type="title"/>
          </p:nvPr>
        </p:nvSpPr>
        <p:spPr>
          <a:xfrm>
            <a:off x="5100321" y="101600"/>
            <a:ext cx="6700516" cy="606743"/>
          </a:xfrm>
        </p:spPr>
        <p:txBody>
          <a:bodyPr anchor="t">
            <a:normAutofit/>
          </a:bodyPr>
          <a:lstStyle/>
          <a:p>
            <a:r>
              <a:rPr lang="en-US" sz="3700" dirty="0"/>
              <a:t>Covet/Greed/Avarice/Envy</a:t>
            </a:r>
          </a:p>
        </p:txBody>
      </p:sp>
      <p:pic>
        <p:nvPicPr>
          <p:cNvPr id="5" name="Picture 4" descr="Checkmate in a chess game">
            <a:extLst>
              <a:ext uri="{FF2B5EF4-FFF2-40B4-BE49-F238E27FC236}">
                <a16:creationId xmlns:a16="http://schemas.microsoft.com/office/drawing/2014/main" id="{77B6359B-F6F5-F65E-11CB-F440C68DD5FB}"/>
              </a:ext>
            </a:extLst>
          </p:cNvPr>
          <p:cNvPicPr>
            <a:picLocks noChangeAspect="1"/>
          </p:cNvPicPr>
          <p:nvPr/>
        </p:nvPicPr>
        <p:blipFill rotWithShape="1">
          <a:blip r:embed="rId2"/>
          <a:srcRect l="15069" r="17581" b="-2"/>
          <a:stretch/>
        </p:blipFill>
        <p:spPr>
          <a:xfrm>
            <a:off x="3" y="1587"/>
            <a:ext cx="4632958" cy="5362821"/>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DFFB551B-52E5-F64B-B3DB-8B23BD07DF35}"/>
              </a:ext>
            </a:extLst>
          </p:cNvPr>
          <p:cNvSpPr>
            <a:spLocks noGrp="1"/>
          </p:cNvSpPr>
          <p:nvPr>
            <p:ph idx="1"/>
          </p:nvPr>
        </p:nvSpPr>
        <p:spPr>
          <a:xfrm>
            <a:off x="4744720" y="708343"/>
            <a:ext cx="7223760" cy="5659120"/>
          </a:xfrm>
        </p:spPr>
        <p:txBody>
          <a:bodyPr>
            <a:noAutofit/>
          </a:bodyPr>
          <a:lstStyle/>
          <a:p>
            <a:r>
              <a:rPr lang="en-US" sz="3000" dirty="0"/>
              <a:t>Covetousness - excessive desire for goods of others</a:t>
            </a:r>
          </a:p>
          <a:p>
            <a:r>
              <a:rPr lang="en-US" sz="3000" dirty="0"/>
              <a:t>Greed - “desire to amass earthly possessions without limit” (CCC 2536)</a:t>
            </a:r>
          </a:p>
          <a:p>
            <a:r>
              <a:rPr lang="en-US" sz="3000" dirty="0"/>
              <a:t>Avarice – “passion for riches and their attendant power” (CCC 2536)</a:t>
            </a:r>
          </a:p>
          <a:p>
            <a:r>
              <a:rPr lang="en-US" sz="3000" dirty="0"/>
              <a:t>Envy – “sadness at the sight of another’s goods and the immoderate desire to acquire them for oneself, even unjustly. When it wishes grave harm to a neighbor it is a mortal sin.” (CCC 2539)</a:t>
            </a:r>
          </a:p>
        </p:txBody>
      </p:sp>
    </p:spTree>
    <p:extLst>
      <p:ext uri="{BB962C8B-B14F-4D97-AF65-F5344CB8AC3E}">
        <p14:creationId xmlns:p14="http://schemas.microsoft.com/office/powerpoint/2010/main" val="301977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9C5A-5DCE-DC4F-A1F0-A21B1B15FBD9}"/>
              </a:ext>
            </a:extLst>
          </p:cNvPr>
          <p:cNvSpPr>
            <a:spLocks noGrp="1"/>
          </p:cNvSpPr>
          <p:nvPr>
            <p:ph type="title"/>
          </p:nvPr>
        </p:nvSpPr>
        <p:spPr>
          <a:xfrm>
            <a:off x="616281" y="462423"/>
            <a:ext cx="10386999" cy="1122537"/>
          </a:xfrm>
        </p:spPr>
        <p:txBody>
          <a:bodyPr anchor="t">
            <a:noAutofit/>
          </a:bodyPr>
          <a:lstStyle/>
          <a:p>
            <a:pPr algn="ctr"/>
            <a:r>
              <a:rPr lang="en-US" sz="4000" dirty="0"/>
              <a:t>Major Principles of Catholic Social Teaching</a:t>
            </a:r>
          </a:p>
        </p:txBody>
      </p:sp>
      <p:sp>
        <p:nvSpPr>
          <p:cNvPr id="3" name="Content Placeholder 2">
            <a:extLst>
              <a:ext uri="{FF2B5EF4-FFF2-40B4-BE49-F238E27FC236}">
                <a16:creationId xmlns:a16="http://schemas.microsoft.com/office/drawing/2014/main" id="{1D24756C-EE63-A441-A369-73A5AEA48FD0}"/>
              </a:ext>
            </a:extLst>
          </p:cNvPr>
          <p:cNvSpPr>
            <a:spLocks noGrp="1"/>
          </p:cNvSpPr>
          <p:nvPr>
            <p:ph idx="1"/>
          </p:nvPr>
        </p:nvSpPr>
        <p:spPr>
          <a:xfrm>
            <a:off x="876692" y="1158240"/>
            <a:ext cx="10553308" cy="4823068"/>
          </a:xfrm>
        </p:spPr>
        <p:txBody>
          <a:bodyPr anchor="t">
            <a:normAutofit/>
          </a:bodyPr>
          <a:lstStyle/>
          <a:p>
            <a:pPr marL="514350" indent="-514350">
              <a:buFont typeface="Arial" panose="020B0604020202020204" pitchFamily="34" charset="0"/>
              <a:buAutoNum type="arabicPeriod"/>
            </a:pPr>
            <a:r>
              <a:rPr lang="en-US" sz="3200" dirty="0"/>
              <a:t>The intrinsic transcendent dignity (worth) of every human being,</a:t>
            </a:r>
          </a:p>
          <a:p>
            <a:pPr marL="514350" indent="-514350">
              <a:buAutoNum type="arabicPeriod"/>
            </a:pPr>
            <a:r>
              <a:rPr lang="en-US" sz="3200" dirty="0"/>
              <a:t>The principle of the common good,</a:t>
            </a:r>
          </a:p>
          <a:p>
            <a:pPr marL="514350" indent="-514350">
              <a:buAutoNum type="arabicPeriod"/>
            </a:pPr>
            <a:r>
              <a:rPr lang="en-US" sz="3200" dirty="0"/>
              <a:t>The universal destination of goods,</a:t>
            </a:r>
          </a:p>
          <a:p>
            <a:pPr marL="514350" indent="-514350">
              <a:buAutoNum type="arabicPeriod"/>
            </a:pPr>
            <a:r>
              <a:rPr lang="en-US" sz="3200" dirty="0"/>
              <a:t>The principle of subsidiarity (matters ought to be handled by the smallest, lowest or least centralized competent authority),</a:t>
            </a:r>
          </a:p>
          <a:p>
            <a:pPr marL="514350" indent="-514350">
              <a:buAutoNum type="arabicPeriod"/>
            </a:pPr>
            <a:r>
              <a:rPr lang="en-US" sz="3200" dirty="0"/>
              <a:t>Participation in democracy, and</a:t>
            </a:r>
          </a:p>
          <a:p>
            <a:pPr marL="514350" indent="-514350">
              <a:buAutoNum type="arabicPeriod"/>
            </a:pPr>
            <a:r>
              <a:rPr lang="en-US" sz="3200" dirty="0"/>
              <a:t>The principle of solidarity.</a:t>
            </a:r>
          </a:p>
          <a:p>
            <a:pPr marL="0" indent="0">
              <a:buNone/>
            </a:pPr>
            <a:endParaRPr lang="en-US" sz="2000" dirty="0"/>
          </a:p>
          <a:p>
            <a:pPr marL="514350" indent="-514350">
              <a:buAutoNum type="arabicPeriod"/>
            </a:pPr>
            <a:endParaRPr lang="en-US" sz="2000" dirty="0"/>
          </a:p>
        </p:txBody>
      </p:sp>
      <p:grpSp>
        <p:nvGrpSpPr>
          <p:cNvPr id="9"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1294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CD67FA9-1CEF-D44C-8236-27BBF053352E}"/>
              </a:ext>
            </a:extLst>
          </p:cNvPr>
          <p:cNvSpPr>
            <a:spLocks noGrp="1"/>
          </p:cNvSpPr>
          <p:nvPr>
            <p:ph type="title"/>
          </p:nvPr>
        </p:nvSpPr>
        <p:spPr>
          <a:xfrm>
            <a:off x="233680" y="365125"/>
            <a:ext cx="11120119" cy="711835"/>
          </a:xfrm>
        </p:spPr>
        <p:txBody>
          <a:bodyPr anchor="t">
            <a:normAutofit/>
          </a:bodyPr>
          <a:lstStyle/>
          <a:p>
            <a:pPr algn="ctr"/>
            <a:r>
              <a:rPr lang="en-US" sz="4000" dirty="0"/>
              <a:t>Principle of the Common Good</a:t>
            </a:r>
          </a:p>
        </p:txBody>
      </p:sp>
      <p:sp>
        <p:nvSpPr>
          <p:cNvPr id="3" name="Content Placeholder 2">
            <a:extLst>
              <a:ext uri="{FF2B5EF4-FFF2-40B4-BE49-F238E27FC236}">
                <a16:creationId xmlns:a16="http://schemas.microsoft.com/office/drawing/2014/main" id="{3F16CF4F-F02E-1145-9412-1C688226C449}"/>
              </a:ext>
            </a:extLst>
          </p:cNvPr>
          <p:cNvSpPr>
            <a:spLocks noGrp="1"/>
          </p:cNvSpPr>
          <p:nvPr>
            <p:ph idx="1"/>
          </p:nvPr>
        </p:nvSpPr>
        <p:spPr>
          <a:xfrm>
            <a:off x="233680" y="975360"/>
            <a:ext cx="11120119" cy="5201603"/>
          </a:xfrm>
        </p:spPr>
        <p:txBody>
          <a:bodyPr>
            <a:noAutofit/>
          </a:bodyPr>
          <a:lstStyle/>
          <a:p>
            <a:r>
              <a:rPr lang="en-US" sz="3200" dirty="0"/>
              <a:t>“The principle of the common good, to which every aspect of social life must be related if it is to attain its fullest meaning, stems from the dignity, unity and equality of all people.”</a:t>
            </a:r>
          </a:p>
          <a:p>
            <a:r>
              <a:rPr lang="en-US" sz="3200" dirty="0"/>
              <a:t>“The sum total of social conditions which allow people, either as groups or as individuals to reach their fulfilment more fully and more easily.”</a:t>
            </a:r>
          </a:p>
          <a:p>
            <a:r>
              <a:rPr lang="en-US" sz="3200" dirty="0"/>
              <a:t>Examples:</a:t>
            </a:r>
          </a:p>
          <a:p>
            <a:pPr lvl="1"/>
            <a:r>
              <a:rPr lang="en-US" sz="3200" dirty="0"/>
              <a:t>Sound judicial system</a:t>
            </a:r>
          </a:p>
          <a:p>
            <a:pPr lvl="1"/>
            <a:r>
              <a:rPr lang="en-US" sz="3200" dirty="0"/>
              <a:t>Organization of states’ powers</a:t>
            </a:r>
          </a:p>
          <a:p>
            <a:pPr lvl="1"/>
            <a:r>
              <a:rPr lang="en-US" sz="3200" dirty="0"/>
              <a:t>Provision of essential services to all </a:t>
            </a:r>
          </a:p>
          <a:p>
            <a:pPr lvl="1"/>
            <a:r>
              <a:rPr lang="en-US" sz="3200" dirty="0"/>
              <a:t>Personal and group actions</a:t>
            </a:r>
          </a:p>
        </p:txBody>
      </p:sp>
    </p:spTree>
    <p:extLst>
      <p:ext uri="{BB962C8B-B14F-4D97-AF65-F5344CB8AC3E}">
        <p14:creationId xmlns:p14="http://schemas.microsoft.com/office/powerpoint/2010/main" val="2320135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B0C0-5CBE-3A4A-AD39-ABC0DD52C7A2}"/>
              </a:ext>
            </a:extLst>
          </p:cNvPr>
          <p:cNvSpPr>
            <a:spLocks noGrp="1"/>
          </p:cNvSpPr>
          <p:nvPr>
            <p:ph type="title"/>
          </p:nvPr>
        </p:nvSpPr>
        <p:spPr>
          <a:xfrm>
            <a:off x="958507" y="800392"/>
            <a:ext cx="9943174" cy="672808"/>
          </a:xfrm>
        </p:spPr>
        <p:txBody>
          <a:bodyPr anchor="t">
            <a:normAutofit/>
          </a:bodyPr>
          <a:lstStyle/>
          <a:p>
            <a:pPr algn="ctr"/>
            <a:r>
              <a:rPr lang="en-US" sz="4000" dirty="0"/>
              <a:t>Universal Destination of Goods</a:t>
            </a:r>
          </a:p>
        </p:txBody>
      </p:sp>
      <p:sp>
        <p:nvSpPr>
          <p:cNvPr id="3" name="Content Placeholder 2">
            <a:extLst>
              <a:ext uri="{FF2B5EF4-FFF2-40B4-BE49-F238E27FC236}">
                <a16:creationId xmlns:a16="http://schemas.microsoft.com/office/drawing/2014/main" id="{73297A57-FC3C-114F-B209-C11C684F35AE}"/>
              </a:ext>
            </a:extLst>
          </p:cNvPr>
          <p:cNvSpPr>
            <a:spLocks noGrp="1"/>
          </p:cNvSpPr>
          <p:nvPr>
            <p:ph idx="1"/>
          </p:nvPr>
        </p:nvSpPr>
        <p:spPr>
          <a:xfrm>
            <a:off x="223520" y="1391920"/>
            <a:ext cx="10853099" cy="4665689"/>
          </a:xfrm>
        </p:spPr>
        <p:txBody>
          <a:bodyPr anchor="ctr">
            <a:normAutofit/>
          </a:bodyPr>
          <a:lstStyle/>
          <a:p>
            <a:r>
              <a:rPr lang="en-US" sz="3200" dirty="0"/>
              <a:t>This expression refers to the fact that God wills that His creation of the earth (and its fruits) sustain </a:t>
            </a:r>
            <a:r>
              <a:rPr lang="en-US" sz="3200" i="1" dirty="0"/>
              <a:t>all</a:t>
            </a:r>
            <a:r>
              <a:rPr lang="en-US" sz="3200" dirty="0"/>
              <a:t> people. </a:t>
            </a:r>
          </a:p>
          <a:p>
            <a:r>
              <a:rPr lang="en-US" sz="3200" dirty="0"/>
              <a:t>All people have the right to share the earth’s goods in order to meet their needs (and their families’ needs) (right to private property).</a:t>
            </a:r>
          </a:p>
          <a:p>
            <a:r>
              <a:rPr lang="en-US" sz="3200" dirty="0"/>
              <a:t>These include sustenance, shelter, safety.</a:t>
            </a:r>
          </a:p>
          <a:p>
            <a:r>
              <a:rPr lang="en-US" sz="3200" dirty="0"/>
              <a:t>Also include personal fulfillment such as work, community, education, and culture.</a:t>
            </a:r>
          </a:p>
        </p:txBody>
      </p:sp>
    </p:spTree>
    <p:extLst>
      <p:ext uri="{BB962C8B-B14F-4D97-AF65-F5344CB8AC3E}">
        <p14:creationId xmlns:p14="http://schemas.microsoft.com/office/powerpoint/2010/main" val="118840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lue arrow amid grey arrows">
            <a:extLst>
              <a:ext uri="{FF2B5EF4-FFF2-40B4-BE49-F238E27FC236}">
                <a16:creationId xmlns:a16="http://schemas.microsoft.com/office/drawing/2014/main" id="{8B411782-BCAA-9893-8BAB-7215D627A927}"/>
              </a:ext>
            </a:extLst>
          </p:cNvPr>
          <p:cNvPicPr>
            <a:picLocks noChangeAspect="1"/>
          </p:cNvPicPr>
          <p:nvPr/>
        </p:nvPicPr>
        <p:blipFill rotWithShape="1">
          <a:blip r:embed="rId2"/>
          <a:srcRect l="21466" r="19367"/>
          <a:stretch/>
        </p:blipFill>
        <p:spPr>
          <a:xfrm>
            <a:off x="-1" y="-2"/>
            <a:ext cx="3230881" cy="6858002"/>
          </a:xfrm>
          <a:prstGeom prst="rect">
            <a:avLst/>
          </a:prstGeom>
        </p:spPr>
      </p:pic>
      <p:sp useBgFill="1">
        <p:nvSpPr>
          <p:cNvPr id="21" name="Rectangle 2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3606800" y="256009"/>
            <a:ext cx="7831245" cy="668551"/>
          </a:xfrm>
        </p:spPr>
        <p:txBody>
          <a:bodyPr anchor="t">
            <a:normAutofit/>
          </a:bodyPr>
          <a:lstStyle/>
          <a:p>
            <a:pPr algn="ctr"/>
            <a:r>
              <a:rPr lang="en-US" sz="4000" dirty="0"/>
              <a:t>Principle of Subsidiarity</a:t>
            </a:r>
          </a:p>
        </p:txBody>
      </p:sp>
      <p:sp>
        <p:nvSpPr>
          <p:cNvPr id="3" name="Content Placeholder 2">
            <a:extLst>
              <a:ext uri="{FF2B5EF4-FFF2-40B4-BE49-F238E27FC236}">
                <a16:creationId xmlns:a16="http://schemas.microsoft.com/office/drawing/2014/main" id="{3755F21F-C3A8-D247-A71D-BB99C6CD45E3}"/>
              </a:ext>
            </a:extLst>
          </p:cNvPr>
          <p:cNvSpPr>
            <a:spLocks noGrp="1"/>
          </p:cNvSpPr>
          <p:nvPr>
            <p:ph idx="1"/>
          </p:nvPr>
        </p:nvSpPr>
        <p:spPr>
          <a:xfrm>
            <a:off x="3606800" y="1180569"/>
            <a:ext cx="7755857" cy="5059509"/>
          </a:xfrm>
        </p:spPr>
        <p:txBody>
          <a:bodyPr anchor="t">
            <a:normAutofit fontScale="92500" lnSpcReduction="10000"/>
          </a:bodyPr>
          <a:lstStyle/>
          <a:p>
            <a:r>
              <a:rPr lang="en-US" dirty="0"/>
              <a:t>No higher (larger) social unit should determine and absorb any lower (smaller) social unit.</a:t>
            </a:r>
          </a:p>
          <a:p>
            <a:r>
              <a:rPr lang="en-US" dirty="0"/>
              <a:t>The preference for action within society should always be given to the lowest (smallest) social unit that can accomplish it.</a:t>
            </a:r>
          </a:p>
          <a:p>
            <a:r>
              <a:rPr lang="en-US" dirty="0"/>
              <a:t>Why does the Church care?</a:t>
            </a:r>
          </a:p>
          <a:p>
            <a:pPr lvl="1"/>
            <a:r>
              <a:rPr lang="en-US" sz="2800" dirty="0"/>
              <a:t>Interested in the autonomy of individuals as essential to their intrinsic dignity as being made in God’s image.</a:t>
            </a:r>
          </a:p>
          <a:p>
            <a:pPr lvl="1"/>
            <a:r>
              <a:rPr lang="en-US" sz="2800" dirty="0"/>
              <a:t>Church is interested in the family as a “little Church” and the basic unit of society.</a:t>
            </a:r>
          </a:p>
          <a:p>
            <a:pPr lvl="1"/>
            <a:r>
              <a:rPr lang="en-US" sz="2800" dirty="0"/>
              <a:t>Church is interested in protecting community autonomy – they are better suited to solving local problems.</a:t>
            </a:r>
          </a:p>
          <a:p>
            <a:endParaRPr lang="en-US" sz="1400" dirty="0"/>
          </a:p>
        </p:txBody>
      </p:sp>
    </p:spTree>
    <p:extLst>
      <p:ext uri="{BB962C8B-B14F-4D97-AF65-F5344CB8AC3E}">
        <p14:creationId xmlns:p14="http://schemas.microsoft.com/office/powerpoint/2010/main" val="224472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ne in a crowd">
            <a:extLst>
              <a:ext uri="{FF2B5EF4-FFF2-40B4-BE49-F238E27FC236}">
                <a16:creationId xmlns:a16="http://schemas.microsoft.com/office/drawing/2014/main" id="{0C8B9344-4AF3-B557-3DEC-EBA97A6A9B61}"/>
              </a:ext>
            </a:extLst>
          </p:cNvPr>
          <p:cNvPicPr>
            <a:picLocks noChangeAspect="1"/>
          </p:cNvPicPr>
          <p:nvPr/>
        </p:nvPicPr>
        <p:blipFill rotWithShape="1">
          <a:blip r:embed="rId2"/>
          <a:srcRect l="24775" r="16059"/>
          <a:stretch/>
        </p:blipFill>
        <p:spPr>
          <a:xfrm>
            <a:off x="-1" y="-2"/>
            <a:ext cx="5410198" cy="6858002"/>
          </a:xfrm>
          <a:prstGeom prst="rect">
            <a:avLst/>
          </a:prstGeom>
        </p:spPr>
      </p:pic>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5547360" y="405685"/>
            <a:ext cx="6032925" cy="681435"/>
          </a:xfrm>
        </p:spPr>
        <p:txBody>
          <a:bodyPr anchor="t">
            <a:normAutofit/>
          </a:bodyPr>
          <a:lstStyle/>
          <a:p>
            <a:pPr algn="ctr"/>
            <a:r>
              <a:rPr lang="en-US" sz="4000"/>
              <a:t>Principle of Solidarity</a:t>
            </a:r>
          </a:p>
        </p:txBody>
      </p:sp>
      <p:sp>
        <p:nvSpPr>
          <p:cNvPr id="3" name="Content Placeholder 2">
            <a:extLst>
              <a:ext uri="{FF2B5EF4-FFF2-40B4-BE49-F238E27FC236}">
                <a16:creationId xmlns:a16="http://schemas.microsoft.com/office/drawing/2014/main" id="{3755F21F-C3A8-D247-A71D-BB99C6CD45E3}"/>
              </a:ext>
            </a:extLst>
          </p:cNvPr>
          <p:cNvSpPr>
            <a:spLocks noGrp="1"/>
          </p:cNvSpPr>
          <p:nvPr>
            <p:ph idx="1"/>
          </p:nvPr>
        </p:nvSpPr>
        <p:spPr>
          <a:xfrm>
            <a:off x="5410196" y="1087120"/>
            <a:ext cx="6781802" cy="5770880"/>
          </a:xfrm>
        </p:spPr>
        <p:txBody>
          <a:bodyPr anchor="ctr">
            <a:noAutofit/>
          </a:bodyPr>
          <a:lstStyle/>
          <a:p>
            <a:r>
              <a:rPr lang="en-US" sz="3200" dirty="0"/>
              <a:t>Like subsidiarity</a:t>
            </a:r>
          </a:p>
          <a:p>
            <a:r>
              <a:rPr lang="en-US" sz="3200" dirty="0"/>
              <a:t>Most fundamental social principle affecting every citizen’s participation in social and civil structures as well as those social and civil structures themselves.</a:t>
            </a:r>
          </a:p>
          <a:p>
            <a:r>
              <a:rPr lang="en-US" sz="3200" dirty="0"/>
              <a:t>“A concern and determination to orient social and civil structures toward justice and the common good – to find ways to change unjust social structures that are contrary to the common good.”</a:t>
            </a:r>
          </a:p>
        </p:txBody>
      </p:sp>
    </p:spTree>
    <p:extLst>
      <p:ext uri="{BB962C8B-B14F-4D97-AF65-F5344CB8AC3E}">
        <p14:creationId xmlns:p14="http://schemas.microsoft.com/office/powerpoint/2010/main" val="1784746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524741" y="620392"/>
            <a:ext cx="3808268" cy="5504688"/>
          </a:xfrm>
        </p:spPr>
        <p:txBody>
          <a:bodyPr>
            <a:normAutofit/>
          </a:bodyPr>
          <a:lstStyle/>
          <a:p>
            <a:r>
              <a:rPr lang="en-US" sz="5600" dirty="0">
                <a:solidFill>
                  <a:schemeClr val="accent5"/>
                </a:solidFill>
              </a:rPr>
              <a:t>Participation in Democracy</a:t>
            </a:r>
          </a:p>
        </p:txBody>
      </p:sp>
      <p:graphicFrame>
        <p:nvGraphicFramePr>
          <p:cNvPr id="5" name="Content Placeholder 2">
            <a:extLst>
              <a:ext uri="{FF2B5EF4-FFF2-40B4-BE49-F238E27FC236}">
                <a16:creationId xmlns:a16="http://schemas.microsoft.com/office/drawing/2014/main" id="{9B2DB98A-F705-CB33-B39E-77B6136B908A}"/>
              </a:ext>
            </a:extLst>
          </p:cNvPr>
          <p:cNvGraphicFramePr>
            <a:graphicFrameLocks noGrp="1"/>
          </p:cNvGraphicFramePr>
          <p:nvPr>
            <p:ph idx="1"/>
            <p:extLst>
              <p:ext uri="{D42A27DB-BD31-4B8C-83A1-F6EECF244321}">
                <p14:modId xmlns:p14="http://schemas.microsoft.com/office/powerpoint/2010/main" val="66353064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2639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493DCB-E0EA-8843-A2A3-ECCF0569FBF8}"/>
              </a:ext>
            </a:extLst>
          </p:cNvPr>
          <p:cNvSpPr>
            <a:spLocks noGrp="1"/>
          </p:cNvSpPr>
          <p:nvPr>
            <p:ph type="title"/>
          </p:nvPr>
        </p:nvSpPr>
        <p:spPr>
          <a:xfrm>
            <a:off x="838200" y="556995"/>
            <a:ext cx="10515600" cy="1133693"/>
          </a:xfrm>
        </p:spPr>
        <p:txBody>
          <a:bodyPr>
            <a:normAutofit/>
          </a:bodyPr>
          <a:lstStyle/>
          <a:p>
            <a:pPr algn="ctr"/>
            <a:r>
              <a:rPr lang="en-US" sz="5200" dirty="0"/>
              <a:t>Doctrine or Prudential Judgment?</a:t>
            </a:r>
          </a:p>
        </p:txBody>
      </p:sp>
      <p:graphicFrame>
        <p:nvGraphicFramePr>
          <p:cNvPr id="5" name="Content Placeholder 2">
            <a:extLst>
              <a:ext uri="{FF2B5EF4-FFF2-40B4-BE49-F238E27FC236}">
                <a16:creationId xmlns:a16="http://schemas.microsoft.com/office/drawing/2014/main" id="{E8920D43-059E-A6D6-80CA-C9CCFC95B9A2}"/>
              </a:ext>
            </a:extLst>
          </p:cNvPr>
          <p:cNvGraphicFramePr>
            <a:graphicFrameLocks noGrp="1"/>
          </p:cNvGraphicFramePr>
          <p:nvPr>
            <p:ph idx="1"/>
            <p:extLst>
              <p:ext uri="{D42A27DB-BD31-4B8C-83A1-F6EECF244321}">
                <p14:modId xmlns:p14="http://schemas.microsoft.com/office/powerpoint/2010/main" val="18768714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3036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6559F5-AD75-B540-EE43-1F3C696A5745}"/>
              </a:ext>
            </a:extLst>
          </p:cNvPr>
          <p:cNvSpPr>
            <a:spLocks noGrp="1"/>
          </p:cNvSpPr>
          <p:nvPr>
            <p:ph type="title"/>
          </p:nvPr>
        </p:nvSpPr>
        <p:spPr>
          <a:xfrm>
            <a:off x="8115296" y="537891"/>
            <a:ext cx="4076703" cy="1125539"/>
          </a:xfrm>
        </p:spPr>
        <p:txBody>
          <a:bodyPr anchor="b">
            <a:normAutofit fontScale="90000"/>
          </a:bodyPr>
          <a:lstStyle/>
          <a:p>
            <a:pPr algn="ctr"/>
            <a:br>
              <a:rPr lang="en-US" sz="3100" b="1" dirty="0"/>
            </a:br>
            <a:r>
              <a:rPr lang="en-US" sz="3600" b="1" dirty="0"/>
              <a:t>Equity, Diversity, and Inclusion</a:t>
            </a:r>
          </a:p>
        </p:txBody>
      </p:sp>
      <p:pic>
        <p:nvPicPr>
          <p:cNvPr id="18" name="Picture 17" descr="A group of multi coloured wooden stick figures">
            <a:extLst>
              <a:ext uri="{FF2B5EF4-FFF2-40B4-BE49-F238E27FC236}">
                <a16:creationId xmlns:a16="http://schemas.microsoft.com/office/drawing/2014/main" id="{0379FB42-56B3-6B77-045C-8D6767ED746F}"/>
              </a:ext>
            </a:extLst>
          </p:cNvPr>
          <p:cNvPicPr>
            <a:picLocks noChangeAspect="1"/>
          </p:cNvPicPr>
          <p:nvPr/>
        </p:nvPicPr>
        <p:blipFill rotWithShape="1">
          <a:blip r:embed="rId3"/>
          <a:srcRect l="4973" r="7332" b="1"/>
          <a:stretch/>
        </p:blipFill>
        <p:spPr>
          <a:xfrm>
            <a:off x="20" y="431"/>
            <a:ext cx="8115280" cy="6408311"/>
          </a:xfrm>
          <a:prstGeom prst="rect">
            <a:avLst/>
          </a:prstGeom>
        </p:spPr>
      </p:pic>
      <p:sp>
        <p:nvSpPr>
          <p:cNvPr id="3" name="Content Placeholder 2">
            <a:extLst>
              <a:ext uri="{FF2B5EF4-FFF2-40B4-BE49-F238E27FC236}">
                <a16:creationId xmlns:a16="http://schemas.microsoft.com/office/drawing/2014/main" id="{320BF8FC-C87B-6645-D829-BE016EBA4C87}"/>
              </a:ext>
            </a:extLst>
          </p:cNvPr>
          <p:cNvSpPr>
            <a:spLocks noGrp="1"/>
          </p:cNvSpPr>
          <p:nvPr>
            <p:ph idx="1"/>
          </p:nvPr>
        </p:nvSpPr>
        <p:spPr>
          <a:xfrm>
            <a:off x="8115296" y="2418408"/>
            <a:ext cx="4170737" cy="3540265"/>
          </a:xfrm>
        </p:spPr>
        <p:txBody>
          <a:bodyPr>
            <a:normAutofit/>
          </a:bodyPr>
          <a:lstStyle/>
          <a:p>
            <a:pPr marL="0" indent="0">
              <a:buNone/>
            </a:pPr>
            <a:endParaRPr lang="en-US" sz="2000" dirty="0"/>
          </a:p>
          <a:p>
            <a:pPr marL="0" indent="0" algn="ctr">
              <a:buNone/>
            </a:pPr>
            <a:r>
              <a:rPr lang="en-US" sz="3200" b="1" dirty="0"/>
              <a:t>Are these </a:t>
            </a:r>
          </a:p>
          <a:p>
            <a:pPr marL="0" indent="0" algn="ctr">
              <a:buNone/>
            </a:pPr>
            <a:r>
              <a:rPr lang="en-US" sz="3200" b="1" dirty="0"/>
              <a:t>fundamental       rights?</a:t>
            </a:r>
          </a:p>
          <a:p>
            <a:pPr marL="0" indent="0">
              <a:buNone/>
            </a:pPr>
            <a:endParaRPr lang="en-US" sz="2000" dirty="0"/>
          </a:p>
          <a:p>
            <a:pPr marL="0" indent="0">
              <a:buNone/>
            </a:pPr>
            <a:endParaRPr lang="en-US" sz="2000" dirty="0"/>
          </a:p>
        </p:txBody>
      </p:sp>
      <p:sp>
        <p:nvSpPr>
          <p:cNvPr id="25" name="Rectangle 2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4048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84F16-D01A-7677-609F-A2D54D142AD4}"/>
              </a:ext>
            </a:extLst>
          </p:cNvPr>
          <p:cNvSpPr>
            <a:spLocks noGrp="1"/>
          </p:cNvSpPr>
          <p:nvPr>
            <p:ph type="title"/>
          </p:nvPr>
        </p:nvSpPr>
        <p:spPr/>
        <p:txBody>
          <a:bodyPr/>
          <a:lstStyle/>
          <a:p>
            <a:r>
              <a:rPr lang="en-US" dirty="0"/>
              <a:t>Bishop Barron on Source of our Human Rights</a:t>
            </a:r>
          </a:p>
        </p:txBody>
      </p:sp>
      <p:sp>
        <p:nvSpPr>
          <p:cNvPr id="3" name="Content Placeholder 2">
            <a:extLst>
              <a:ext uri="{FF2B5EF4-FFF2-40B4-BE49-F238E27FC236}">
                <a16:creationId xmlns:a16="http://schemas.microsoft.com/office/drawing/2014/main" id="{9C697AD8-EFA9-DB83-37A2-7086084E386C}"/>
              </a:ext>
            </a:extLst>
          </p:cNvPr>
          <p:cNvSpPr>
            <a:spLocks noGrp="1"/>
          </p:cNvSpPr>
          <p:nvPr>
            <p:ph idx="1"/>
          </p:nvPr>
        </p:nvSpPr>
        <p:spPr/>
        <p:txBody>
          <a:bodyPr/>
          <a:lstStyle/>
          <a:p>
            <a:r>
              <a:rPr lang="en-US" dirty="0">
                <a:hlinkClick r:id="rId2"/>
              </a:rPr>
              <a:t>https://twitter.com/BishopBarron/status/1761125620388356603</a:t>
            </a:r>
            <a:endParaRPr lang="en-US" dirty="0"/>
          </a:p>
          <a:p>
            <a:pPr marL="0" indent="0">
              <a:buNone/>
            </a:pPr>
            <a:endParaRPr lang="en-US" dirty="0"/>
          </a:p>
        </p:txBody>
      </p:sp>
    </p:spTree>
    <p:extLst>
      <p:ext uri="{BB962C8B-B14F-4D97-AF65-F5344CB8AC3E}">
        <p14:creationId xmlns:p14="http://schemas.microsoft.com/office/powerpoint/2010/main" val="945008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34BD2E-50FB-49E5-A200-2E1F56539D20}"/>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Definitions</a:t>
            </a:r>
          </a:p>
        </p:txBody>
      </p:sp>
      <p:sp>
        <p:nvSpPr>
          <p:cNvPr id="3" name="Content Placeholder 2">
            <a:extLst>
              <a:ext uri="{FF2B5EF4-FFF2-40B4-BE49-F238E27FC236}">
                <a16:creationId xmlns:a16="http://schemas.microsoft.com/office/drawing/2014/main" id="{0D793F09-2151-4B07-ADBA-FF5D9F0FE001}"/>
              </a:ext>
            </a:extLst>
          </p:cNvPr>
          <p:cNvSpPr>
            <a:spLocks noGrp="1"/>
          </p:cNvSpPr>
          <p:nvPr>
            <p:ph idx="1"/>
          </p:nvPr>
        </p:nvSpPr>
        <p:spPr>
          <a:xfrm>
            <a:off x="-3" y="1696720"/>
            <a:ext cx="12192003" cy="5161280"/>
          </a:xfrm>
        </p:spPr>
        <p:txBody>
          <a:bodyPr anchor="ctr">
            <a:normAutofit/>
          </a:bodyPr>
          <a:lstStyle/>
          <a:p>
            <a:r>
              <a:rPr lang="en-US" sz="2400" b="1" i="1" dirty="0"/>
              <a:t>Democracy</a:t>
            </a:r>
            <a:r>
              <a:rPr lang="en-US" sz="2400" dirty="0"/>
              <a:t> – a form of civil government which is only for the people, of the people, and by the people. Government heads are elected either directly or indirectly by the people. </a:t>
            </a:r>
          </a:p>
          <a:p>
            <a:pPr lvl="1"/>
            <a:r>
              <a:rPr lang="en-US" b="1" i="1" dirty="0"/>
              <a:t>Representative Government </a:t>
            </a:r>
            <a:r>
              <a:rPr lang="en-US" dirty="0"/>
              <a:t>– a democracy whereby the leaders are elected by the representatives of the people who themselves are directly elected by the people. Example: the electoral college in the U.S. or the Prime Minister of England. </a:t>
            </a:r>
          </a:p>
          <a:p>
            <a:pPr marL="457200" lvl="1" indent="0">
              <a:buNone/>
            </a:pPr>
            <a:endParaRPr lang="en-US" dirty="0"/>
          </a:p>
          <a:p>
            <a:r>
              <a:rPr lang="en-US" sz="2400" b="1" i="1" dirty="0"/>
              <a:t>Totalitarianism</a:t>
            </a:r>
            <a:r>
              <a:rPr lang="en-US" sz="2400" dirty="0"/>
              <a:t> – a form of government in which a single party controls all aspects of the government and suppresses any opposition.</a:t>
            </a:r>
          </a:p>
          <a:p>
            <a:pPr lvl="1"/>
            <a:r>
              <a:rPr lang="en-US" b="1" i="1" dirty="0"/>
              <a:t>Fascism</a:t>
            </a:r>
            <a:r>
              <a:rPr lang="en-US" i="1" dirty="0"/>
              <a:t> – </a:t>
            </a:r>
            <a:r>
              <a:rPr lang="en-US" dirty="0"/>
              <a:t>a form of totalitarianism headed by a dictator in which the government controls business and labor and opposition is not permitted.</a:t>
            </a:r>
          </a:p>
          <a:p>
            <a:pPr lvl="1"/>
            <a:r>
              <a:rPr lang="en-US" b="1" i="1" dirty="0"/>
              <a:t>Nazism</a:t>
            </a:r>
            <a:r>
              <a:rPr lang="en-US" i="1" dirty="0"/>
              <a:t> </a:t>
            </a:r>
            <a:r>
              <a:rPr lang="en-US" dirty="0"/>
              <a:t>– a form of totalitarianism headed by a dictator based on intense nationalism. (Hitler was determined to purify the German race.)</a:t>
            </a:r>
            <a:endParaRPr lang="en-US" i="1" dirty="0"/>
          </a:p>
          <a:p>
            <a:pPr marL="0" indent="0">
              <a:buNone/>
            </a:pPr>
            <a:endParaRPr lang="en-US" sz="1900" i="1" dirty="0"/>
          </a:p>
        </p:txBody>
      </p:sp>
    </p:spTree>
    <p:extLst>
      <p:ext uri="{BB962C8B-B14F-4D97-AF65-F5344CB8AC3E}">
        <p14:creationId xmlns:p14="http://schemas.microsoft.com/office/powerpoint/2010/main" val="369628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34BD2E-50FB-49E5-A200-2E1F56539D20}"/>
              </a:ext>
            </a:extLst>
          </p:cNvPr>
          <p:cNvSpPr>
            <a:spLocks noGrp="1"/>
          </p:cNvSpPr>
          <p:nvPr>
            <p:ph type="title"/>
          </p:nvPr>
        </p:nvSpPr>
        <p:spPr>
          <a:xfrm>
            <a:off x="213360" y="762001"/>
            <a:ext cx="10746561" cy="660399"/>
          </a:xfrm>
        </p:spPr>
        <p:txBody>
          <a:bodyPr anchor="t">
            <a:normAutofit/>
          </a:bodyPr>
          <a:lstStyle/>
          <a:p>
            <a:pPr algn="ctr"/>
            <a:r>
              <a:rPr lang="en-US" sz="4000"/>
              <a:t>Definitions</a:t>
            </a:r>
          </a:p>
        </p:txBody>
      </p:sp>
      <p:sp>
        <p:nvSpPr>
          <p:cNvPr id="3" name="Content Placeholder 2">
            <a:extLst>
              <a:ext uri="{FF2B5EF4-FFF2-40B4-BE49-F238E27FC236}">
                <a16:creationId xmlns:a16="http://schemas.microsoft.com/office/drawing/2014/main" id="{0D793F09-2151-4B07-ADBA-FF5D9F0FE001}"/>
              </a:ext>
            </a:extLst>
          </p:cNvPr>
          <p:cNvSpPr>
            <a:spLocks noGrp="1"/>
          </p:cNvSpPr>
          <p:nvPr>
            <p:ph idx="1"/>
          </p:nvPr>
        </p:nvSpPr>
        <p:spPr>
          <a:xfrm>
            <a:off x="396240" y="1341121"/>
            <a:ext cx="10563681" cy="4898960"/>
          </a:xfrm>
        </p:spPr>
        <p:txBody>
          <a:bodyPr anchor="t">
            <a:normAutofit fontScale="92500" lnSpcReduction="10000"/>
          </a:bodyPr>
          <a:lstStyle/>
          <a:p>
            <a:r>
              <a:rPr lang="en-US" sz="3600" b="1" i="1" dirty="0"/>
              <a:t>Socialism</a:t>
            </a:r>
            <a:r>
              <a:rPr lang="en-US" sz="3600" i="1" dirty="0"/>
              <a:t> </a:t>
            </a:r>
            <a:r>
              <a:rPr lang="en-US" sz="3600" dirty="0"/>
              <a:t>– A form of government in which the state controls the marketplace by setting prices, providing services, redistributing wealth; private enterprises are permitted, but they are heavily regulated by price and production controls. </a:t>
            </a:r>
          </a:p>
          <a:p>
            <a:pPr marL="0" indent="0">
              <a:buNone/>
            </a:pPr>
            <a:endParaRPr lang="en-US" sz="3600" dirty="0"/>
          </a:p>
          <a:p>
            <a:r>
              <a:rPr lang="en-US" sz="3600" b="1" i="1" dirty="0"/>
              <a:t>Marxism/Communism </a:t>
            </a:r>
            <a:r>
              <a:rPr lang="en-US" sz="3600" i="1" dirty="0"/>
              <a:t>– </a:t>
            </a:r>
            <a:r>
              <a:rPr lang="en-US" sz="3600" dirty="0"/>
              <a:t>A form of government in which the state owns all property and denies the ownership of any private property. </a:t>
            </a:r>
            <a:r>
              <a:rPr lang="en-US" sz="3600" u="sng" dirty="0"/>
              <a:t>The three steps toward communism are first totalitarianism, then socialism, and then communism</a:t>
            </a:r>
            <a:r>
              <a:rPr lang="en-US" sz="3600" dirty="0"/>
              <a:t>.</a:t>
            </a:r>
          </a:p>
          <a:p>
            <a:pPr marL="0" indent="0">
              <a:buNone/>
            </a:pPr>
            <a:endParaRPr lang="en-US" sz="1600" i="1" dirty="0"/>
          </a:p>
        </p:txBody>
      </p:sp>
    </p:spTree>
    <p:extLst>
      <p:ext uri="{BB962C8B-B14F-4D97-AF65-F5344CB8AC3E}">
        <p14:creationId xmlns:p14="http://schemas.microsoft.com/office/powerpoint/2010/main" val="310531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4FE9-4911-45B6-A4D1-C93F494AFB82}"/>
              </a:ext>
            </a:extLst>
          </p:cNvPr>
          <p:cNvSpPr>
            <a:spLocks noGrp="1"/>
          </p:cNvSpPr>
          <p:nvPr>
            <p:ph type="title"/>
          </p:nvPr>
        </p:nvSpPr>
        <p:spPr>
          <a:xfrm>
            <a:off x="838200" y="365125"/>
            <a:ext cx="10368280" cy="721995"/>
          </a:xfrm>
        </p:spPr>
        <p:txBody>
          <a:bodyPr anchor="t"/>
          <a:lstStyle/>
          <a:p>
            <a:pPr algn="ctr"/>
            <a:r>
              <a:rPr lang="en-US" dirty="0"/>
              <a:t>Capitalism?</a:t>
            </a:r>
          </a:p>
        </p:txBody>
      </p:sp>
      <p:sp>
        <p:nvSpPr>
          <p:cNvPr id="3" name="Content Placeholder 2">
            <a:extLst>
              <a:ext uri="{FF2B5EF4-FFF2-40B4-BE49-F238E27FC236}">
                <a16:creationId xmlns:a16="http://schemas.microsoft.com/office/drawing/2014/main" id="{45850291-8146-401C-9026-399C003B7F8A}"/>
              </a:ext>
            </a:extLst>
          </p:cNvPr>
          <p:cNvSpPr>
            <a:spLocks noGrp="1"/>
          </p:cNvSpPr>
          <p:nvPr>
            <p:ph idx="1"/>
          </p:nvPr>
        </p:nvSpPr>
        <p:spPr>
          <a:xfrm>
            <a:off x="457200" y="1320800"/>
            <a:ext cx="11551920" cy="5344160"/>
          </a:xfrm>
        </p:spPr>
        <p:txBody>
          <a:bodyPr>
            <a:normAutofit/>
          </a:bodyPr>
          <a:lstStyle/>
          <a:p>
            <a:r>
              <a:rPr lang="en-US" dirty="0"/>
              <a:t>Capitalism allows for the free exchange of goods and services.</a:t>
            </a:r>
          </a:p>
          <a:p>
            <a:r>
              <a:rPr lang="en-US" dirty="0"/>
              <a:t>Dunkin Donuts values a donut at $1.00. </a:t>
            </a:r>
          </a:p>
          <a:p>
            <a:r>
              <a:rPr lang="en-US" dirty="0"/>
              <a:t>Capitalism can be summarized as “give me what I want and I’ll give you what you want.”</a:t>
            </a:r>
          </a:p>
          <a:p>
            <a:r>
              <a:rPr lang="en-US" dirty="0"/>
              <a:t>Profit is a sign that a business is meeting the peoples’ needs by providing them with something that they want at a price that is higher than the cost of producing it. It’s an indicator of a healthy business, which benefits the business and the people who are associated with it. </a:t>
            </a:r>
          </a:p>
          <a:p>
            <a:r>
              <a:rPr lang="en-US" dirty="0"/>
              <a:t>Profits show that people are being benefited. Workers are getting paid and the consumers get what they want. </a:t>
            </a:r>
          </a:p>
          <a:p>
            <a:r>
              <a:rPr lang="en-US" dirty="0"/>
              <a:t>Capitalism is a good thing when it is properly ordered toward the common good.</a:t>
            </a:r>
          </a:p>
        </p:txBody>
      </p:sp>
    </p:spTree>
    <p:extLst>
      <p:ext uri="{BB962C8B-B14F-4D97-AF65-F5344CB8AC3E}">
        <p14:creationId xmlns:p14="http://schemas.microsoft.com/office/powerpoint/2010/main" val="58863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694861-ECDA-4A88-B829-D9CBD57CF60E}"/>
              </a:ext>
            </a:extLst>
          </p:cNvPr>
          <p:cNvSpPr>
            <a:spLocks noGrp="1"/>
          </p:cNvSpPr>
          <p:nvPr>
            <p:ph type="title"/>
          </p:nvPr>
        </p:nvSpPr>
        <p:spPr>
          <a:xfrm>
            <a:off x="386080" y="762001"/>
            <a:ext cx="10573841" cy="548639"/>
          </a:xfrm>
        </p:spPr>
        <p:txBody>
          <a:bodyPr anchor="ctr">
            <a:normAutofit fontScale="90000"/>
          </a:bodyPr>
          <a:lstStyle/>
          <a:p>
            <a:pPr algn="ctr"/>
            <a:r>
              <a:rPr lang="en-US" sz="4000" dirty="0"/>
              <a:t>What is Socialism?</a:t>
            </a:r>
          </a:p>
        </p:txBody>
      </p:sp>
      <p:sp>
        <p:nvSpPr>
          <p:cNvPr id="3" name="Content Placeholder 2">
            <a:extLst>
              <a:ext uri="{FF2B5EF4-FFF2-40B4-BE49-F238E27FC236}">
                <a16:creationId xmlns:a16="http://schemas.microsoft.com/office/drawing/2014/main" id="{DCAAD2F1-082A-4EBB-B9ED-14176F9DFA9E}"/>
              </a:ext>
            </a:extLst>
          </p:cNvPr>
          <p:cNvSpPr>
            <a:spLocks noGrp="1"/>
          </p:cNvSpPr>
          <p:nvPr>
            <p:ph idx="1"/>
          </p:nvPr>
        </p:nvSpPr>
        <p:spPr>
          <a:xfrm>
            <a:off x="233680" y="1310641"/>
            <a:ext cx="10726241" cy="4929440"/>
          </a:xfrm>
        </p:spPr>
        <p:txBody>
          <a:bodyPr anchor="ctr">
            <a:normAutofit lnSpcReduction="10000"/>
          </a:bodyPr>
          <a:lstStyle/>
          <a:p>
            <a:r>
              <a:rPr lang="en-US" sz="3200" dirty="0"/>
              <a:t>State controls the marketplace by setting prices, providing services, redistributing wealth.</a:t>
            </a:r>
          </a:p>
          <a:p>
            <a:r>
              <a:rPr lang="en-US" sz="3200" dirty="0"/>
              <a:t>Private enterprises are permitted, but they are heavily regulated by price and production controls. </a:t>
            </a:r>
          </a:p>
          <a:p>
            <a:r>
              <a:rPr lang="en-US" sz="3200" dirty="0" err="1"/>
              <a:t>Examples:Elements</a:t>
            </a:r>
            <a:r>
              <a:rPr lang="en-US" sz="3200" dirty="0"/>
              <a:t> </a:t>
            </a:r>
            <a:r>
              <a:rPr lang="en-US" sz="3200" dirty="0" err="1"/>
              <a:t>ObamaCare</a:t>
            </a:r>
            <a:r>
              <a:rPr lang="en-US" sz="3200" dirty="0"/>
              <a:t> nationalized </a:t>
            </a:r>
            <a:r>
              <a:rPr lang="en-US" sz="3200" dirty="0" err="1"/>
              <a:t>healthcare.Government</a:t>
            </a:r>
            <a:r>
              <a:rPr lang="en-US" sz="3200" dirty="0"/>
              <a:t> requirements that work only performed by businesses where the workers are unionized.</a:t>
            </a:r>
          </a:p>
          <a:p>
            <a:pPr lvl="1"/>
            <a:r>
              <a:rPr lang="en-US" sz="3200" dirty="0"/>
              <a:t>Government takes over the power grids, the internet, etc.</a:t>
            </a:r>
          </a:p>
          <a:p>
            <a:pPr lvl="1"/>
            <a:r>
              <a:rPr lang="en-US" sz="3200" dirty="0"/>
              <a:t>In schools?</a:t>
            </a:r>
          </a:p>
          <a:p>
            <a:pPr lvl="1"/>
            <a:r>
              <a:rPr lang="en-US" sz="3200" dirty="0"/>
              <a:t>What else?</a:t>
            </a:r>
          </a:p>
        </p:txBody>
      </p:sp>
    </p:spTree>
    <p:extLst>
      <p:ext uri="{BB962C8B-B14F-4D97-AF65-F5344CB8AC3E}">
        <p14:creationId xmlns:p14="http://schemas.microsoft.com/office/powerpoint/2010/main" val="323976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5" name="Rectangle 2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793C2F-5CA1-4FF6-A74D-69FB8C46D925}"/>
              </a:ext>
            </a:extLst>
          </p:cNvPr>
          <p:cNvSpPr>
            <a:spLocks noGrp="1"/>
          </p:cNvSpPr>
          <p:nvPr>
            <p:ph type="title"/>
          </p:nvPr>
        </p:nvSpPr>
        <p:spPr>
          <a:xfrm>
            <a:off x="761802" y="350196"/>
            <a:ext cx="11094917" cy="554044"/>
          </a:xfrm>
        </p:spPr>
        <p:txBody>
          <a:bodyPr anchor="ctr">
            <a:normAutofit fontScale="90000"/>
          </a:bodyPr>
          <a:lstStyle/>
          <a:p>
            <a:pPr algn="ctr"/>
            <a:r>
              <a:rPr lang="en-US" sz="4000" dirty="0"/>
              <a:t>What is Socialism?</a:t>
            </a:r>
          </a:p>
        </p:txBody>
      </p:sp>
      <p:sp>
        <p:nvSpPr>
          <p:cNvPr id="3" name="Content Placeholder 2">
            <a:extLst>
              <a:ext uri="{FF2B5EF4-FFF2-40B4-BE49-F238E27FC236}">
                <a16:creationId xmlns:a16="http://schemas.microsoft.com/office/drawing/2014/main" id="{24864684-70F4-42E1-8725-9F820104486E}"/>
              </a:ext>
            </a:extLst>
          </p:cNvPr>
          <p:cNvSpPr>
            <a:spLocks noGrp="1"/>
          </p:cNvSpPr>
          <p:nvPr>
            <p:ph idx="1"/>
          </p:nvPr>
        </p:nvSpPr>
        <p:spPr>
          <a:xfrm>
            <a:off x="761802" y="904240"/>
            <a:ext cx="10434518" cy="5603564"/>
          </a:xfrm>
        </p:spPr>
        <p:txBody>
          <a:bodyPr anchor="ctr">
            <a:normAutofit/>
          </a:bodyPr>
          <a:lstStyle/>
          <a:p>
            <a:r>
              <a:rPr lang="en-US" dirty="0"/>
              <a:t>Pope Leo XIII in (</a:t>
            </a:r>
            <a:r>
              <a:rPr lang="en-US" i="1" dirty="0"/>
              <a:t>Rerum Novarum 15)</a:t>
            </a:r>
            <a:r>
              <a:rPr lang="en-US" dirty="0"/>
              <a:t> said that socialism is contrary to the natural right to own property and that “the main tenet of socialism, [the] community of goods, must be utterly rejected.”</a:t>
            </a:r>
          </a:p>
          <a:p>
            <a:r>
              <a:rPr lang="en-US" dirty="0"/>
              <a:t>May 2019 poll – (</a:t>
            </a:r>
            <a:r>
              <a:rPr lang="en-US" i="1" dirty="0"/>
              <a:t>Can a Catholic be a Socialist? – pg. 91)</a:t>
            </a:r>
            <a:endParaRPr lang="en-US" dirty="0"/>
          </a:p>
          <a:p>
            <a:pPr lvl="1"/>
            <a:r>
              <a:rPr lang="en-US" sz="2800" dirty="0"/>
              <a:t>1/3 of Americans associated socialism with equality, the government providing people with health care, housing and jobs, and ending poverty.</a:t>
            </a:r>
          </a:p>
          <a:p>
            <a:pPr lvl="1"/>
            <a:r>
              <a:rPr lang="en-US" sz="2800" dirty="0"/>
              <a:t>1/5 didn’t know what socialism was.</a:t>
            </a:r>
          </a:p>
          <a:p>
            <a:pPr lvl="1"/>
            <a:r>
              <a:rPr lang="en-US" sz="2800" dirty="0"/>
              <a:t>1/5 could not name the primary tenet of socialism: government ownership of the economy and the abolishment of private property.</a:t>
            </a:r>
          </a:p>
        </p:txBody>
      </p:sp>
    </p:spTree>
    <p:extLst>
      <p:ext uri="{BB962C8B-B14F-4D97-AF65-F5344CB8AC3E}">
        <p14:creationId xmlns:p14="http://schemas.microsoft.com/office/powerpoint/2010/main" val="1404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e the source image">
            <a:extLst>
              <a:ext uri="{FF2B5EF4-FFF2-40B4-BE49-F238E27FC236}">
                <a16:creationId xmlns:a16="http://schemas.microsoft.com/office/drawing/2014/main" id="{C1F7A6B9-8721-40CE-90F0-9B5D1A2A063D}"/>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760540" y="643467"/>
            <a:ext cx="8670919" cy="5571066"/>
          </a:xfrm>
          <a:prstGeom prst="rect">
            <a:avLst/>
          </a:prstGeom>
          <a:noFill/>
        </p:spPr>
      </p:pic>
    </p:spTree>
    <p:extLst>
      <p:ext uri="{BB962C8B-B14F-4D97-AF65-F5344CB8AC3E}">
        <p14:creationId xmlns:p14="http://schemas.microsoft.com/office/powerpoint/2010/main" val="34709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4" name="Rectangle 2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11EC3925-5292-3A15-E79B-19711E06BFBE}"/>
              </a:ext>
            </a:extLst>
          </p:cNvPr>
          <p:cNvSpPr>
            <a:spLocks noGrp="1"/>
          </p:cNvSpPr>
          <p:nvPr>
            <p:ph idx="1"/>
          </p:nvPr>
        </p:nvSpPr>
        <p:spPr>
          <a:xfrm>
            <a:off x="761803" y="2743201"/>
            <a:ext cx="1351478" cy="975360"/>
          </a:xfrm>
        </p:spPr>
        <p:txBody>
          <a:bodyPr anchor="ctr">
            <a:normAutofit/>
          </a:bodyPr>
          <a:lstStyle/>
          <a:p>
            <a:pPr marL="0" indent="0">
              <a:buNone/>
            </a:pPr>
            <a:endParaRPr lang="en-US" sz="2000" dirty="0"/>
          </a:p>
        </p:txBody>
      </p:sp>
      <p:pic>
        <p:nvPicPr>
          <p:cNvPr id="4" name="Content Placeholder 3">
            <a:extLst>
              <a:ext uri="{FF2B5EF4-FFF2-40B4-BE49-F238E27FC236}">
                <a16:creationId xmlns:a16="http://schemas.microsoft.com/office/drawing/2014/main" id="{EE1F6A94-5A6E-4D2B-9823-BB2C3B31E65A}"/>
              </a:ext>
            </a:extLst>
          </p:cNvPr>
          <p:cNvPicPr>
            <a:picLocks/>
          </p:cNvPicPr>
          <p:nvPr/>
        </p:nvPicPr>
        <p:blipFill rotWithShape="1">
          <a:blip r:embed="rId2">
            <a:extLst>
              <a:ext uri="{28A0092B-C50C-407E-A947-70E740481C1C}">
                <a14:useLocalDpi xmlns:a14="http://schemas.microsoft.com/office/drawing/2010/main" val="0"/>
              </a:ext>
            </a:extLst>
          </a:blip>
          <a:srcRect l="4071" r="8945" b="2"/>
          <a:stretch/>
        </p:blipFill>
        <p:spPr bwMode="auto">
          <a:xfrm>
            <a:off x="-101600" y="1"/>
            <a:ext cx="12598400" cy="6857999"/>
          </a:xfrm>
          <a:prstGeom prst="rect">
            <a:avLst/>
          </a:prstGeom>
          <a:noFill/>
        </p:spPr>
      </p:pic>
    </p:spTree>
    <p:extLst>
      <p:ext uri="{BB962C8B-B14F-4D97-AF65-F5344CB8AC3E}">
        <p14:creationId xmlns:p14="http://schemas.microsoft.com/office/powerpoint/2010/main" val="650250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6015D0-EE74-8344-9FA5-0E8186CE7075}"/>
              </a:ext>
            </a:extLst>
          </p:cNvPr>
          <p:cNvPicPr>
            <a:picLocks noChangeAspect="1"/>
          </p:cNvPicPr>
          <p:nvPr/>
        </p:nvPicPr>
        <p:blipFill>
          <a:blip r:embed="rId2"/>
          <a:stretch>
            <a:fillRect/>
          </a:stretch>
        </p:blipFill>
        <p:spPr>
          <a:xfrm>
            <a:off x="3524249" y="397203"/>
            <a:ext cx="4547695" cy="6063594"/>
          </a:xfrm>
          <a:prstGeom prst="rect">
            <a:avLst/>
          </a:prstGeom>
        </p:spPr>
      </p:pic>
    </p:spTree>
    <p:extLst>
      <p:ext uri="{BB962C8B-B14F-4D97-AF65-F5344CB8AC3E}">
        <p14:creationId xmlns:p14="http://schemas.microsoft.com/office/powerpoint/2010/main" val="31193809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2071</TotalTime>
  <Words>1743</Words>
  <Application>Microsoft Office PowerPoint</Application>
  <PresentationFormat>Widescreen</PresentationFormat>
  <Paragraphs>137</Paragraphs>
  <Slides>24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-apple-system</vt:lpstr>
      <vt:lpstr>Aptos</vt:lpstr>
      <vt:lpstr>Aptos Display</vt:lpstr>
      <vt:lpstr>Arial</vt:lpstr>
      <vt:lpstr>Calibri</vt:lpstr>
      <vt:lpstr>Office Theme</vt:lpstr>
      <vt:lpstr>Seventh and Tenth Commandments Class #25 April 21, 2024 </vt:lpstr>
      <vt:lpstr>Seventh/Tenth Commandments</vt:lpstr>
      <vt:lpstr>The Universal Destination of Goods</vt:lpstr>
      <vt:lpstr>Behaviors and Actions Contrary  to Human Dignity</vt:lpstr>
      <vt:lpstr>Behaviors and Actions Contrary  to Human Dignity</vt:lpstr>
      <vt:lpstr>Behaviors and Actions Contrary  to Human Dignity</vt:lpstr>
      <vt:lpstr>Covet/Greed/Avarice/Envy</vt:lpstr>
      <vt:lpstr>Major Principles of Catholic Social Teaching</vt:lpstr>
      <vt:lpstr>Principle of the Common Good</vt:lpstr>
      <vt:lpstr>Universal Destination of Goods</vt:lpstr>
      <vt:lpstr>Principle of Subsidiarity</vt:lpstr>
      <vt:lpstr>Principle of Solidarity</vt:lpstr>
      <vt:lpstr>Participation in Democracy</vt:lpstr>
      <vt:lpstr>Doctrine or Prudential Judgment?</vt:lpstr>
      <vt:lpstr> Equity, Diversity, and Inclusion</vt:lpstr>
      <vt:lpstr>Bishop Barron on Source of our Human Rights</vt:lpstr>
      <vt:lpstr>Definitions</vt:lpstr>
      <vt:lpstr>Definitions</vt:lpstr>
      <vt:lpstr>Capitalism?</vt:lpstr>
      <vt:lpstr>What is Socialism?</vt:lpstr>
      <vt:lpstr>What is Socialism?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Gerri Laird</cp:lastModifiedBy>
  <cp:revision>4</cp:revision>
  <dcterms:created xsi:type="dcterms:W3CDTF">2024-04-15T22:30:10Z</dcterms:created>
  <dcterms:modified xsi:type="dcterms:W3CDTF">2024-04-23T23:38:58Z</dcterms:modified>
</cp:coreProperties>
</file>