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364" r:id="rId3"/>
    <p:sldId id="257" r:id="rId4"/>
    <p:sldId id="365" r:id="rId5"/>
    <p:sldId id="259" r:id="rId6"/>
    <p:sldId id="371" r:id="rId7"/>
    <p:sldId id="258" r:id="rId8"/>
    <p:sldId id="372" r:id="rId9"/>
    <p:sldId id="366" r:id="rId10"/>
    <p:sldId id="368" r:id="rId11"/>
    <p:sldId id="370" r:id="rId12"/>
    <p:sldId id="361" r:id="rId13"/>
    <p:sldId id="342" r:id="rId14"/>
    <p:sldId id="362" r:id="rId15"/>
    <p:sldId id="36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BDAAA8-BE20-421F-A180-C1F81DF892B7}" v="159" dt="2024-03-13T19:19:25.4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86"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99DBB5-A51E-4287-ADC4-2BE110D9084A}" type="datetimeFigureOut">
              <a:rPr lang="en-US" smtClean="0"/>
              <a:t>3/13/2024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E47892-C3FC-4A14-B17B-7329A5B3A17B}" type="slidenum">
              <a:rPr lang="en-US" smtClean="0"/>
              <a:t>‹#›</a:t>
            </a:fld>
            <a:endParaRPr lang="en-US"/>
          </a:p>
        </p:txBody>
      </p:sp>
    </p:spTree>
    <p:extLst>
      <p:ext uri="{BB962C8B-B14F-4D97-AF65-F5344CB8AC3E}">
        <p14:creationId xmlns:p14="http://schemas.microsoft.com/office/powerpoint/2010/main" val="2581550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Vatican Website https://www.PapalEncyclicals.net/councils/ecum01.htm</a:t>
            </a:r>
          </a:p>
          <a:p>
            <a:endParaRPr lang="en-US" dirty="0"/>
          </a:p>
        </p:txBody>
      </p:sp>
      <p:sp>
        <p:nvSpPr>
          <p:cNvPr id="4" name="Slide Number Placeholder 3"/>
          <p:cNvSpPr>
            <a:spLocks noGrp="1"/>
          </p:cNvSpPr>
          <p:nvPr>
            <p:ph type="sldNum" sz="quarter" idx="5"/>
          </p:nvPr>
        </p:nvSpPr>
        <p:spPr/>
        <p:txBody>
          <a:bodyPr/>
          <a:lstStyle/>
          <a:p>
            <a:fld id="{00D8745F-5516-4704-8186-812C7AA35F6C}" type="slidenum">
              <a:rPr lang="en-US" smtClean="0"/>
              <a:t>5</a:t>
            </a:fld>
            <a:endParaRPr lang="en-US"/>
          </a:p>
        </p:txBody>
      </p:sp>
    </p:spTree>
    <p:extLst>
      <p:ext uri="{BB962C8B-B14F-4D97-AF65-F5344CB8AC3E}">
        <p14:creationId xmlns:p14="http://schemas.microsoft.com/office/powerpoint/2010/main" val="2261388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https://www.PapalEncyclicals.net/councils/ecum02.htm</a:t>
            </a:r>
          </a:p>
        </p:txBody>
      </p:sp>
      <p:sp>
        <p:nvSpPr>
          <p:cNvPr id="4" name="Slide Number Placeholder 3"/>
          <p:cNvSpPr>
            <a:spLocks noGrp="1"/>
          </p:cNvSpPr>
          <p:nvPr>
            <p:ph type="sldNum" sz="quarter" idx="5"/>
          </p:nvPr>
        </p:nvSpPr>
        <p:spPr/>
        <p:txBody>
          <a:bodyPr/>
          <a:lstStyle/>
          <a:p>
            <a:fld id="{00D8745F-5516-4704-8186-812C7AA35F6C}" type="slidenum">
              <a:rPr lang="en-US" smtClean="0"/>
              <a:t>7</a:t>
            </a:fld>
            <a:endParaRPr lang="en-US"/>
          </a:p>
        </p:txBody>
      </p:sp>
    </p:spTree>
    <p:extLst>
      <p:ext uri="{BB962C8B-B14F-4D97-AF65-F5344CB8AC3E}">
        <p14:creationId xmlns:p14="http://schemas.microsoft.com/office/powerpoint/2010/main" val="4087142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CB057D-3143-9A4A-A323-031A7A8AB7A2}" type="slidenum">
              <a:rPr lang="en-US" smtClean="0"/>
              <a:t>12</a:t>
            </a:fld>
            <a:endParaRPr lang="en-US"/>
          </a:p>
        </p:txBody>
      </p:sp>
    </p:spTree>
    <p:extLst>
      <p:ext uri="{BB962C8B-B14F-4D97-AF65-F5344CB8AC3E}">
        <p14:creationId xmlns:p14="http://schemas.microsoft.com/office/powerpoint/2010/main" val="2021510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3ADC6-1A68-C9D3-45B8-0D822B3FD6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F088AF-0C99-6ED5-C3FD-7C51A64318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D92261-DC56-834A-AD2C-94F0B51F7E4D}"/>
              </a:ext>
            </a:extLst>
          </p:cNvPr>
          <p:cNvSpPr>
            <a:spLocks noGrp="1"/>
          </p:cNvSpPr>
          <p:nvPr>
            <p:ph type="dt" sz="half" idx="10"/>
          </p:nvPr>
        </p:nvSpPr>
        <p:spPr/>
        <p:txBody>
          <a:bodyPr/>
          <a:lstStyle/>
          <a:p>
            <a:fld id="{C36FDF0D-F7CD-4548-9FF3-CE0FBEBC1C1C}" type="datetimeFigureOut">
              <a:rPr lang="en-US" smtClean="0"/>
              <a:t>3/13/2024</a:t>
            </a:fld>
            <a:endParaRPr lang="en-US"/>
          </a:p>
        </p:txBody>
      </p:sp>
      <p:sp>
        <p:nvSpPr>
          <p:cNvPr id="5" name="Footer Placeholder 4">
            <a:extLst>
              <a:ext uri="{FF2B5EF4-FFF2-40B4-BE49-F238E27FC236}">
                <a16:creationId xmlns:a16="http://schemas.microsoft.com/office/drawing/2014/main" id="{C8DDB704-00EB-1520-E727-39DF3838BC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EA020A-83B5-C14D-FCA5-D7E36090E59C}"/>
              </a:ext>
            </a:extLst>
          </p:cNvPr>
          <p:cNvSpPr>
            <a:spLocks noGrp="1"/>
          </p:cNvSpPr>
          <p:nvPr>
            <p:ph type="sldNum" sz="quarter" idx="12"/>
          </p:nvPr>
        </p:nvSpPr>
        <p:spPr/>
        <p:txBody>
          <a:bodyPr/>
          <a:lstStyle/>
          <a:p>
            <a:fld id="{93B80C6B-5ADE-4555-BB7B-4360C45AF7E1}" type="slidenum">
              <a:rPr lang="en-US" smtClean="0"/>
              <a:t>‹#›</a:t>
            </a:fld>
            <a:endParaRPr lang="en-US"/>
          </a:p>
        </p:txBody>
      </p:sp>
    </p:spTree>
    <p:extLst>
      <p:ext uri="{BB962C8B-B14F-4D97-AF65-F5344CB8AC3E}">
        <p14:creationId xmlns:p14="http://schemas.microsoft.com/office/powerpoint/2010/main" val="37907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9B4AE-A0F0-5269-D280-1451900E67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A09CE8-3C08-11E0-B0DF-EB7C9934EF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998B89-BC6B-61DA-6EFB-D202A2994308}"/>
              </a:ext>
            </a:extLst>
          </p:cNvPr>
          <p:cNvSpPr>
            <a:spLocks noGrp="1"/>
          </p:cNvSpPr>
          <p:nvPr>
            <p:ph type="dt" sz="half" idx="10"/>
          </p:nvPr>
        </p:nvSpPr>
        <p:spPr/>
        <p:txBody>
          <a:bodyPr/>
          <a:lstStyle/>
          <a:p>
            <a:fld id="{C36FDF0D-F7CD-4548-9FF3-CE0FBEBC1C1C}" type="datetimeFigureOut">
              <a:rPr lang="en-US" smtClean="0"/>
              <a:t>3/13/2024</a:t>
            </a:fld>
            <a:endParaRPr lang="en-US"/>
          </a:p>
        </p:txBody>
      </p:sp>
      <p:sp>
        <p:nvSpPr>
          <p:cNvPr id="5" name="Footer Placeholder 4">
            <a:extLst>
              <a:ext uri="{FF2B5EF4-FFF2-40B4-BE49-F238E27FC236}">
                <a16:creationId xmlns:a16="http://schemas.microsoft.com/office/drawing/2014/main" id="{C1339067-B26C-D6C8-53C3-3D096445F6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CB3C70-3291-C7B5-F828-005F7B3EBD2D}"/>
              </a:ext>
            </a:extLst>
          </p:cNvPr>
          <p:cNvSpPr>
            <a:spLocks noGrp="1"/>
          </p:cNvSpPr>
          <p:nvPr>
            <p:ph type="sldNum" sz="quarter" idx="12"/>
          </p:nvPr>
        </p:nvSpPr>
        <p:spPr/>
        <p:txBody>
          <a:bodyPr/>
          <a:lstStyle/>
          <a:p>
            <a:fld id="{93B80C6B-5ADE-4555-BB7B-4360C45AF7E1}" type="slidenum">
              <a:rPr lang="en-US" smtClean="0"/>
              <a:t>‹#›</a:t>
            </a:fld>
            <a:endParaRPr lang="en-US"/>
          </a:p>
        </p:txBody>
      </p:sp>
    </p:spTree>
    <p:extLst>
      <p:ext uri="{BB962C8B-B14F-4D97-AF65-F5344CB8AC3E}">
        <p14:creationId xmlns:p14="http://schemas.microsoft.com/office/powerpoint/2010/main" val="3371348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34E52-E45D-793A-1592-D04DC7B798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436B1D-918F-42A0-34BD-E5A2118CB9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CBB944-3FBC-35B9-73D1-3C3AD410B74A}"/>
              </a:ext>
            </a:extLst>
          </p:cNvPr>
          <p:cNvSpPr>
            <a:spLocks noGrp="1"/>
          </p:cNvSpPr>
          <p:nvPr>
            <p:ph type="dt" sz="half" idx="10"/>
          </p:nvPr>
        </p:nvSpPr>
        <p:spPr/>
        <p:txBody>
          <a:bodyPr/>
          <a:lstStyle/>
          <a:p>
            <a:fld id="{C36FDF0D-F7CD-4548-9FF3-CE0FBEBC1C1C}" type="datetimeFigureOut">
              <a:rPr lang="en-US" smtClean="0"/>
              <a:t>3/13/2024</a:t>
            </a:fld>
            <a:endParaRPr lang="en-US"/>
          </a:p>
        </p:txBody>
      </p:sp>
      <p:sp>
        <p:nvSpPr>
          <p:cNvPr id="5" name="Footer Placeholder 4">
            <a:extLst>
              <a:ext uri="{FF2B5EF4-FFF2-40B4-BE49-F238E27FC236}">
                <a16:creationId xmlns:a16="http://schemas.microsoft.com/office/drawing/2014/main" id="{CB8527D2-9961-C285-2B74-2AB001651F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B0E3BD-3A85-FD00-9E7F-3794B784B46B}"/>
              </a:ext>
            </a:extLst>
          </p:cNvPr>
          <p:cNvSpPr>
            <a:spLocks noGrp="1"/>
          </p:cNvSpPr>
          <p:nvPr>
            <p:ph type="sldNum" sz="quarter" idx="12"/>
          </p:nvPr>
        </p:nvSpPr>
        <p:spPr/>
        <p:txBody>
          <a:bodyPr/>
          <a:lstStyle/>
          <a:p>
            <a:fld id="{93B80C6B-5ADE-4555-BB7B-4360C45AF7E1}" type="slidenum">
              <a:rPr lang="en-US" smtClean="0"/>
              <a:t>‹#›</a:t>
            </a:fld>
            <a:endParaRPr lang="en-US"/>
          </a:p>
        </p:txBody>
      </p:sp>
    </p:spTree>
    <p:extLst>
      <p:ext uri="{BB962C8B-B14F-4D97-AF65-F5344CB8AC3E}">
        <p14:creationId xmlns:p14="http://schemas.microsoft.com/office/powerpoint/2010/main" val="132727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B059C-F7E8-A642-D473-11321BF9B0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3C5B96-74A7-7EAC-455B-7B5475C385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71D20A-3A0C-2E92-4DAA-2291985098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E468EB-DA43-673A-16D7-A344772B71A1}"/>
              </a:ext>
            </a:extLst>
          </p:cNvPr>
          <p:cNvSpPr>
            <a:spLocks noGrp="1"/>
          </p:cNvSpPr>
          <p:nvPr>
            <p:ph type="dt" sz="half" idx="10"/>
          </p:nvPr>
        </p:nvSpPr>
        <p:spPr/>
        <p:txBody>
          <a:bodyPr/>
          <a:lstStyle/>
          <a:p>
            <a:fld id="{C36FDF0D-F7CD-4548-9FF3-CE0FBEBC1C1C}" type="datetimeFigureOut">
              <a:rPr lang="en-US" smtClean="0"/>
              <a:t>3/13/2024</a:t>
            </a:fld>
            <a:endParaRPr lang="en-US"/>
          </a:p>
        </p:txBody>
      </p:sp>
      <p:sp>
        <p:nvSpPr>
          <p:cNvPr id="6" name="Footer Placeholder 5">
            <a:extLst>
              <a:ext uri="{FF2B5EF4-FFF2-40B4-BE49-F238E27FC236}">
                <a16:creationId xmlns:a16="http://schemas.microsoft.com/office/drawing/2014/main" id="{63A606AB-5FBF-7B8C-9D65-4EA27DAD6D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BF526-3A4D-74CB-1441-FAA9E1507380}"/>
              </a:ext>
            </a:extLst>
          </p:cNvPr>
          <p:cNvSpPr>
            <a:spLocks noGrp="1"/>
          </p:cNvSpPr>
          <p:nvPr>
            <p:ph type="sldNum" sz="quarter" idx="12"/>
          </p:nvPr>
        </p:nvSpPr>
        <p:spPr/>
        <p:txBody>
          <a:bodyPr/>
          <a:lstStyle/>
          <a:p>
            <a:fld id="{93B80C6B-5ADE-4555-BB7B-4360C45AF7E1}" type="slidenum">
              <a:rPr lang="en-US" smtClean="0"/>
              <a:t>‹#›</a:t>
            </a:fld>
            <a:endParaRPr lang="en-US"/>
          </a:p>
        </p:txBody>
      </p:sp>
    </p:spTree>
    <p:extLst>
      <p:ext uri="{BB962C8B-B14F-4D97-AF65-F5344CB8AC3E}">
        <p14:creationId xmlns:p14="http://schemas.microsoft.com/office/powerpoint/2010/main" val="3400833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B3E81-D359-4B8D-194C-9DFCC2DBA8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45B839-4212-ABED-49F9-01D0D16660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FFFBB4-718A-04EB-8B33-E9F185582F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3543A5-0F87-A9B8-F8AD-324B6FBF1B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3539D4-DA3B-A7FA-8E59-4137E7E15B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72446E-DB75-D99E-321E-41D76FDD5FC3}"/>
              </a:ext>
            </a:extLst>
          </p:cNvPr>
          <p:cNvSpPr>
            <a:spLocks noGrp="1"/>
          </p:cNvSpPr>
          <p:nvPr>
            <p:ph type="dt" sz="half" idx="10"/>
          </p:nvPr>
        </p:nvSpPr>
        <p:spPr/>
        <p:txBody>
          <a:bodyPr/>
          <a:lstStyle/>
          <a:p>
            <a:fld id="{C36FDF0D-F7CD-4548-9FF3-CE0FBEBC1C1C}" type="datetimeFigureOut">
              <a:rPr lang="en-US" smtClean="0"/>
              <a:t>3/13/2024</a:t>
            </a:fld>
            <a:endParaRPr lang="en-US"/>
          </a:p>
        </p:txBody>
      </p:sp>
      <p:sp>
        <p:nvSpPr>
          <p:cNvPr id="8" name="Footer Placeholder 7">
            <a:extLst>
              <a:ext uri="{FF2B5EF4-FFF2-40B4-BE49-F238E27FC236}">
                <a16:creationId xmlns:a16="http://schemas.microsoft.com/office/drawing/2014/main" id="{3A3576FF-3E8A-AA7E-8533-85E6B56C40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A9BB2F-9410-791D-A87D-F6A6A945B559}"/>
              </a:ext>
            </a:extLst>
          </p:cNvPr>
          <p:cNvSpPr>
            <a:spLocks noGrp="1"/>
          </p:cNvSpPr>
          <p:nvPr>
            <p:ph type="sldNum" sz="quarter" idx="12"/>
          </p:nvPr>
        </p:nvSpPr>
        <p:spPr/>
        <p:txBody>
          <a:bodyPr/>
          <a:lstStyle/>
          <a:p>
            <a:fld id="{93B80C6B-5ADE-4555-BB7B-4360C45AF7E1}" type="slidenum">
              <a:rPr lang="en-US" smtClean="0"/>
              <a:t>‹#›</a:t>
            </a:fld>
            <a:endParaRPr lang="en-US"/>
          </a:p>
        </p:txBody>
      </p:sp>
    </p:spTree>
    <p:extLst>
      <p:ext uri="{BB962C8B-B14F-4D97-AF65-F5344CB8AC3E}">
        <p14:creationId xmlns:p14="http://schemas.microsoft.com/office/powerpoint/2010/main" val="3165358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DC1C0-6642-6853-9364-8447F1434A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AAF995-192A-4B8A-3AEC-92F78CA6A563}"/>
              </a:ext>
            </a:extLst>
          </p:cNvPr>
          <p:cNvSpPr>
            <a:spLocks noGrp="1"/>
          </p:cNvSpPr>
          <p:nvPr>
            <p:ph type="dt" sz="half" idx="10"/>
          </p:nvPr>
        </p:nvSpPr>
        <p:spPr/>
        <p:txBody>
          <a:bodyPr/>
          <a:lstStyle/>
          <a:p>
            <a:fld id="{C36FDF0D-F7CD-4548-9FF3-CE0FBEBC1C1C}" type="datetimeFigureOut">
              <a:rPr lang="en-US" smtClean="0"/>
              <a:t>3/13/2024</a:t>
            </a:fld>
            <a:endParaRPr lang="en-US"/>
          </a:p>
        </p:txBody>
      </p:sp>
      <p:sp>
        <p:nvSpPr>
          <p:cNvPr id="4" name="Footer Placeholder 3">
            <a:extLst>
              <a:ext uri="{FF2B5EF4-FFF2-40B4-BE49-F238E27FC236}">
                <a16:creationId xmlns:a16="http://schemas.microsoft.com/office/drawing/2014/main" id="{8DD1CECC-FDF7-07B2-032D-7AAB16B9BD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736055-171F-01FC-EAC7-D69B63935C70}"/>
              </a:ext>
            </a:extLst>
          </p:cNvPr>
          <p:cNvSpPr>
            <a:spLocks noGrp="1"/>
          </p:cNvSpPr>
          <p:nvPr>
            <p:ph type="sldNum" sz="quarter" idx="12"/>
          </p:nvPr>
        </p:nvSpPr>
        <p:spPr/>
        <p:txBody>
          <a:bodyPr/>
          <a:lstStyle/>
          <a:p>
            <a:fld id="{93B80C6B-5ADE-4555-BB7B-4360C45AF7E1}" type="slidenum">
              <a:rPr lang="en-US" smtClean="0"/>
              <a:t>‹#›</a:t>
            </a:fld>
            <a:endParaRPr lang="en-US"/>
          </a:p>
        </p:txBody>
      </p:sp>
    </p:spTree>
    <p:extLst>
      <p:ext uri="{BB962C8B-B14F-4D97-AF65-F5344CB8AC3E}">
        <p14:creationId xmlns:p14="http://schemas.microsoft.com/office/powerpoint/2010/main" val="2031112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9E0609-A969-3123-0435-F57807F642D1}"/>
              </a:ext>
            </a:extLst>
          </p:cNvPr>
          <p:cNvSpPr>
            <a:spLocks noGrp="1"/>
          </p:cNvSpPr>
          <p:nvPr>
            <p:ph type="dt" sz="half" idx="10"/>
          </p:nvPr>
        </p:nvSpPr>
        <p:spPr/>
        <p:txBody>
          <a:bodyPr/>
          <a:lstStyle/>
          <a:p>
            <a:fld id="{C36FDF0D-F7CD-4548-9FF3-CE0FBEBC1C1C}" type="datetimeFigureOut">
              <a:rPr lang="en-US" smtClean="0"/>
              <a:t>3/13/2024</a:t>
            </a:fld>
            <a:endParaRPr lang="en-US"/>
          </a:p>
        </p:txBody>
      </p:sp>
      <p:sp>
        <p:nvSpPr>
          <p:cNvPr id="3" name="Footer Placeholder 2">
            <a:extLst>
              <a:ext uri="{FF2B5EF4-FFF2-40B4-BE49-F238E27FC236}">
                <a16:creationId xmlns:a16="http://schemas.microsoft.com/office/drawing/2014/main" id="{907EDE66-8F8C-CB74-0910-C3B3FF00E6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4ECA6C-C4E0-4BA1-83D9-2B0A931EB784}"/>
              </a:ext>
            </a:extLst>
          </p:cNvPr>
          <p:cNvSpPr>
            <a:spLocks noGrp="1"/>
          </p:cNvSpPr>
          <p:nvPr>
            <p:ph type="sldNum" sz="quarter" idx="12"/>
          </p:nvPr>
        </p:nvSpPr>
        <p:spPr/>
        <p:txBody>
          <a:bodyPr/>
          <a:lstStyle/>
          <a:p>
            <a:fld id="{93B80C6B-5ADE-4555-BB7B-4360C45AF7E1}" type="slidenum">
              <a:rPr lang="en-US" smtClean="0"/>
              <a:t>‹#›</a:t>
            </a:fld>
            <a:endParaRPr lang="en-US"/>
          </a:p>
        </p:txBody>
      </p:sp>
    </p:spTree>
    <p:extLst>
      <p:ext uri="{BB962C8B-B14F-4D97-AF65-F5344CB8AC3E}">
        <p14:creationId xmlns:p14="http://schemas.microsoft.com/office/powerpoint/2010/main" val="3262398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76A6-B7E1-8159-572A-619B55D010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2F8D2C-B7CF-FD34-331E-9C54CE9F7D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86E041-C2D9-E767-E214-0D8DE37710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FFF86D-1D10-8DAA-F3CC-7C54F25E247E}"/>
              </a:ext>
            </a:extLst>
          </p:cNvPr>
          <p:cNvSpPr>
            <a:spLocks noGrp="1"/>
          </p:cNvSpPr>
          <p:nvPr>
            <p:ph type="dt" sz="half" idx="10"/>
          </p:nvPr>
        </p:nvSpPr>
        <p:spPr/>
        <p:txBody>
          <a:bodyPr/>
          <a:lstStyle/>
          <a:p>
            <a:fld id="{C36FDF0D-F7CD-4548-9FF3-CE0FBEBC1C1C}" type="datetimeFigureOut">
              <a:rPr lang="en-US" smtClean="0"/>
              <a:t>3/13/2024</a:t>
            </a:fld>
            <a:endParaRPr lang="en-US"/>
          </a:p>
        </p:txBody>
      </p:sp>
      <p:sp>
        <p:nvSpPr>
          <p:cNvPr id="6" name="Footer Placeholder 5">
            <a:extLst>
              <a:ext uri="{FF2B5EF4-FFF2-40B4-BE49-F238E27FC236}">
                <a16:creationId xmlns:a16="http://schemas.microsoft.com/office/drawing/2014/main" id="{BB72F713-7EDE-B0ED-BF5D-EC19FB339B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345354-D36A-322C-056F-9D0E7F20FFF4}"/>
              </a:ext>
            </a:extLst>
          </p:cNvPr>
          <p:cNvSpPr>
            <a:spLocks noGrp="1"/>
          </p:cNvSpPr>
          <p:nvPr>
            <p:ph type="sldNum" sz="quarter" idx="12"/>
          </p:nvPr>
        </p:nvSpPr>
        <p:spPr/>
        <p:txBody>
          <a:bodyPr/>
          <a:lstStyle/>
          <a:p>
            <a:fld id="{93B80C6B-5ADE-4555-BB7B-4360C45AF7E1}" type="slidenum">
              <a:rPr lang="en-US" smtClean="0"/>
              <a:t>‹#›</a:t>
            </a:fld>
            <a:endParaRPr lang="en-US"/>
          </a:p>
        </p:txBody>
      </p:sp>
    </p:spTree>
    <p:extLst>
      <p:ext uri="{BB962C8B-B14F-4D97-AF65-F5344CB8AC3E}">
        <p14:creationId xmlns:p14="http://schemas.microsoft.com/office/powerpoint/2010/main" val="4228606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7CD6A-2579-D162-C96C-B1327FE02A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F23834-2DE3-9D2A-8B41-2BDE053935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8F77C5-3A0B-78CF-C84F-65CD6A2973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3E14AA-FE7B-BA06-2C0F-2268B488B441}"/>
              </a:ext>
            </a:extLst>
          </p:cNvPr>
          <p:cNvSpPr>
            <a:spLocks noGrp="1"/>
          </p:cNvSpPr>
          <p:nvPr>
            <p:ph type="dt" sz="half" idx="10"/>
          </p:nvPr>
        </p:nvSpPr>
        <p:spPr/>
        <p:txBody>
          <a:bodyPr/>
          <a:lstStyle/>
          <a:p>
            <a:fld id="{C36FDF0D-F7CD-4548-9FF3-CE0FBEBC1C1C}" type="datetimeFigureOut">
              <a:rPr lang="en-US" smtClean="0"/>
              <a:t>3/13/2024</a:t>
            </a:fld>
            <a:endParaRPr lang="en-US"/>
          </a:p>
        </p:txBody>
      </p:sp>
      <p:sp>
        <p:nvSpPr>
          <p:cNvPr id="6" name="Footer Placeholder 5">
            <a:extLst>
              <a:ext uri="{FF2B5EF4-FFF2-40B4-BE49-F238E27FC236}">
                <a16:creationId xmlns:a16="http://schemas.microsoft.com/office/drawing/2014/main" id="{EDBBD32C-2986-D3AF-2F43-B296812F25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9F9ECD-9445-00A0-6ACF-DB0AE73E83B0}"/>
              </a:ext>
            </a:extLst>
          </p:cNvPr>
          <p:cNvSpPr>
            <a:spLocks noGrp="1"/>
          </p:cNvSpPr>
          <p:nvPr>
            <p:ph type="sldNum" sz="quarter" idx="12"/>
          </p:nvPr>
        </p:nvSpPr>
        <p:spPr/>
        <p:txBody>
          <a:bodyPr/>
          <a:lstStyle/>
          <a:p>
            <a:fld id="{93B80C6B-5ADE-4555-BB7B-4360C45AF7E1}" type="slidenum">
              <a:rPr lang="en-US" smtClean="0"/>
              <a:t>‹#›</a:t>
            </a:fld>
            <a:endParaRPr lang="en-US"/>
          </a:p>
        </p:txBody>
      </p:sp>
    </p:spTree>
    <p:extLst>
      <p:ext uri="{BB962C8B-B14F-4D97-AF65-F5344CB8AC3E}">
        <p14:creationId xmlns:p14="http://schemas.microsoft.com/office/powerpoint/2010/main" val="1557810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33F6F-3990-741A-730C-A1031A4463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39782-2475-7D3C-8569-AF8AF9DE0D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1187D-CC11-6EF8-E4A9-588E21B4ADF9}"/>
              </a:ext>
            </a:extLst>
          </p:cNvPr>
          <p:cNvSpPr>
            <a:spLocks noGrp="1"/>
          </p:cNvSpPr>
          <p:nvPr>
            <p:ph type="dt" sz="half" idx="10"/>
          </p:nvPr>
        </p:nvSpPr>
        <p:spPr/>
        <p:txBody>
          <a:bodyPr/>
          <a:lstStyle/>
          <a:p>
            <a:fld id="{C36FDF0D-F7CD-4548-9FF3-CE0FBEBC1C1C}" type="datetimeFigureOut">
              <a:rPr lang="en-US" smtClean="0"/>
              <a:t>3/13/2024</a:t>
            </a:fld>
            <a:endParaRPr lang="en-US"/>
          </a:p>
        </p:txBody>
      </p:sp>
      <p:sp>
        <p:nvSpPr>
          <p:cNvPr id="5" name="Footer Placeholder 4">
            <a:extLst>
              <a:ext uri="{FF2B5EF4-FFF2-40B4-BE49-F238E27FC236}">
                <a16:creationId xmlns:a16="http://schemas.microsoft.com/office/drawing/2014/main" id="{67835F59-0432-AC84-048F-046E7F3DF2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28A0D6-11B6-35AC-C000-00FB1B3E6B87}"/>
              </a:ext>
            </a:extLst>
          </p:cNvPr>
          <p:cNvSpPr>
            <a:spLocks noGrp="1"/>
          </p:cNvSpPr>
          <p:nvPr>
            <p:ph type="sldNum" sz="quarter" idx="12"/>
          </p:nvPr>
        </p:nvSpPr>
        <p:spPr/>
        <p:txBody>
          <a:bodyPr/>
          <a:lstStyle/>
          <a:p>
            <a:fld id="{93B80C6B-5ADE-4555-BB7B-4360C45AF7E1}" type="slidenum">
              <a:rPr lang="en-US" smtClean="0"/>
              <a:t>‹#›</a:t>
            </a:fld>
            <a:endParaRPr lang="en-US"/>
          </a:p>
        </p:txBody>
      </p:sp>
    </p:spTree>
    <p:extLst>
      <p:ext uri="{BB962C8B-B14F-4D97-AF65-F5344CB8AC3E}">
        <p14:creationId xmlns:p14="http://schemas.microsoft.com/office/powerpoint/2010/main" val="3653161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445DDA-7D05-11E7-68C5-4CE6647427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653317-7E6B-3E32-387A-6C6693C02F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FC548A-4AC5-3432-CB15-76D6C1FA162B}"/>
              </a:ext>
            </a:extLst>
          </p:cNvPr>
          <p:cNvSpPr>
            <a:spLocks noGrp="1"/>
          </p:cNvSpPr>
          <p:nvPr>
            <p:ph type="dt" sz="half" idx="10"/>
          </p:nvPr>
        </p:nvSpPr>
        <p:spPr/>
        <p:txBody>
          <a:bodyPr/>
          <a:lstStyle/>
          <a:p>
            <a:fld id="{C36FDF0D-F7CD-4548-9FF3-CE0FBEBC1C1C}" type="datetimeFigureOut">
              <a:rPr lang="en-US" smtClean="0"/>
              <a:t>3/13/2024</a:t>
            </a:fld>
            <a:endParaRPr lang="en-US"/>
          </a:p>
        </p:txBody>
      </p:sp>
      <p:sp>
        <p:nvSpPr>
          <p:cNvPr id="5" name="Footer Placeholder 4">
            <a:extLst>
              <a:ext uri="{FF2B5EF4-FFF2-40B4-BE49-F238E27FC236}">
                <a16:creationId xmlns:a16="http://schemas.microsoft.com/office/drawing/2014/main" id="{AFA39BA3-7FAB-80BC-E9DD-0B0202FE3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487B4D-59A4-DCB9-2E48-1B94998E5B30}"/>
              </a:ext>
            </a:extLst>
          </p:cNvPr>
          <p:cNvSpPr>
            <a:spLocks noGrp="1"/>
          </p:cNvSpPr>
          <p:nvPr>
            <p:ph type="sldNum" sz="quarter" idx="12"/>
          </p:nvPr>
        </p:nvSpPr>
        <p:spPr/>
        <p:txBody>
          <a:bodyPr/>
          <a:lstStyle/>
          <a:p>
            <a:fld id="{93B80C6B-5ADE-4555-BB7B-4360C45AF7E1}" type="slidenum">
              <a:rPr lang="en-US" smtClean="0"/>
              <a:t>‹#›</a:t>
            </a:fld>
            <a:endParaRPr lang="en-US"/>
          </a:p>
        </p:txBody>
      </p:sp>
    </p:spTree>
    <p:extLst>
      <p:ext uri="{BB962C8B-B14F-4D97-AF65-F5344CB8AC3E}">
        <p14:creationId xmlns:p14="http://schemas.microsoft.com/office/powerpoint/2010/main" val="1230656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6A404D-8AE3-68F4-A779-BCCEEA2ECF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A65E37-F386-7AF8-43E7-F8A65BBDB3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7974D9-0252-EAEC-F2BE-63DCC8C4F6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6FDF0D-F7CD-4548-9FF3-CE0FBEBC1C1C}" type="datetimeFigureOut">
              <a:rPr lang="en-US" smtClean="0"/>
              <a:t>3/13/2024</a:t>
            </a:fld>
            <a:endParaRPr lang="en-US"/>
          </a:p>
        </p:txBody>
      </p:sp>
      <p:sp>
        <p:nvSpPr>
          <p:cNvPr id="5" name="Footer Placeholder 4">
            <a:extLst>
              <a:ext uri="{FF2B5EF4-FFF2-40B4-BE49-F238E27FC236}">
                <a16:creationId xmlns:a16="http://schemas.microsoft.com/office/drawing/2014/main" id="{95493F65-C1F7-3346-7834-F51CBEDE12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D9303B-C74D-90C0-D21A-0B1CACE60B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B80C6B-5ADE-4555-BB7B-4360C45AF7E1}" type="slidenum">
              <a:rPr lang="en-US" smtClean="0"/>
              <a:t>‹#›</a:t>
            </a:fld>
            <a:endParaRPr lang="en-US"/>
          </a:p>
        </p:txBody>
      </p:sp>
    </p:spTree>
    <p:extLst>
      <p:ext uri="{BB962C8B-B14F-4D97-AF65-F5344CB8AC3E}">
        <p14:creationId xmlns:p14="http://schemas.microsoft.com/office/powerpoint/2010/main" val="509994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Lesson 19 - The 4th, 5th, and 6th Commandments of God Grade 3-5 ...">
            <a:extLst>
              <a:ext uri="{FF2B5EF4-FFF2-40B4-BE49-F238E27FC236}">
                <a16:creationId xmlns:a16="http://schemas.microsoft.com/office/drawing/2014/main" id="{3D9E5849-5CD1-CB3A-EB0C-C5A93BF28E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44"/>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0" name="Rectangle 103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909FCE-67AE-1E78-9E12-9EB09C20C94D}"/>
              </a:ext>
            </a:extLst>
          </p:cNvPr>
          <p:cNvSpPr>
            <a:spLocks noGrp="1"/>
          </p:cNvSpPr>
          <p:nvPr>
            <p:ph type="ctrTitle"/>
          </p:nvPr>
        </p:nvSpPr>
        <p:spPr>
          <a:xfrm>
            <a:off x="1097280" y="0"/>
            <a:ext cx="10058400" cy="1773382"/>
          </a:xfrm>
          <a:effectLst>
            <a:outerShdw blurRad="50800" dist="38100" dir="2700000" algn="tl" rotWithShape="0">
              <a:prstClr val="black">
                <a:alpha val="40000"/>
              </a:prstClr>
            </a:outerShdw>
          </a:effectLst>
        </p:spPr>
        <p:txBody>
          <a:bodyPr>
            <a:normAutofit/>
          </a:bodyPr>
          <a:lstStyle/>
          <a:p>
            <a:r>
              <a:rPr lang="en-US" dirty="0">
                <a:solidFill>
                  <a:srgbClr val="FFFFFF"/>
                </a:solidFill>
                <a:latin typeface="Cavolini" panose="020B0502040204020203" pitchFamily="66" charset="0"/>
                <a:cs typeface="Cavolini" panose="020B0502040204020203" pitchFamily="66" charset="0"/>
              </a:rPr>
              <a:t>Class #21</a:t>
            </a:r>
            <a:br>
              <a:rPr lang="en-US" dirty="0">
                <a:solidFill>
                  <a:srgbClr val="FFFFFF"/>
                </a:solidFill>
                <a:latin typeface="Cavolini" panose="020B0502040204020203" pitchFamily="66" charset="0"/>
                <a:cs typeface="Cavolini" panose="020B0502040204020203" pitchFamily="66" charset="0"/>
              </a:rPr>
            </a:br>
            <a:r>
              <a:rPr lang="en-US" dirty="0">
                <a:solidFill>
                  <a:srgbClr val="FFFFFF"/>
                </a:solidFill>
                <a:latin typeface="Cavolini" panose="020B0502040204020203" pitchFamily="66" charset="0"/>
                <a:cs typeface="Cavolini" panose="020B0502040204020203" pitchFamily="66" charset="0"/>
              </a:rPr>
              <a:t>The Fourth &amp; Fifth</a:t>
            </a:r>
          </a:p>
        </p:txBody>
      </p:sp>
      <p:sp>
        <p:nvSpPr>
          <p:cNvPr id="3" name="Subtitle 2">
            <a:extLst>
              <a:ext uri="{FF2B5EF4-FFF2-40B4-BE49-F238E27FC236}">
                <a16:creationId xmlns:a16="http://schemas.microsoft.com/office/drawing/2014/main" id="{DB62F4A1-0DD3-9533-585C-66D8E6DA9675}"/>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endParaRPr lang="en-US">
              <a:solidFill>
                <a:srgbClr val="FFFFFF"/>
              </a:solidFill>
            </a:endParaRPr>
          </a:p>
        </p:txBody>
      </p:sp>
    </p:spTree>
    <p:extLst>
      <p:ext uri="{BB962C8B-B14F-4D97-AF65-F5344CB8AC3E}">
        <p14:creationId xmlns:p14="http://schemas.microsoft.com/office/powerpoint/2010/main" val="2818096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3" name="Rectangle 206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E173BA-EB25-30AF-7787-E8805FCE8E60}"/>
              </a:ext>
            </a:extLst>
          </p:cNvPr>
          <p:cNvSpPr>
            <a:spLocks noGrp="1"/>
          </p:cNvSpPr>
          <p:nvPr>
            <p:ph type="title"/>
          </p:nvPr>
        </p:nvSpPr>
        <p:spPr>
          <a:xfrm>
            <a:off x="142875" y="639193"/>
            <a:ext cx="6266280" cy="2753231"/>
          </a:xfrm>
        </p:spPr>
        <p:txBody>
          <a:bodyPr vert="horz" lIns="91440" tIns="45720" rIns="91440" bIns="45720" rtlCol="0" anchor="b">
            <a:normAutofit/>
          </a:bodyPr>
          <a:lstStyle/>
          <a:p>
            <a:pPr algn="ctr"/>
            <a:r>
              <a:rPr lang="en-US" sz="5600" b="1" kern="1200" dirty="0">
                <a:solidFill>
                  <a:srgbClr val="7030A0"/>
                </a:solidFill>
                <a:latin typeface="+mj-lt"/>
                <a:ea typeface="+mj-ea"/>
                <a:cs typeface="+mj-cs"/>
              </a:rPr>
              <a:t>Book of the Week </a:t>
            </a:r>
            <a:br>
              <a:rPr lang="en-US" sz="5600" b="1" kern="1200" dirty="0">
                <a:solidFill>
                  <a:srgbClr val="7030A0"/>
                </a:solidFill>
                <a:latin typeface="+mj-lt"/>
                <a:ea typeface="+mj-ea"/>
                <a:cs typeface="+mj-cs"/>
              </a:rPr>
            </a:br>
            <a:r>
              <a:rPr lang="en-US" sz="5600" b="1" kern="1200" dirty="0">
                <a:solidFill>
                  <a:srgbClr val="7030A0"/>
                </a:solidFill>
                <a:latin typeface="+mj-lt"/>
                <a:ea typeface="+mj-ea"/>
                <a:cs typeface="+mj-cs"/>
              </a:rPr>
              <a:t>The Jeweler’s Shop</a:t>
            </a:r>
          </a:p>
        </p:txBody>
      </p:sp>
      <p:sp>
        <p:nvSpPr>
          <p:cNvPr id="206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Florence Bernice (Brooklyn, NY)’s review of The Jeweler's Shop: A ...">
            <a:extLst>
              <a:ext uri="{FF2B5EF4-FFF2-40B4-BE49-F238E27FC236}">
                <a16:creationId xmlns:a16="http://schemas.microsoft.com/office/drawing/2014/main" id="{29B322BC-D298-8220-03AC-501DAB22C02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409155" y="640080"/>
            <a:ext cx="3704897" cy="5550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2471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4EC45A-413C-C844-1D9C-2040F4DAC6CC}"/>
              </a:ext>
            </a:extLst>
          </p:cNvPr>
          <p:cNvSpPr>
            <a:spLocks noGrp="1"/>
          </p:cNvSpPr>
          <p:nvPr>
            <p:ph type="title"/>
          </p:nvPr>
        </p:nvSpPr>
        <p:spPr>
          <a:xfrm>
            <a:off x="589560" y="266700"/>
            <a:ext cx="4560584" cy="1406802"/>
          </a:xfrm>
        </p:spPr>
        <p:txBody>
          <a:bodyPr anchor="ctr">
            <a:normAutofit/>
          </a:bodyPr>
          <a:lstStyle/>
          <a:p>
            <a:pPr algn="ctr"/>
            <a:r>
              <a:rPr lang="en-US" sz="3700" b="1" dirty="0"/>
              <a:t>How Can We Test   What We Believe?</a:t>
            </a:r>
          </a:p>
        </p:txBody>
      </p:sp>
      <p:grpSp>
        <p:nvGrpSpPr>
          <p:cNvPr id="3081" name="Group 308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082" name="Rectangle 308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85" name="Rectangle 308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A38A00-2E12-D181-F24B-B2686B1A0A60}"/>
              </a:ext>
            </a:extLst>
          </p:cNvPr>
          <p:cNvSpPr>
            <a:spLocks noGrp="1"/>
          </p:cNvSpPr>
          <p:nvPr>
            <p:ph idx="1"/>
          </p:nvPr>
        </p:nvSpPr>
        <p:spPr>
          <a:xfrm>
            <a:off x="87363" y="2187356"/>
            <a:ext cx="5598446" cy="4556344"/>
          </a:xfrm>
        </p:spPr>
        <p:txBody>
          <a:bodyPr anchor="ctr">
            <a:normAutofit fontScale="92500" lnSpcReduction="10000"/>
          </a:bodyPr>
          <a:lstStyle/>
          <a:p>
            <a:pPr marL="342900" marR="0" lvl="0" indent="-342900">
              <a:spcBef>
                <a:spcPts val="0"/>
              </a:spcBef>
              <a:spcAft>
                <a:spcPts val="0"/>
              </a:spcAft>
              <a:buFont typeface="+mj-lt"/>
              <a:buAutoNum type="arabicPeriod"/>
            </a:pPr>
            <a:r>
              <a:rPr lang="en-US" sz="2400" b="1" kern="100" dirty="0">
                <a:solidFill>
                  <a:srgbClr val="00B050"/>
                </a:solidFill>
                <a:effectLst/>
                <a:latin typeface="Aptos" panose="020B0004020202020204" pitchFamily="34" charset="0"/>
                <a:ea typeface="Aptos" panose="020B0004020202020204" pitchFamily="34" charset="0"/>
                <a:cs typeface="Times New Roman" panose="02020603050405020304" pitchFamily="18" charset="0"/>
              </a:rPr>
              <a:t>“Young birds do not grow into fishes.”</a:t>
            </a:r>
          </a:p>
          <a:p>
            <a:pPr marL="342900" marR="0" lvl="0" indent="-342900">
              <a:spcBef>
                <a:spcPts val="0"/>
              </a:spcBef>
              <a:spcAft>
                <a:spcPts val="0"/>
              </a:spcAft>
              <a:buFont typeface="+mj-lt"/>
              <a:buAutoNum type="arabicPeriod"/>
            </a:pPr>
            <a:r>
              <a:rPr lang="en-US" sz="2400" b="1" kern="100" dirty="0">
                <a:solidFill>
                  <a:srgbClr val="FFC000"/>
                </a:solidFill>
                <a:effectLst/>
                <a:latin typeface="Aptos" panose="020B0004020202020204" pitchFamily="34" charset="0"/>
                <a:ea typeface="Aptos" panose="020B0004020202020204" pitchFamily="34" charset="0"/>
                <a:cs typeface="Times New Roman" panose="02020603050405020304" pitchFamily="18" charset="0"/>
              </a:rPr>
              <a:t>.</a:t>
            </a:r>
            <a:r>
              <a:rPr lang="en-US" sz="2400" b="1" kern="100" dirty="0">
                <a:solidFill>
                  <a:srgbClr val="FFC000"/>
                </a:solidFill>
                <a:latin typeface="Aptos" panose="020B0004020202020204" pitchFamily="34" charset="0"/>
                <a:ea typeface="Aptos" panose="020B0004020202020204" pitchFamily="34" charset="0"/>
                <a:cs typeface="Times New Roman" panose="02020603050405020304" pitchFamily="18" charset="0"/>
              </a:rPr>
              <a:t> The new concept </a:t>
            </a:r>
            <a:r>
              <a:rPr lang="en-US" sz="2400" i="1" u="sng" kern="100" dirty="0">
                <a:latin typeface="Aptos" panose="020B0004020202020204" pitchFamily="34" charset="0"/>
                <a:ea typeface="Aptos" panose="020B0004020202020204" pitchFamily="34" charset="0"/>
                <a:cs typeface="Times New Roman" panose="02020603050405020304" pitchFamily="18" charset="0"/>
              </a:rPr>
              <a:t>must “retain both </a:t>
            </a:r>
            <a:r>
              <a:rPr lang="en-US" sz="2400" b="1" kern="100" dirty="0">
                <a:solidFill>
                  <a:srgbClr val="FFC000"/>
                </a:solidFill>
                <a:latin typeface="Aptos" panose="020B0004020202020204" pitchFamily="34" charset="0"/>
                <a:ea typeface="Aptos" panose="020B0004020202020204" pitchFamily="34" charset="0"/>
                <a:cs typeface="Times New Roman" panose="02020603050405020304" pitchFamily="18" charset="0"/>
              </a:rPr>
              <a:t>the doctrine and the principle with which it started</a:t>
            </a:r>
            <a:r>
              <a:rPr lang="en-US" sz="2400" b="1" kern="100" dirty="0">
                <a:solidFill>
                  <a:srgbClr val="FFC000"/>
                </a:solidFill>
                <a:effectLst/>
                <a:latin typeface="Aptos" panose="020B0004020202020204" pitchFamily="34" charset="0"/>
                <a:ea typeface="Aptos" panose="020B0004020202020204" pitchFamily="34" charset="0"/>
                <a:cs typeface="Times New Roman" panose="02020603050405020304" pitchFamily="18" charset="0"/>
              </a:rPr>
              <a:t>”</a:t>
            </a:r>
          </a:p>
          <a:p>
            <a:pPr marL="342900" marR="0" lvl="0" indent="-342900">
              <a:spcBef>
                <a:spcPts val="0"/>
              </a:spcBef>
              <a:spcAft>
                <a:spcPts val="0"/>
              </a:spcAft>
              <a:buFont typeface="+mj-lt"/>
              <a:buAutoNum type="arabicPeriod"/>
            </a:pPr>
            <a:r>
              <a:rPr lang="en-US" sz="2400" b="1" kern="100" dirty="0">
                <a:solidFill>
                  <a:srgbClr val="00B050"/>
                </a:solidFill>
                <a:effectLst/>
                <a:latin typeface="Aptos" panose="020B0004020202020204" pitchFamily="34" charset="0"/>
                <a:ea typeface="Aptos" panose="020B0004020202020204" pitchFamily="34" charset="0"/>
                <a:cs typeface="Times New Roman" panose="02020603050405020304" pitchFamily="18" charset="0"/>
              </a:rPr>
              <a:t>The power of assimilation.</a:t>
            </a:r>
          </a:p>
          <a:p>
            <a:pPr marL="342900" marR="0" lvl="0" indent="-342900">
              <a:spcBef>
                <a:spcPts val="0"/>
              </a:spcBef>
              <a:spcAft>
                <a:spcPts val="0"/>
              </a:spcAft>
              <a:buFont typeface="+mj-lt"/>
              <a:buAutoNum type="arabicPeriod"/>
            </a:pPr>
            <a:r>
              <a:rPr lang="en-US" sz="2400" b="1" kern="100" dirty="0">
                <a:solidFill>
                  <a:srgbClr val="FFC000"/>
                </a:solidFill>
                <a:effectLst/>
                <a:latin typeface="Aptos" panose="020B0004020202020204" pitchFamily="34" charset="0"/>
                <a:ea typeface="Aptos" panose="020B0004020202020204" pitchFamily="34" charset="0"/>
                <a:cs typeface="Times New Roman" panose="02020603050405020304" pitchFamily="18" charset="0"/>
              </a:rPr>
              <a:t>There is a single unchanging deposit of faith. It is </a:t>
            </a:r>
            <a:r>
              <a:rPr lang="en-US" sz="2400" i="1" u="sng" kern="100" dirty="0">
                <a:effectLst/>
                <a:latin typeface="Aptos" panose="020B0004020202020204" pitchFamily="34" charset="0"/>
                <a:ea typeface="Aptos" panose="020B0004020202020204" pitchFamily="34" charset="0"/>
                <a:cs typeface="Times New Roman" panose="02020603050405020304" pitchFamily="18" charset="0"/>
              </a:rPr>
              <a:t>our understanding that grows and deepens</a:t>
            </a:r>
            <a:r>
              <a:rPr lang="en-US" sz="2400" b="1" kern="100" dirty="0">
                <a:solidFill>
                  <a:srgbClr val="FFC000"/>
                </a:solidFill>
                <a:effectLst/>
                <a:latin typeface="Aptos" panose="020B0004020202020204" pitchFamily="34" charset="0"/>
                <a:ea typeface="Aptos" panose="020B0004020202020204" pitchFamily="34" charset="0"/>
                <a:cs typeface="Times New Roman" panose="02020603050405020304" pitchFamily="18" charset="0"/>
              </a:rPr>
              <a:t>, not the deposit of the faith itself.</a:t>
            </a:r>
          </a:p>
          <a:p>
            <a:pPr marL="342900" marR="0" lvl="0" indent="-342900">
              <a:spcBef>
                <a:spcPts val="0"/>
              </a:spcBef>
              <a:spcAft>
                <a:spcPts val="0"/>
              </a:spcAft>
              <a:buFont typeface="+mj-lt"/>
              <a:buAutoNum type="arabicPeriod"/>
            </a:pPr>
            <a:r>
              <a:rPr lang="en-US" sz="2400" b="1" kern="100" dirty="0">
                <a:solidFill>
                  <a:srgbClr val="00B050"/>
                </a:solidFill>
                <a:effectLst/>
                <a:latin typeface="Aptos" panose="020B0004020202020204" pitchFamily="34" charset="0"/>
                <a:ea typeface="Aptos" panose="020B0004020202020204" pitchFamily="34" charset="0"/>
                <a:cs typeface="Times New Roman" panose="02020603050405020304" pitchFamily="18" charset="0"/>
              </a:rPr>
              <a:t>It anticipates the future.</a:t>
            </a:r>
          </a:p>
          <a:p>
            <a:pPr marL="342900" marR="0" lvl="0" indent="-342900">
              <a:spcBef>
                <a:spcPts val="0"/>
              </a:spcBef>
              <a:spcAft>
                <a:spcPts val="0"/>
              </a:spcAft>
              <a:buFont typeface="+mj-lt"/>
              <a:buAutoNum type="arabicPeriod"/>
            </a:pPr>
            <a:r>
              <a:rPr lang="en-US" sz="2400" b="1" kern="100" dirty="0">
                <a:solidFill>
                  <a:srgbClr val="FFC000"/>
                </a:solidFill>
                <a:latin typeface="Aptos" panose="020B0004020202020204" pitchFamily="34" charset="0"/>
                <a:ea typeface="Aptos" panose="020B0004020202020204" pitchFamily="34" charset="0"/>
                <a:cs typeface="Times New Roman" panose="02020603050405020304" pitchFamily="18" charset="0"/>
              </a:rPr>
              <a:t>It “</a:t>
            </a:r>
            <a:r>
              <a:rPr lang="en-US" sz="2400" i="1" u="sng" kern="100" dirty="0">
                <a:effectLst/>
                <a:latin typeface="Aptos" panose="020B0004020202020204" pitchFamily="34" charset="0"/>
                <a:ea typeface="Aptos" panose="020B0004020202020204" pitchFamily="34" charset="0"/>
                <a:cs typeface="Times New Roman" panose="02020603050405020304" pitchFamily="18" charset="0"/>
              </a:rPr>
              <a:t>illustrates</a:t>
            </a:r>
            <a:r>
              <a:rPr lang="en-US" sz="2400" b="1" kern="100" dirty="0">
                <a:solidFill>
                  <a:srgbClr val="FFC000"/>
                </a:solidFill>
                <a:effectLst/>
                <a:latin typeface="Aptos" panose="020B0004020202020204" pitchFamily="34" charset="0"/>
                <a:ea typeface="Aptos" panose="020B0004020202020204" pitchFamily="34" charset="0"/>
                <a:cs typeface="Times New Roman" panose="02020603050405020304" pitchFamily="18" charset="0"/>
              </a:rPr>
              <a:t>, not obscures, </a:t>
            </a:r>
            <a:r>
              <a:rPr lang="en-US" sz="2400" i="1" u="sng" kern="100" dirty="0">
                <a:effectLst/>
                <a:latin typeface="Aptos" panose="020B0004020202020204" pitchFamily="34" charset="0"/>
                <a:ea typeface="Aptos" panose="020B0004020202020204" pitchFamily="34" charset="0"/>
                <a:cs typeface="Times New Roman" panose="02020603050405020304" pitchFamily="18" charset="0"/>
              </a:rPr>
              <a:t>corroborates</a:t>
            </a:r>
            <a:r>
              <a:rPr lang="en-US" sz="2400" b="1" kern="100" dirty="0">
                <a:solidFill>
                  <a:srgbClr val="FFC000"/>
                </a:solidFill>
                <a:effectLst/>
                <a:latin typeface="Aptos" panose="020B0004020202020204" pitchFamily="34" charset="0"/>
                <a:ea typeface="Aptos" panose="020B0004020202020204" pitchFamily="34" charset="0"/>
                <a:cs typeface="Times New Roman" panose="02020603050405020304" pitchFamily="18" charset="0"/>
              </a:rPr>
              <a:t>, not corrects, the body of thought from which it proceeds.”</a:t>
            </a:r>
          </a:p>
          <a:p>
            <a:pPr marL="342900" marR="0" lvl="0" indent="-342900">
              <a:spcBef>
                <a:spcPts val="0"/>
              </a:spcBef>
              <a:spcAft>
                <a:spcPts val="0"/>
              </a:spcAft>
              <a:buFont typeface="+mj-lt"/>
              <a:buAutoNum type="arabicPeriod"/>
            </a:pPr>
            <a:r>
              <a:rPr lang="en-US" sz="2400" b="1" kern="100" dirty="0">
                <a:solidFill>
                  <a:srgbClr val="00B050"/>
                </a:solidFill>
                <a:effectLst/>
                <a:latin typeface="Aptos" panose="020B0004020202020204" pitchFamily="34" charset="0"/>
                <a:ea typeface="Aptos" panose="020B0004020202020204" pitchFamily="34" charset="0"/>
                <a:cs typeface="Times New Roman" panose="02020603050405020304" pitchFamily="18" charset="0"/>
              </a:rPr>
              <a:t>The principle is not a fleeting trend of the times…a shooting star, vs. a planet or star. </a:t>
            </a:r>
          </a:p>
          <a:p>
            <a:endParaRPr lang="en-US" sz="1700" dirty="0"/>
          </a:p>
        </p:txBody>
      </p:sp>
      <p:sp>
        <p:nvSpPr>
          <p:cNvPr id="3087" name="Rectangle 308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9" name="Rectangle 308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Thought Problem solving Question Critical thinking Information ...">
            <a:extLst>
              <a:ext uri="{FF2B5EF4-FFF2-40B4-BE49-F238E27FC236}">
                <a16:creationId xmlns:a16="http://schemas.microsoft.com/office/drawing/2014/main" id="{3856D175-2648-B60C-19E1-A6EE8CE14B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27" r="-8" b="-8"/>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61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C9CC16-DEC9-CE31-5BEA-822BBF61E88E}"/>
              </a:ext>
            </a:extLst>
          </p:cNvPr>
          <p:cNvSpPr>
            <a:spLocks noGrp="1"/>
          </p:cNvSpPr>
          <p:nvPr>
            <p:ph type="title"/>
          </p:nvPr>
        </p:nvSpPr>
        <p:spPr>
          <a:xfrm>
            <a:off x="5657850" y="1"/>
            <a:ext cx="6531099" cy="895349"/>
          </a:xfrm>
        </p:spPr>
        <p:txBody>
          <a:bodyPr>
            <a:normAutofit/>
          </a:bodyPr>
          <a:lstStyle/>
          <a:p>
            <a:r>
              <a:rPr lang="en-US" dirty="0"/>
              <a:t>Catholic Doctrine or Not?</a:t>
            </a:r>
          </a:p>
        </p:txBody>
      </p:sp>
      <p:sp>
        <p:nvSpPr>
          <p:cNvPr id="3" name="Content Placeholder 2">
            <a:extLst>
              <a:ext uri="{FF2B5EF4-FFF2-40B4-BE49-F238E27FC236}">
                <a16:creationId xmlns:a16="http://schemas.microsoft.com/office/drawing/2014/main" id="{5744120B-B988-AD18-B059-E5CE0034AE08}"/>
              </a:ext>
            </a:extLst>
          </p:cNvPr>
          <p:cNvSpPr>
            <a:spLocks noGrp="1"/>
          </p:cNvSpPr>
          <p:nvPr>
            <p:ph idx="1"/>
          </p:nvPr>
        </p:nvSpPr>
        <p:spPr>
          <a:xfrm>
            <a:off x="4992559" y="1438275"/>
            <a:ext cx="7196391" cy="5419724"/>
          </a:xfrm>
        </p:spPr>
        <p:txBody>
          <a:bodyPr>
            <a:normAutofit/>
          </a:bodyPr>
          <a:lstStyle/>
          <a:p>
            <a:pPr marL="342900" marR="0" lvl="0" indent="-342900">
              <a:spcBef>
                <a:spcPts val="0"/>
              </a:spcBef>
              <a:spcAft>
                <a:spcPts val="0"/>
              </a:spcAft>
              <a:buFont typeface="+mj-lt"/>
              <a:buAutoNum type="arabicPeriod"/>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The Nicene Creed as promulgated by the Council of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Nicea</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in 325. </a:t>
            </a:r>
          </a:p>
          <a:p>
            <a:pPr marL="0" marR="0" indent="0">
              <a:spcBef>
                <a:spcPts val="0"/>
              </a:spcBef>
              <a:spcAft>
                <a:spcPts val="0"/>
              </a:spcAft>
              <a:buNone/>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sz="2000" dirty="0"/>
          </a:p>
        </p:txBody>
      </p:sp>
      <p:pic>
        <p:nvPicPr>
          <p:cNvPr id="4098" name="Picture 2" descr="Van Finance - Midland Credit">
            <a:extLst>
              <a:ext uri="{FF2B5EF4-FFF2-40B4-BE49-F238E27FC236}">
                <a16:creationId xmlns:a16="http://schemas.microsoft.com/office/drawing/2014/main" id="{0518749E-BD65-3D02-853B-FCF33CA74A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900" r="17398" b="-1"/>
          <a:stretch/>
        </p:blipFill>
        <p:spPr bwMode="auto">
          <a:xfrm>
            <a:off x="-1" y="-1"/>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466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FE2D22C-409B-48AF-B24F-7988A8F7F8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4BE2CD-FDFC-F38C-2001-76A545477332}"/>
              </a:ext>
            </a:extLst>
          </p:cNvPr>
          <p:cNvSpPr>
            <a:spLocks noGrp="1"/>
          </p:cNvSpPr>
          <p:nvPr>
            <p:ph type="title"/>
          </p:nvPr>
        </p:nvSpPr>
        <p:spPr>
          <a:xfrm>
            <a:off x="5073860" y="-92363"/>
            <a:ext cx="7053485" cy="1108363"/>
          </a:xfrm>
        </p:spPr>
        <p:txBody>
          <a:bodyPr anchor="b">
            <a:normAutofit/>
          </a:bodyPr>
          <a:lstStyle/>
          <a:p>
            <a:r>
              <a:rPr lang="en-US" sz="4800" dirty="0"/>
              <a:t>Nicene Creed (325 A.D.)</a:t>
            </a:r>
          </a:p>
        </p:txBody>
      </p:sp>
      <p:sp>
        <p:nvSpPr>
          <p:cNvPr id="5131" name="Rectangle 5130">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44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3" name="Rectangle 513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5" name="Rectangle 5134">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5"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Prayers - The Nicene Creed | Nicene creed, Catholic prayers daily ...">
            <a:extLst>
              <a:ext uri="{FF2B5EF4-FFF2-40B4-BE49-F238E27FC236}">
                <a16:creationId xmlns:a16="http://schemas.microsoft.com/office/drawing/2014/main" id="{F8AE86AC-59D8-7129-300B-6486F8A051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46"/>
          <a:stretch/>
        </p:blipFill>
        <p:spPr bwMode="auto">
          <a:xfrm>
            <a:off x="535110" y="627954"/>
            <a:ext cx="4235516" cy="535337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BDA0233-B0C4-1B3E-8570-6DC95DF797EA}"/>
              </a:ext>
            </a:extLst>
          </p:cNvPr>
          <p:cNvSpPr>
            <a:spLocks noGrp="1"/>
          </p:cNvSpPr>
          <p:nvPr>
            <p:ph idx="1"/>
          </p:nvPr>
        </p:nvSpPr>
        <p:spPr>
          <a:xfrm>
            <a:off x="4867356" y="766618"/>
            <a:ext cx="7195335" cy="5691708"/>
          </a:xfrm>
        </p:spPr>
        <p:txBody>
          <a:bodyPr anchor="ctr">
            <a:noAutofit/>
          </a:bodyPr>
          <a:lstStyle/>
          <a:p>
            <a:pPr algn="l" fontAlgn="base"/>
            <a:r>
              <a:rPr lang="en-US" sz="1800" b="0" i="0" dirty="0">
                <a:solidFill>
                  <a:srgbClr val="262626"/>
                </a:solidFill>
                <a:effectLst/>
                <a:latin typeface="Roboto" panose="02000000000000000000" pitchFamily="2" charset="0"/>
              </a:rPr>
              <a:t>I believe in one God, the Father almighty, maker of heaven and earth, of all things visible and invisible.</a:t>
            </a:r>
          </a:p>
          <a:p>
            <a:pPr algn="l" fontAlgn="base"/>
            <a:r>
              <a:rPr lang="en-US" sz="1800" b="0" i="0" dirty="0">
                <a:solidFill>
                  <a:srgbClr val="262626"/>
                </a:solidFill>
                <a:effectLst/>
                <a:latin typeface="Roboto" panose="02000000000000000000" pitchFamily="2" charset="0"/>
              </a:rPr>
              <a:t>I believe in one Lord Jesus Christ, the Only Begotten Son of God,</a:t>
            </a:r>
            <a:br>
              <a:rPr lang="en-US" sz="1800" b="0" i="0" dirty="0">
                <a:solidFill>
                  <a:srgbClr val="262626"/>
                </a:solidFill>
                <a:effectLst/>
                <a:latin typeface="Roboto" panose="02000000000000000000" pitchFamily="2" charset="0"/>
              </a:rPr>
            </a:br>
            <a:r>
              <a:rPr lang="en-US" sz="1800" b="0" i="0" dirty="0">
                <a:solidFill>
                  <a:srgbClr val="262626"/>
                </a:solidFill>
                <a:effectLst/>
                <a:latin typeface="Roboto" panose="02000000000000000000" pitchFamily="2" charset="0"/>
              </a:rPr>
              <a:t>born of the Father before all ages. God from God, Light from Light,</a:t>
            </a:r>
            <a:br>
              <a:rPr lang="en-US" sz="1800" b="0" i="0" dirty="0">
                <a:solidFill>
                  <a:srgbClr val="262626"/>
                </a:solidFill>
                <a:effectLst/>
                <a:latin typeface="Roboto" panose="02000000000000000000" pitchFamily="2" charset="0"/>
              </a:rPr>
            </a:br>
            <a:r>
              <a:rPr lang="en-US" sz="1800" b="0" i="0" dirty="0">
                <a:solidFill>
                  <a:srgbClr val="262626"/>
                </a:solidFill>
                <a:effectLst/>
                <a:latin typeface="Roboto" panose="02000000000000000000" pitchFamily="2" charset="0"/>
              </a:rPr>
              <a:t>true God from true God, begotten, not made, consubstantial with the Father; through him all things were made. For us men and for our salvation he came down from heaven, and by the Holy Spirit was incarnate of the Virgin Mary, and became man.                                     For our sake he was crucified under Pontius Pilate,</a:t>
            </a:r>
            <a:br>
              <a:rPr lang="en-US" sz="1800" b="0" i="0" dirty="0">
                <a:solidFill>
                  <a:srgbClr val="262626"/>
                </a:solidFill>
                <a:effectLst/>
                <a:latin typeface="Roboto" panose="02000000000000000000" pitchFamily="2" charset="0"/>
              </a:rPr>
            </a:br>
            <a:r>
              <a:rPr lang="en-US" sz="1800" b="0" i="0" dirty="0">
                <a:solidFill>
                  <a:srgbClr val="262626"/>
                </a:solidFill>
                <a:effectLst/>
                <a:latin typeface="Roboto" panose="02000000000000000000" pitchFamily="2" charset="0"/>
              </a:rPr>
              <a:t>he suffered death and was buried, and rose again on the third day</a:t>
            </a:r>
            <a:br>
              <a:rPr lang="en-US" sz="1800" b="0" i="0" dirty="0">
                <a:solidFill>
                  <a:srgbClr val="262626"/>
                </a:solidFill>
                <a:effectLst/>
                <a:latin typeface="Roboto" panose="02000000000000000000" pitchFamily="2" charset="0"/>
              </a:rPr>
            </a:br>
            <a:r>
              <a:rPr lang="en-US" sz="1800" b="0" i="0" dirty="0">
                <a:solidFill>
                  <a:srgbClr val="262626"/>
                </a:solidFill>
                <a:effectLst/>
                <a:latin typeface="Roboto" panose="02000000000000000000" pitchFamily="2" charset="0"/>
              </a:rPr>
              <a:t>in accordance with the Scriptures.</a:t>
            </a:r>
            <a:br>
              <a:rPr lang="en-US" sz="1800" b="0" i="0" dirty="0">
                <a:solidFill>
                  <a:srgbClr val="262626"/>
                </a:solidFill>
                <a:effectLst/>
                <a:latin typeface="Roboto" panose="02000000000000000000" pitchFamily="2" charset="0"/>
              </a:rPr>
            </a:br>
            <a:r>
              <a:rPr lang="en-US" sz="1800" b="0" i="0" dirty="0">
                <a:solidFill>
                  <a:srgbClr val="262626"/>
                </a:solidFill>
                <a:effectLst/>
                <a:latin typeface="Roboto" panose="02000000000000000000" pitchFamily="2" charset="0"/>
              </a:rPr>
              <a:t>He ascended into heaven and is seated at the right hand of the Father. He will come again in glory to judge the living and the dead</a:t>
            </a:r>
            <a:br>
              <a:rPr lang="en-US" sz="1800" b="0" i="0" dirty="0">
                <a:solidFill>
                  <a:srgbClr val="262626"/>
                </a:solidFill>
                <a:effectLst/>
                <a:latin typeface="Roboto" panose="02000000000000000000" pitchFamily="2" charset="0"/>
              </a:rPr>
            </a:br>
            <a:r>
              <a:rPr lang="en-US" sz="1800" b="0" i="0" dirty="0">
                <a:solidFill>
                  <a:srgbClr val="262626"/>
                </a:solidFill>
                <a:effectLst/>
                <a:latin typeface="Roboto" panose="02000000000000000000" pitchFamily="2" charset="0"/>
              </a:rPr>
              <a:t>and his kingdom will have no end.</a:t>
            </a:r>
          </a:p>
          <a:p>
            <a:pPr algn="l" fontAlgn="base"/>
            <a:r>
              <a:rPr lang="en-US" sz="1800" dirty="0">
                <a:solidFill>
                  <a:srgbClr val="262626"/>
                </a:solidFill>
                <a:latin typeface="Roboto" panose="02000000000000000000" pitchFamily="2" charset="0"/>
              </a:rPr>
              <a:t>And</a:t>
            </a:r>
            <a:r>
              <a:rPr lang="en-US" sz="1800" b="0" i="0" dirty="0">
                <a:solidFill>
                  <a:srgbClr val="262626"/>
                </a:solidFill>
                <a:effectLst/>
                <a:latin typeface="Roboto" panose="02000000000000000000" pitchFamily="2" charset="0"/>
              </a:rPr>
              <a:t> in the </a:t>
            </a:r>
            <a:r>
              <a:rPr lang="en-US" sz="1800" b="0" i="0">
                <a:solidFill>
                  <a:srgbClr val="262626"/>
                </a:solidFill>
                <a:effectLst/>
                <a:latin typeface="Roboto" panose="02000000000000000000" pitchFamily="2" charset="0"/>
              </a:rPr>
              <a:t>Holy Spirit.</a:t>
            </a:r>
            <a:endParaRPr lang="en-US" sz="1800" dirty="0"/>
          </a:p>
        </p:txBody>
      </p:sp>
    </p:spTree>
    <p:extLst>
      <p:ext uri="{BB962C8B-B14F-4D97-AF65-F5344CB8AC3E}">
        <p14:creationId xmlns:p14="http://schemas.microsoft.com/office/powerpoint/2010/main" val="615314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9CC16-DEC9-CE31-5BEA-822BBF61E88E}"/>
              </a:ext>
            </a:extLst>
          </p:cNvPr>
          <p:cNvSpPr>
            <a:spLocks noGrp="1"/>
          </p:cNvSpPr>
          <p:nvPr>
            <p:ph type="title"/>
          </p:nvPr>
        </p:nvSpPr>
        <p:spPr>
          <a:xfrm>
            <a:off x="5657850" y="1"/>
            <a:ext cx="6531099" cy="895349"/>
          </a:xfrm>
        </p:spPr>
        <p:txBody>
          <a:bodyPr>
            <a:normAutofit/>
          </a:bodyPr>
          <a:lstStyle/>
          <a:p>
            <a:r>
              <a:rPr lang="en-US" dirty="0"/>
              <a:t>Catholic Doctrine or Not?</a:t>
            </a:r>
          </a:p>
        </p:txBody>
      </p:sp>
      <p:sp>
        <p:nvSpPr>
          <p:cNvPr id="3" name="Content Placeholder 2">
            <a:extLst>
              <a:ext uri="{FF2B5EF4-FFF2-40B4-BE49-F238E27FC236}">
                <a16:creationId xmlns:a16="http://schemas.microsoft.com/office/drawing/2014/main" id="{5744120B-B988-AD18-B059-E5CE0034AE08}"/>
              </a:ext>
            </a:extLst>
          </p:cNvPr>
          <p:cNvSpPr>
            <a:spLocks noGrp="1"/>
          </p:cNvSpPr>
          <p:nvPr>
            <p:ph idx="1"/>
          </p:nvPr>
        </p:nvSpPr>
        <p:spPr>
          <a:xfrm>
            <a:off x="4992559" y="1438275"/>
            <a:ext cx="7196391" cy="5419724"/>
          </a:xfrm>
        </p:spPr>
        <p:txBody>
          <a:bodyPr>
            <a:normAutofit/>
          </a:bodyPr>
          <a:lstStyle/>
          <a:p>
            <a:pPr marL="342900" marR="0" lvl="0" indent="-342900">
              <a:spcBef>
                <a:spcPts val="0"/>
              </a:spcBef>
              <a:spcAft>
                <a:spcPts val="0"/>
              </a:spcAft>
              <a:buFont typeface="+mj-lt"/>
              <a:buAutoNum type="arabicPeriod"/>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The Nicene Creed as promulgated by the Council of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Nicea</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in 325. </a:t>
            </a:r>
          </a:p>
          <a:p>
            <a:pPr marL="342900" marR="0" lvl="0" indent="-342900">
              <a:spcBef>
                <a:spcPts val="0"/>
              </a:spcBef>
              <a:spcAft>
                <a:spcPts val="0"/>
              </a:spcAft>
              <a:buFont typeface="+mj-lt"/>
              <a:buAutoNum type="arabicPeriod"/>
            </a:pPr>
            <a:r>
              <a:rPr lang="en-US" sz="3200" kern="100" dirty="0">
                <a:solidFill>
                  <a:schemeClr val="accent2">
                    <a:lumMod val="75000"/>
                  </a:schemeClr>
                </a:solidFill>
                <a:effectLst/>
                <a:latin typeface="Aptos" panose="020B0004020202020204" pitchFamily="34" charset="0"/>
                <a:ea typeface="Aptos" panose="020B0004020202020204" pitchFamily="34" charset="0"/>
                <a:cs typeface="Times New Roman" panose="02020603050405020304" pitchFamily="18" charset="0"/>
              </a:rPr>
              <a:t>The Nicene-Constantinople Creed as promulgated by the Council of Constantinople in 381.  </a:t>
            </a:r>
          </a:p>
          <a:p>
            <a:pPr marL="0" marR="0" indent="0">
              <a:spcBef>
                <a:spcPts val="0"/>
              </a:spcBef>
              <a:spcAft>
                <a:spcPts val="0"/>
              </a:spcAft>
              <a:buNone/>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sz="2000" dirty="0"/>
          </a:p>
        </p:txBody>
      </p:sp>
      <p:pic>
        <p:nvPicPr>
          <p:cNvPr id="4098" name="Picture 2" descr="Van Finance - Midland Credit">
            <a:extLst>
              <a:ext uri="{FF2B5EF4-FFF2-40B4-BE49-F238E27FC236}">
                <a16:creationId xmlns:a16="http://schemas.microsoft.com/office/drawing/2014/main" id="{0518749E-BD65-3D02-853B-FCF33CA74A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900" r="17398" b="-1"/>
          <a:stretch/>
        </p:blipFill>
        <p:spPr bwMode="auto">
          <a:xfrm>
            <a:off x="-1" y="-1"/>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74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8" name="Rectangle 6157">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4A8E29-2C7F-2652-E134-413050397038}"/>
              </a:ext>
            </a:extLst>
          </p:cNvPr>
          <p:cNvSpPr>
            <a:spLocks noGrp="1"/>
          </p:cNvSpPr>
          <p:nvPr>
            <p:ph type="title"/>
          </p:nvPr>
        </p:nvSpPr>
        <p:spPr>
          <a:xfrm>
            <a:off x="314325" y="360217"/>
            <a:ext cx="6524464" cy="683491"/>
          </a:xfrm>
        </p:spPr>
        <p:txBody>
          <a:bodyPr>
            <a:normAutofit fontScale="90000"/>
          </a:bodyPr>
          <a:lstStyle/>
          <a:p>
            <a:r>
              <a:rPr lang="en-US" sz="4000" b="1" dirty="0">
                <a:solidFill>
                  <a:schemeClr val="accent4"/>
                </a:solidFill>
              </a:rPr>
              <a:t>Constantinople Creed (381 A.D.) </a:t>
            </a:r>
          </a:p>
        </p:txBody>
      </p:sp>
      <p:sp>
        <p:nvSpPr>
          <p:cNvPr id="3" name="Content Placeholder 2">
            <a:extLst>
              <a:ext uri="{FF2B5EF4-FFF2-40B4-BE49-F238E27FC236}">
                <a16:creationId xmlns:a16="http://schemas.microsoft.com/office/drawing/2014/main" id="{52C8E03C-17B3-C72C-4008-D8E249911473}"/>
              </a:ext>
            </a:extLst>
          </p:cNvPr>
          <p:cNvSpPr>
            <a:spLocks noGrp="1"/>
          </p:cNvSpPr>
          <p:nvPr>
            <p:ph idx="1"/>
          </p:nvPr>
        </p:nvSpPr>
        <p:spPr>
          <a:xfrm>
            <a:off x="-1" y="1514764"/>
            <a:ext cx="7196391" cy="5267036"/>
          </a:xfrm>
        </p:spPr>
        <p:txBody>
          <a:bodyPr>
            <a:normAutofit fontScale="70000" lnSpcReduction="20000"/>
          </a:bodyPr>
          <a:lstStyle/>
          <a:p>
            <a:pPr marL="0" indent="0" fontAlgn="base">
              <a:buNone/>
            </a:pPr>
            <a:r>
              <a:rPr lang="en-US" sz="2600" b="0" i="0" dirty="0">
                <a:effectLst/>
                <a:latin typeface="Quire Sans" panose="020B0502040204020203" pitchFamily="34" charset="0"/>
                <a:cs typeface="Quire Sans" panose="020B0502040204020203" pitchFamily="34" charset="0"/>
              </a:rPr>
              <a:t>I believe in one God, the Father almighty, maker of heaven and earth,</a:t>
            </a:r>
            <a:br>
              <a:rPr lang="en-US" sz="2600" b="0" i="0" dirty="0">
                <a:effectLst/>
                <a:latin typeface="Quire Sans" panose="020B0502040204020203" pitchFamily="34" charset="0"/>
                <a:cs typeface="Quire Sans" panose="020B0502040204020203" pitchFamily="34" charset="0"/>
              </a:rPr>
            </a:br>
            <a:r>
              <a:rPr lang="en-US" sz="2600" b="0" i="0" dirty="0">
                <a:effectLst/>
                <a:latin typeface="Quire Sans" panose="020B0502040204020203" pitchFamily="34" charset="0"/>
                <a:cs typeface="Quire Sans" panose="020B0502040204020203" pitchFamily="34" charset="0"/>
              </a:rPr>
              <a:t>of all things visible and invisible.</a:t>
            </a:r>
          </a:p>
          <a:p>
            <a:pPr marL="0" indent="0" fontAlgn="base">
              <a:buNone/>
            </a:pPr>
            <a:r>
              <a:rPr lang="en-US" sz="2600" b="0" i="0" dirty="0">
                <a:effectLst/>
                <a:latin typeface="Quire Sans" panose="020B0502040204020203" pitchFamily="34" charset="0"/>
                <a:cs typeface="Quire Sans" panose="020B0502040204020203" pitchFamily="34" charset="0"/>
              </a:rPr>
              <a:t>I believe in one Lord Jesus Christ, the Only Begotten Son of God,</a:t>
            </a:r>
            <a:br>
              <a:rPr lang="en-US" sz="2600" b="0" i="0" dirty="0">
                <a:effectLst/>
                <a:latin typeface="Quire Sans" panose="020B0502040204020203" pitchFamily="34" charset="0"/>
                <a:cs typeface="Quire Sans" panose="020B0502040204020203" pitchFamily="34" charset="0"/>
              </a:rPr>
            </a:br>
            <a:r>
              <a:rPr lang="en-US" sz="2600" b="0" i="0" dirty="0">
                <a:effectLst/>
                <a:latin typeface="Quire Sans" panose="020B0502040204020203" pitchFamily="34" charset="0"/>
                <a:cs typeface="Quire Sans" panose="020B0502040204020203" pitchFamily="34" charset="0"/>
              </a:rPr>
              <a:t>born of the Father before all ages. God from God, Light from Light,</a:t>
            </a:r>
            <a:br>
              <a:rPr lang="en-US" sz="2600" b="0" i="0" dirty="0">
                <a:effectLst/>
                <a:latin typeface="Quire Sans" panose="020B0502040204020203" pitchFamily="34" charset="0"/>
                <a:cs typeface="Quire Sans" panose="020B0502040204020203" pitchFamily="34" charset="0"/>
              </a:rPr>
            </a:br>
            <a:r>
              <a:rPr lang="en-US" sz="2600" b="0" i="0" dirty="0">
                <a:effectLst/>
                <a:latin typeface="Quire Sans" panose="020B0502040204020203" pitchFamily="34" charset="0"/>
                <a:cs typeface="Quire Sans" panose="020B0502040204020203" pitchFamily="34" charset="0"/>
              </a:rPr>
              <a:t>true God from true God, begotten, not made, consubstantial with the Father; through him all things were made. For us men and for our salvation he came down from heaven, and by the Holy Spirit was incarnate of the Virgin Mary, and became man. </a:t>
            </a:r>
          </a:p>
          <a:p>
            <a:pPr marL="0" indent="0" fontAlgn="base">
              <a:buNone/>
            </a:pPr>
            <a:br>
              <a:rPr lang="en-US" sz="2600" b="0" i="0" dirty="0">
                <a:effectLst/>
                <a:latin typeface="Quire Sans" panose="020B0502040204020203" pitchFamily="34" charset="0"/>
                <a:cs typeface="Quire Sans" panose="020B0502040204020203" pitchFamily="34" charset="0"/>
              </a:rPr>
            </a:br>
            <a:r>
              <a:rPr lang="en-US" sz="2600" b="0" i="0" dirty="0">
                <a:effectLst/>
                <a:latin typeface="Quire Sans" panose="020B0502040204020203" pitchFamily="34" charset="0"/>
                <a:cs typeface="Quire Sans" panose="020B0502040204020203" pitchFamily="34" charset="0"/>
              </a:rPr>
              <a:t>For our sake he was crucified under Pontius Pilate, he suffered death and was buried, and rose again on the third day in accordance with the Scriptures. He ascended into heaven and is seated at the right hand of the Father. He will come again in glory to judge the living and the dead and his kingdom will have no end.</a:t>
            </a:r>
          </a:p>
          <a:p>
            <a:pPr marL="0" indent="0" fontAlgn="base">
              <a:buNone/>
            </a:pPr>
            <a:r>
              <a:rPr lang="en-US" sz="2600" b="0" i="0" dirty="0">
                <a:effectLst/>
                <a:latin typeface="Quire Sans" panose="020B0502040204020203" pitchFamily="34" charset="0"/>
                <a:cs typeface="Quire Sans" panose="020B0502040204020203" pitchFamily="34" charset="0"/>
              </a:rPr>
              <a:t>I believe in the Holy Spirit, the Lord, the giver of life, who proceeds from the Father and the Son, who with the Father and the Son is adored and glorified, who has spoken through the prophets.</a:t>
            </a:r>
          </a:p>
          <a:p>
            <a:pPr marL="0" indent="0" fontAlgn="base">
              <a:buNone/>
            </a:pPr>
            <a:r>
              <a:rPr lang="en-US" sz="2600" b="0" i="0" dirty="0">
                <a:effectLst/>
                <a:latin typeface="Quire Sans" panose="020B0502040204020203" pitchFamily="34" charset="0"/>
                <a:cs typeface="Quire Sans" panose="020B0502040204020203" pitchFamily="34" charset="0"/>
              </a:rPr>
              <a:t>I believe in one, holy, catholic and apostolic Church. I confess one Baptism for the forgiveness of sins and I look forward to the resurrection of the dead and the life of the world to come.</a:t>
            </a:r>
          </a:p>
          <a:p>
            <a:pPr marL="0" indent="0" fontAlgn="base">
              <a:buNone/>
            </a:pPr>
            <a:r>
              <a:rPr lang="en-US" sz="2600" b="0" i="0" dirty="0">
                <a:effectLst/>
                <a:latin typeface="Quire Sans" panose="020B0502040204020203" pitchFamily="34" charset="0"/>
                <a:cs typeface="Quire Sans" panose="020B0502040204020203" pitchFamily="34" charset="0"/>
              </a:rPr>
              <a:t>Amen.</a:t>
            </a:r>
          </a:p>
          <a:p>
            <a:endParaRPr lang="en-US" sz="1000" dirty="0"/>
          </a:p>
        </p:txBody>
      </p:sp>
      <p:pic>
        <p:nvPicPr>
          <p:cNvPr id="6146" name="Picture 2" descr="COUNCIL OF CONSTANTINOPLE I 381 – The “Nicene-Constantinopolitan” Creed ...">
            <a:extLst>
              <a:ext uri="{FF2B5EF4-FFF2-40B4-BE49-F238E27FC236}">
                <a16:creationId xmlns:a16="http://schemas.microsoft.com/office/drawing/2014/main" id="{4D6D5D65-9B3A-E9FE-6C45-242FF6AB6C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602" r="27804" b="-1"/>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44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9CC16-DEC9-CE31-5BEA-822BBF61E88E}"/>
              </a:ext>
            </a:extLst>
          </p:cNvPr>
          <p:cNvSpPr>
            <a:spLocks noGrp="1"/>
          </p:cNvSpPr>
          <p:nvPr>
            <p:ph type="title"/>
          </p:nvPr>
        </p:nvSpPr>
        <p:spPr>
          <a:xfrm>
            <a:off x="5657850" y="1"/>
            <a:ext cx="6531099" cy="895349"/>
          </a:xfrm>
        </p:spPr>
        <p:txBody>
          <a:bodyPr>
            <a:normAutofit/>
          </a:bodyPr>
          <a:lstStyle/>
          <a:p>
            <a:r>
              <a:rPr lang="en-US" dirty="0"/>
              <a:t>Catholic Doctrine or Not?</a:t>
            </a:r>
          </a:p>
        </p:txBody>
      </p:sp>
      <p:sp>
        <p:nvSpPr>
          <p:cNvPr id="3" name="Content Placeholder 2">
            <a:extLst>
              <a:ext uri="{FF2B5EF4-FFF2-40B4-BE49-F238E27FC236}">
                <a16:creationId xmlns:a16="http://schemas.microsoft.com/office/drawing/2014/main" id="{5744120B-B988-AD18-B059-E5CE0034AE08}"/>
              </a:ext>
            </a:extLst>
          </p:cNvPr>
          <p:cNvSpPr>
            <a:spLocks noGrp="1"/>
          </p:cNvSpPr>
          <p:nvPr>
            <p:ph idx="1"/>
          </p:nvPr>
        </p:nvSpPr>
        <p:spPr>
          <a:xfrm>
            <a:off x="4992559" y="1438275"/>
            <a:ext cx="7196391" cy="5419724"/>
          </a:xfrm>
        </p:spPr>
        <p:txBody>
          <a:bodyPr>
            <a:normAutofit lnSpcReduction="10000"/>
          </a:bodyPr>
          <a:lstStyle/>
          <a:p>
            <a:pPr marL="342900" marR="0" lvl="0" indent="-342900">
              <a:spcBef>
                <a:spcPts val="0"/>
              </a:spcBef>
              <a:spcAft>
                <a:spcPts val="0"/>
              </a:spcAft>
              <a:buFont typeface="+mj-lt"/>
              <a:buAutoNum type="arabicPeriod"/>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The Nicene Creed as promulgated by the Council of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Nicea</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in 325. </a:t>
            </a:r>
          </a:p>
          <a:p>
            <a:pPr marL="342900" marR="0" lvl="0" indent="-342900">
              <a:spcBef>
                <a:spcPts val="0"/>
              </a:spcBef>
              <a:spcAft>
                <a:spcPts val="0"/>
              </a:spcAft>
              <a:buFont typeface="+mj-lt"/>
              <a:buAutoNum type="arabicPeriod"/>
            </a:pPr>
            <a:r>
              <a:rPr lang="en-US" sz="3200" kern="100" dirty="0">
                <a:solidFill>
                  <a:schemeClr val="accent2">
                    <a:lumMod val="75000"/>
                  </a:schemeClr>
                </a:solidFill>
                <a:effectLst/>
                <a:latin typeface="Aptos" panose="020B0004020202020204" pitchFamily="34" charset="0"/>
                <a:ea typeface="Aptos" panose="020B0004020202020204" pitchFamily="34" charset="0"/>
                <a:cs typeface="Times New Roman" panose="02020603050405020304" pitchFamily="18" charset="0"/>
              </a:rPr>
              <a:t>The Nicene-Constantinople Creed as promulgated by the Council of Constantinople in 381.  </a:t>
            </a:r>
          </a:p>
          <a:p>
            <a:pPr marL="342900" marR="0" lvl="0" indent="-342900">
              <a:spcBef>
                <a:spcPts val="0"/>
              </a:spcBef>
              <a:spcAft>
                <a:spcPts val="0"/>
              </a:spcAft>
              <a:buFont typeface="+mj-lt"/>
              <a:buAutoNum type="arabicPeriod"/>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Ordination of women to the priesthood.</a:t>
            </a:r>
          </a:p>
          <a:p>
            <a:pPr marL="342900" marR="0" lvl="0" indent="-342900">
              <a:spcBef>
                <a:spcPts val="0"/>
              </a:spcBef>
              <a:spcAft>
                <a:spcPts val="0"/>
              </a:spcAft>
              <a:buFont typeface="+mj-lt"/>
              <a:buAutoNum type="arabicPeriod"/>
            </a:pPr>
            <a:r>
              <a:rPr lang="en-US" sz="3200" kern="100" dirty="0">
                <a:solidFill>
                  <a:schemeClr val="accent2">
                    <a:lumMod val="75000"/>
                  </a:schemeClr>
                </a:solidFill>
                <a:effectLst/>
                <a:latin typeface="Aptos" panose="020B0004020202020204" pitchFamily="34" charset="0"/>
                <a:ea typeface="Aptos" panose="020B0004020202020204" pitchFamily="34" charset="0"/>
                <a:cs typeface="Times New Roman" panose="02020603050405020304" pitchFamily="18" charset="0"/>
              </a:rPr>
              <a:t>Marriage of two individuals of the same sex.</a:t>
            </a:r>
          </a:p>
          <a:p>
            <a:pPr marL="342900" marR="0" lvl="0" indent="-342900">
              <a:spcBef>
                <a:spcPts val="0"/>
              </a:spcBef>
              <a:spcAft>
                <a:spcPts val="0"/>
              </a:spcAft>
              <a:buFont typeface="+mj-lt"/>
              <a:buAutoNum type="arabicPeriod"/>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The words of consecration at the Mass.</a:t>
            </a:r>
          </a:p>
          <a:p>
            <a:pPr marL="342900" marR="0" lvl="0" indent="-342900">
              <a:spcBef>
                <a:spcPts val="0"/>
              </a:spcBef>
              <a:spcAft>
                <a:spcPts val="800"/>
              </a:spcAft>
              <a:buFont typeface="+mj-lt"/>
              <a:buAutoNum type="arabicPeriod"/>
            </a:pPr>
            <a:r>
              <a:rPr lang="en-US" sz="3200" kern="100" dirty="0">
                <a:solidFill>
                  <a:schemeClr val="accent2">
                    <a:lumMod val="75000"/>
                  </a:schemeClr>
                </a:solidFill>
                <a:effectLst/>
                <a:latin typeface="Aptos" panose="020B0004020202020204" pitchFamily="34" charset="0"/>
                <a:ea typeface="Aptos" panose="020B0004020202020204" pitchFamily="34" charset="0"/>
                <a:cs typeface="Times New Roman" panose="02020603050405020304" pitchFamily="18" charset="0"/>
              </a:rPr>
              <a:t>The Mass as a meal.</a:t>
            </a:r>
          </a:p>
          <a:p>
            <a:pPr marL="0" marR="0" indent="0">
              <a:spcBef>
                <a:spcPts val="0"/>
              </a:spcBef>
              <a:spcAft>
                <a:spcPts val="0"/>
              </a:spcAft>
              <a:buNone/>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sz="2000" dirty="0"/>
          </a:p>
        </p:txBody>
      </p:sp>
      <p:pic>
        <p:nvPicPr>
          <p:cNvPr id="4098" name="Picture 2" descr="Van Finance - Midland Credit">
            <a:extLst>
              <a:ext uri="{FF2B5EF4-FFF2-40B4-BE49-F238E27FC236}">
                <a16:creationId xmlns:a16="http://schemas.microsoft.com/office/drawing/2014/main" id="{0518749E-BD65-3D02-853B-FCF33CA74A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900" r="17398" b="-1"/>
          <a:stretch/>
        </p:blipFill>
        <p:spPr bwMode="auto">
          <a:xfrm>
            <a:off x="-1" y="-1"/>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3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9E5682-35BB-398A-3B6D-F9B97D3CBB6C}"/>
              </a:ext>
            </a:extLst>
          </p:cNvPr>
          <p:cNvSpPr>
            <a:spLocks noGrp="1"/>
          </p:cNvSpPr>
          <p:nvPr>
            <p:ph type="title"/>
          </p:nvPr>
        </p:nvSpPr>
        <p:spPr>
          <a:xfrm>
            <a:off x="4943475" y="329184"/>
            <a:ext cx="6666634" cy="1252728"/>
          </a:xfrm>
        </p:spPr>
        <p:txBody>
          <a:bodyPr anchor="b">
            <a:normAutofit fontScale="90000"/>
          </a:bodyPr>
          <a:lstStyle/>
          <a:p>
            <a:pPr algn="ctr"/>
            <a:r>
              <a:rPr lang="en-US" sz="5000" dirty="0"/>
              <a:t>IVF and the </a:t>
            </a:r>
            <a:br>
              <a:rPr lang="en-US" sz="5000" dirty="0"/>
            </a:br>
            <a:r>
              <a:rPr lang="en-US" sz="5000" dirty="0"/>
              <a:t>Consistent Ethic of Life</a:t>
            </a:r>
          </a:p>
        </p:txBody>
      </p:sp>
      <p:pic>
        <p:nvPicPr>
          <p:cNvPr id="5" name="Picture 4" descr="Researcher examining growth in a petrie dish">
            <a:extLst>
              <a:ext uri="{FF2B5EF4-FFF2-40B4-BE49-F238E27FC236}">
                <a16:creationId xmlns:a16="http://schemas.microsoft.com/office/drawing/2014/main" id="{ADE27CBA-F35F-5EF9-02D5-763E81687BB5}"/>
              </a:ext>
            </a:extLst>
          </p:cNvPr>
          <p:cNvPicPr>
            <a:picLocks noChangeAspect="1"/>
          </p:cNvPicPr>
          <p:nvPr/>
        </p:nvPicPr>
        <p:blipFill rotWithShape="1">
          <a:blip r:embed="rId2"/>
          <a:srcRect l="26565" r="28104"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492DC2-5B90-ECEC-6DC7-9C02EF53AD9C}"/>
              </a:ext>
            </a:extLst>
          </p:cNvPr>
          <p:cNvSpPr>
            <a:spLocks noGrp="1"/>
          </p:cNvSpPr>
          <p:nvPr>
            <p:ph idx="1"/>
          </p:nvPr>
        </p:nvSpPr>
        <p:spPr>
          <a:xfrm>
            <a:off x="4657345" y="2459736"/>
            <a:ext cx="7534655" cy="4361688"/>
          </a:xfrm>
        </p:spPr>
        <p:txBody>
          <a:bodyPr>
            <a:normAutofit fontScale="85000" lnSpcReduction="10000"/>
          </a:bodyPr>
          <a:lstStyle/>
          <a:p>
            <a:r>
              <a:rPr lang="en-US" sz="2400" dirty="0"/>
              <a:t>Background:</a:t>
            </a:r>
          </a:p>
          <a:p>
            <a:pPr lvl="1"/>
            <a:r>
              <a:rPr lang="en-US" dirty="0"/>
              <a:t>What is </a:t>
            </a:r>
            <a:r>
              <a:rPr lang="en-US" i="1" dirty="0"/>
              <a:t>in vitro fertilization? Woman’s egg fertilized outside of the body and then implanted back into the woman’s uterus.</a:t>
            </a:r>
          </a:p>
          <a:p>
            <a:pPr lvl="2"/>
            <a:r>
              <a:rPr lang="en-US" sz="2400" dirty="0"/>
              <a:t>Multiple eggs fertilized and sometimes multiple zygotes (technical term for the embryo) implanted looking for the “strongest one” or the one most likely to survive.</a:t>
            </a:r>
          </a:p>
          <a:p>
            <a:pPr lvl="2"/>
            <a:r>
              <a:rPr lang="en-US" sz="2400" dirty="0"/>
              <a:t>The other embryos are then removed from the uterus.</a:t>
            </a:r>
          </a:p>
          <a:p>
            <a:pPr lvl="1"/>
            <a:r>
              <a:rPr lang="en-US" dirty="0"/>
              <a:t>Why is IFV immoral?</a:t>
            </a:r>
          </a:p>
          <a:p>
            <a:pPr lvl="2"/>
            <a:r>
              <a:rPr lang="en-US" sz="2400" dirty="0"/>
              <a:t>The act itself is immoral because conception occurs not between the husband and wife (out of love), but in a laboratory.</a:t>
            </a:r>
          </a:p>
          <a:p>
            <a:pPr lvl="2"/>
            <a:r>
              <a:rPr lang="en-US" sz="2400" dirty="0"/>
              <a:t>The embryos are either frozen or implanted or discarded.</a:t>
            </a:r>
          </a:p>
          <a:p>
            <a:pPr lvl="1"/>
            <a:r>
              <a:rPr lang="en-US" dirty="0"/>
              <a:t>What happens to the frozen embryos?</a:t>
            </a:r>
          </a:p>
          <a:p>
            <a:pPr lvl="1"/>
            <a:r>
              <a:rPr lang="en-US" dirty="0"/>
              <a:t>What is the Texas Supreme Court decision about?</a:t>
            </a:r>
          </a:p>
          <a:p>
            <a:pPr lvl="1"/>
            <a:endParaRPr lang="en-US" sz="1500" dirty="0"/>
          </a:p>
        </p:txBody>
      </p:sp>
    </p:spTree>
    <p:extLst>
      <p:ext uri="{BB962C8B-B14F-4D97-AF65-F5344CB8AC3E}">
        <p14:creationId xmlns:p14="http://schemas.microsoft.com/office/powerpoint/2010/main" val="84080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2" name="Rectangle 7181">
            <a:extLst>
              <a:ext uri="{FF2B5EF4-FFF2-40B4-BE49-F238E27FC236}">
                <a16:creationId xmlns:a16="http://schemas.microsoft.com/office/drawing/2014/main" id="{3756B343-807D-456E-AA26-80E96B75D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F541A2-485F-59B9-55EA-5705A1D8285B}"/>
              </a:ext>
            </a:extLst>
          </p:cNvPr>
          <p:cNvSpPr>
            <a:spLocks noGrp="1"/>
          </p:cNvSpPr>
          <p:nvPr>
            <p:ph type="title"/>
          </p:nvPr>
        </p:nvSpPr>
        <p:spPr>
          <a:xfrm>
            <a:off x="6581776" y="140208"/>
            <a:ext cx="5610224" cy="1309901"/>
          </a:xfrm>
        </p:spPr>
        <p:txBody>
          <a:bodyPr anchor="b">
            <a:normAutofit/>
          </a:bodyPr>
          <a:lstStyle/>
          <a:p>
            <a:pPr algn="ctr"/>
            <a:r>
              <a:rPr lang="en-US" sz="3200" dirty="0"/>
              <a:t>How Does the Catholic Church Resolve Bioethical Issues?</a:t>
            </a:r>
          </a:p>
        </p:txBody>
      </p:sp>
      <p:sp>
        <p:nvSpPr>
          <p:cNvPr id="7184" name="Rectangle 7183">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6" name="Rectangle 718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Vatican City Travel Guide – Vacation Advice 101">
            <a:extLst>
              <a:ext uri="{FF2B5EF4-FFF2-40B4-BE49-F238E27FC236}">
                <a16:creationId xmlns:a16="http://schemas.microsoft.com/office/drawing/2014/main" id="{05DA02A3-7625-B3AB-AB49-BA49AA558D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20" r="15099" b="-1"/>
          <a:stretch/>
        </p:blipFill>
        <p:spPr bwMode="auto">
          <a:xfrm>
            <a:off x="576244" y="650494"/>
            <a:ext cx="5628018" cy="5324142"/>
          </a:xfrm>
          <a:prstGeom prst="rect">
            <a:avLst/>
          </a:prstGeom>
          <a:noFill/>
          <a:extLst>
            <a:ext uri="{909E8E84-426E-40DD-AFC4-6F175D3DCCD1}">
              <a14:hiddenFill xmlns:a14="http://schemas.microsoft.com/office/drawing/2010/main">
                <a:solidFill>
                  <a:srgbClr val="FFFFFF"/>
                </a:solidFill>
              </a14:hiddenFill>
            </a:ext>
          </a:extLst>
        </p:spPr>
      </p:pic>
      <p:sp>
        <p:nvSpPr>
          <p:cNvPr id="7188" name="Rectangle 7187">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31F5F2F-5058-59D2-52D4-B89D6DE0A711}"/>
              </a:ext>
            </a:extLst>
          </p:cNvPr>
          <p:cNvSpPr>
            <a:spLocks noGrp="1"/>
          </p:cNvSpPr>
          <p:nvPr>
            <p:ph idx="1"/>
          </p:nvPr>
        </p:nvSpPr>
        <p:spPr>
          <a:xfrm>
            <a:off x="6495207" y="1876425"/>
            <a:ext cx="5696793" cy="4684804"/>
          </a:xfrm>
        </p:spPr>
        <p:txBody>
          <a:bodyPr anchor="ctr">
            <a:normAutofit/>
          </a:bodyPr>
          <a:lstStyle/>
          <a:p>
            <a:pPr marL="0" indent="0">
              <a:buNone/>
            </a:pPr>
            <a:r>
              <a:rPr lang="en-US" sz="2000" dirty="0"/>
              <a:t>What is the process of resolving these issues?</a:t>
            </a:r>
          </a:p>
          <a:p>
            <a:pPr marL="457200" lvl="1" indent="0">
              <a:buNone/>
            </a:pPr>
            <a:r>
              <a:rPr lang="en-US" sz="2000" dirty="0"/>
              <a:t>Takes time and doesn’t jump to “knee-jerk” conclusions.</a:t>
            </a:r>
          </a:p>
          <a:p>
            <a:pPr marL="914400" lvl="2" indent="0">
              <a:buNone/>
            </a:pPr>
            <a:r>
              <a:rPr lang="en-US" dirty="0"/>
              <a:t>The Church may take months, years, or even decades to decide.</a:t>
            </a:r>
          </a:p>
          <a:p>
            <a:pPr marL="457200" lvl="1" indent="0">
              <a:buNone/>
            </a:pPr>
            <a:r>
              <a:rPr lang="en-US" sz="2000" dirty="0"/>
              <a:t>Use the processes outlined previously.</a:t>
            </a:r>
          </a:p>
          <a:p>
            <a:pPr marL="457200" lvl="1" indent="0">
              <a:buNone/>
            </a:pPr>
            <a:r>
              <a:rPr lang="en-US" sz="2000" dirty="0"/>
              <a:t>Work regardless of media attention.</a:t>
            </a:r>
          </a:p>
          <a:p>
            <a:pPr marL="457200" lvl="1" indent="0">
              <a:buNone/>
            </a:pPr>
            <a:r>
              <a:rPr lang="en-US" sz="2000" dirty="0"/>
              <a:t>Identify important considerations and guiding principles.</a:t>
            </a:r>
          </a:p>
          <a:p>
            <a:pPr marL="457200" lvl="1" indent="0">
              <a:buNone/>
            </a:pPr>
            <a:r>
              <a:rPr lang="en-US" sz="2000" dirty="0"/>
              <a:t>Stay ahead of the curve!</a:t>
            </a:r>
          </a:p>
          <a:p>
            <a:pPr marL="457200" lvl="1" indent="0">
              <a:buNone/>
            </a:pPr>
            <a:r>
              <a:rPr lang="en-US" sz="2000" dirty="0"/>
              <a:t>Officially promulgated! </a:t>
            </a:r>
          </a:p>
          <a:p>
            <a:pPr marL="0" indent="0" algn="ctr">
              <a:buNone/>
            </a:pPr>
            <a:r>
              <a:rPr lang="en-US" sz="2000" dirty="0"/>
              <a:t>Example: Ethical and Religious Directives for    Catholic Health Care Services</a:t>
            </a:r>
          </a:p>
        </p:txBody>
      </p:sp>
      <p:sp>
        <p:nvSpPr>
          <p:cNvPr id="7190" name="Rectangle 7189">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777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F541A2-485F-59B9-55EA-5705A1D8285B}"/>
              </a:ext>
            </a:extLst>
          </p:cNvPr>
          <p:cNvSpPr>
            <a:spLocks noGrp="1"/>
          </p:cNvSpPr>
          <p:nvPr>
            <p:ph type="title"/>
          </p:nvPr>
        </p:nvSpPr>
        <p:spPr>
          <a:xfrm>
            <a:off x="-3050" y="371476"/>
            <a:ext cx="7270625" cy="1295400"/>
          </a:xfrm>
        </p:spPr>
        <p:txBody>
          <a:bodyPr>
            <a:normAutofit/>
          </a:bodyPr>
          <a:lstStyle/>
          <a:p>
            <a:pPr algn="ctr"/>
            <a:r>
              <a:rPr lang="en-US" sz="3700" dirty="0"/>
              <a:t>How Does the Catholic Church Resolve Bioethical Issues?</a:t>
            </a:r>
          </a:p>
        </p:txBody>
      </p:sp>
      <p:sp>
        <p:nvSpPr>
          <p:cNvPr id="3" name="Content Placeholder 2">
            <a:extLst>
              <a:ext uri="{FF2B5EF4-FFF2-40B4-BE49-F238E27FC236}">
                <a16:creationId xmlns:a16="http://schemas.microsoft.com/office/drawing/2014/main" id="{431F5F2F-5058-59D2-52D4-B89D6DE0A711}"/>
              </a:ext>
            </a:extLst>
          </p:cNvPr>
          <p:cNvSpPr>
            <a:spLocks noGrp="1"/>
          </p:cNvSpPr>
          <p:nvPr>
            <p:ph idx="1"/>
          </p:nvPr>
        </p:nvSpPr>
        <p:spPr>
          <a:xfrm>
            <a:off x="-6099" y="1893456"/>
            <a:ext cx="6844889" cy="4964544"/>
          </a:xfrm>
        </p:spPr>
        <p:txBody>
          <a:bodyPr>
            <a:normAutofit fontScale="92500"/>
          </a:bodyPr>
          <a:lstStyle/>
          <a:p>
            <a:r>
              <a:rPr lang="en-US" dirty="0"/>
              <a:t>What are some bioethical issues?</a:t>
            </a:r>
          </a:p>
          <a:p>
            <a:pPr lvl="1"/>
            <a:r>
              <a:rPr lang="en-US" sz="2800" dirty="0"/>
              <a:t>Aborting a child at any time prior to birth.</a:t>
            </a:r>
          </a:p>
          <a:p>
            <a:pPr lvl="1"/>
            <a:r>
              <a:rPr lang="en-US" sz="2800" dirty="0"/>
              <a:t>The use of contraceptive pills and devices to prevent a pregnancy.</a:t>
            </a:r>
          </a:p>
          <a:p>
            <a:pPr lvl="1"/>
            <a:r>
              <a:rPr lang="en-US" sz="2800" dirty="0"/>
              <a:t>Intentionally delivering a baby early when it appears that the baby will be deformed or may not survive after child birth.</a:t>
            </a:r>
          </a:p>
          <a:p>
            <a:pPr lvl="1"/>
            <a:r>
              <a:rPr lang="en-US" sz="2800" dirty="0"/>
              <a:t>In vitro fertilization</a:t>
            </a:r>
          </a:p>
          <a:p>
            <a:pPr lvl="1"/>
            <a:r>
              <a:rPr lang="en-US" sz="2800" dirty="0"/>
              <a:t>Human cloning</a:t>
            </a:r>
          </a:p>
          <a:p>
            <a:pPr lvl="1"/>
            <a:r>
              <a:rPr lang="en-US" sz="2800" dirty="0"/>
              <a:t>Conscientious objection to a medical procedure (abortion, sex reassignment surgery, etc.)</a:t>
            </a:r>
          </a:p>
          <a:p>
            <a:pPr lvl="1"/>
            <a:endParaRPr lang="en-US" sz="1900" dirty="0"/>
          </a:p>
        </p:txBody>
      </p:sp>
      <p:pic>
        <p:nvPicPr>
          <p:cNvPr id="4" name="Picture 2" descr="Vatican City Travel Guide – Vacation Advice 101">
            <a:extLst>
              <a:ext uri="{FF2B5EF4-FFF2-40B4-BE49-F238E27FC236}">
                <a16:creationId xmlns:a16="http://schemas.microsoft.com/office/drawing/2014/main" id="{AFEA3BCA-6D8A-525E-CADF-58162CD25D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960" r="27440"/>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68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C404FEA8-6BC8-71C8-5C2A-3619F93FAEBC}"/>
              </a:ext>
            </a:extLst>
          </p:cNvPr>
          <p:cNvSpPr>
            <a:spLocks noGrp="1" noChangeArrowheads="1"/>
          </p:cNvSpPr>
          <p:nvPr>
            <p:ph type="title"/>
          </p:nvPr>
        </p:nvSpPr>
        <p:spPr>
          <a:xfrm>
            <a:off x="1" y="95251"/>
            <a:ext cx="5972174" cy="1828799"/>
          </a:xfrm>
        </p:spPr>
        <p:txBody>
          <a:bodyPr anchor="b">
            <a:normAutofit fontScale="90000"/>
          </a:bodyPr>
          <a:lstStyle/>
          <a:p>
            <a:pPr algn="ctr"/>
            <a:br>
              <a:rPr lang="en-US" altLang="en-US" sz="2700" b="1" dirty="0"/>
            </a:br>
            <a:r>
              <a:rPr lang="en-US" altLang="en-US" b="1" dirty="0"/>
              <a:t>Fifth Commandment:    </a:t>
            </a:r>
            <a:br>
              <a:rPr lang="en-US" altLang="en-US" b="1" dirty="0"/>
            </a:br>
            <a:r>
              <a:rPr lang="en-US" altLang="en-US" b="1" dirty="0"/>
              <a:t>Thou Shalt Not Kill</a:t>
            </a:r>
            <a:br>
              <a:rPr lang="en-US" altLang="en-US" sz="2700" b="1" dirty="0"/>
            </a:br>
            <a:endParaRPr lang="en-US" altLang="en-US" sz="2700" dirty="0">
              <a:latin typeface="Segoe Print" panose="02000600000000000000" pitchFamily="2" charset="0"/>
            </a:endParaRPr>
          </a:p>
        </p:txBody>
      </p:sp>
      <p:sp>
        <p:nvSpPr>
          <p:cNvPr id="3" name="Content Placeholder 2">
            <a:extLst>
              <a:ext uri="{FF2B5EF4-FFF2-40B4-BE49-F238E27FC236}">
                <a16:creationId xmlns:a16="http://schemas.microsoft.com/office/drawing/2014/main" id="{28FBB16A-A4A5-9C2C-0544-9661A120AFA1}"/>
              </a:ext>
            </a:extLst>
          </p:cNvPr>
          <p:cNvSpPr>
            <a:spLocks noGrp="1"/>
          </p:cNvSpPr>
          <p:nvPr>
            <p:ph idx="1"/>
          </p:nvPr>
        </p:nvSpPr>
        <p:spPr>
          <a:xfrm>
            <a:off x="0" y="1801091"/>
            <a:ext cx="6085685" cy="4961658"/>
          </a:xfrm>
        </p:spPr>
        <p:txBody>
          <a:bodyPr anchor="t">
            <a:normAutofit fontScale="92500" lnSpcReduction="10000"/>
          </a:bodyPr>
          <a:lstStyle/>
          <a:p>
            <a:pPr marL="0" indent="0" algn="ctr">
              <a:buNone/>
              <a:defRPr/>
            </a:pPr>
            <a:r>
              <a:rPr lang="en-US" altLang="en-US" b="1" dirty="0">
                <a:latin typeface="Segoe Print" panose="02000600000000000000" pitchFamily="2" charset="0"/>
              </a:rPr>
              <a:t>Respect for the Integrity            of the Body</a:t>
            </a:r>
          </a:p>
          <a:p>
            <a:pPr marL="0" indent="0" algn="ctr">
              <a:buNone/>
              <a:defRPr/>
            </a:pPr>
            <a:endParaRPr lang="en-US" altLang="en-US" b="1" dirty="0">
              <a:latin typeface="Segoe Print" panose="02000600000000000000" pitchFamily="2" charset="0"/>
            </a:endParaRPr>
          </a:p>
          <a:p>
            <a:pPr marL="0" indent="0" algn="ctr">
              <a:buNone/>
              <a:defRPr/>
            </a:pPr>
            <a:r>
              <a:rPr lang="en-US" dirty="0">
                <a:latin typeface="Segoe Print" panose="02000600000000000000" pitchFamily="2" charset="0"/>
              </a:rPr>
              <a:t>“The human body is a beautiful gift from God. Our responsibility as stewards of life includes:</a:t>
            </a:r>
          </a:p>
          <a:p>
            <a:pPr algn="ctr">
              <a:defRPr/>
            </a:pPr>
            <a:r>
              <a:rPr lang="en-US" b="1" dirty="0">
                <a:solidFill>
                  <a:schemeClr val="accent5">
                    <a:lumMod val="75000"/>
                  </a:schemeClr>
                </a:solidFill>
                <a:latin typeface="Segoe Print" panose="02000600000000000000" pitchFamily="2" charset="0"/>
              </a:rPr>
              <a:t>cultivating good health, </a:t>
            </a:r>
          </a:p>
          <a:p>
            <a:pPr algn="ctr">
              <a:defRPr/>
            </a:pPr>
            <a:r>
              <a:rPr lang="en-US" b="1" dirty="0">
                <a:solidFill>
                  <a:srgbClr val="FF0000"/>
                </a:solidFill>
                <a:latin typeface="Segoe Print" panose="02000600000000000000" pitchFamily="2" charset="0"/>
              </a:rPr>
              <a:t>avoiding physical injury </a:t>
            </a:r>
            <a:r>
              <a:rPr lang="en-US" b="1" dirty="0">
                <a:solidFill>
                  <a:srgbClr val="FF0000"/>
                </a:solidFill>
              </a:rPr>
              <a:t>to</a:t>
            </a:r>
            <a:r>
              <a:rPr lang="en-US" b="1" dirty="0">
                <a:solidFill>
                  <a:srgbClr val="FF0000"/>
                </a:solidFill>
                <a:latin typeface="Segoe Print" panose="02000600000000000000" pitchFamily="2" charset="0"/>
              </a:rPr>
              <a:t> oneself or others, and </a:t>
            </a:r>
          </a:p>
          <a:p>
            <a:pPr algn="ctr">
              <a:defRPr/>
            </a:pPr>
            <a:r>
              <a:rPr lang="en-US" b="1" dirty="0">
                <a:solidFill>
                  <a:srgbClr val="00B050"/>
                </a:solidFill>
                <a:latin typeface="Segoe Print" panose="02000600000000000000" pitchFamily="2" charset="0"/>
              </a:rPr>
              <a:t>recognizing our own bodies as deserving respect and reverence.”             </a:t>
            </a:r>
          </a:p>
          <a:p>
            <a:pPr marL="0" indent="0" algn="ctr">
              <a:buNone/>
              <a:defRPr/>
            </a:pPr>
            <a:r>
              <a:rPr lang="en-US" sz="2000" dirty="0">
                <a:latin typeface="Segoe Print" panose="02000600000000000000" pitchFamily="2" charset="0"/>
              </a:rPr>
              <a:t>(</a:t>
            </a:r>
            <a:r>
              <a:rPr lang="en-US" sz="2000" i="1" dirty="0">
                <a:latin typeface="Segoe Print" panose="02000600000000000000" pitchFamily="2" charset="0"/>
              </a:rPr>
              <a:t>Introduction to Catholicism</a:t>
            </a:r>
            <a:r>
              <a:rPr lang="en-US" sz="2000" dirty="0">
                <a:latin typeface="Segoe Print" panose="02000600000000000000" pitchFamily="2" charset="0"/>
              </a:rPr>
              <a:t>, pp. 484-485)</a:t>
            </a:r>
          </a:p>
          <a:p>
            <a:pPr>
              <a:defRPr/>
            </a:pPr>
            <a:endParaRPr lang="en-US" sz="1700" dirty="0"/>
          </a:p>
        </p:txBody>
      </p:sp>
      <p:pic>
        <p:nvPicPr>
          <p:cNvPr id="2050" name="Picture 2" descr="Free Images : People in nature, face, facial expression, head, sky ...">
            <a:extLst>
              <a:ext uri="{FF2B5EF4-FFF2-40B4-BE49-F238E27FC236}">
                <a16:creationId xmlns:a16="http://schemas.microsoft.com/office/drawing/2014/main" id="{38B3B50C-0637-2DAC-077D-49E32E4D80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787" r="20324"/>
          <a:stretch/>
        </p:blipFill>
        <p:spPr bwMode="auto">
          <a:xfrm>
            <a:off x="6096000" y="10"/>
            <a:ext cx="6095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9223" name="Rectangle 9222">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69424" y="3028872"/>
            <a:ext cx="1559464" cy="6106313"/>
          </a:xfrm>
          <a:prstGeom prst="rect">
            <a:avLst/>
          </a:prstGeom>
          <a:gradFill>
            <a:gsLst>
              <a:gs pos="0">
                <a:schemeClr val="accent5">
                  <a:alpha val="77000"/>
                </a:schemeClr>
              </a:gs>
              <a:gs pos="57000">
                <a:schemeClr val="accent5">
                  <a:lumMod val="60000"/>
                  <a:lumOff val="40000"/>
                  <a:alpha val="0"/>
                </a:schemeClr>
              </a:gs>
            </a:gsLst>
            <a:lin ang="11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5" name="Rectangle 9224">
            <a:extLst>
              <a:ext uri="{FF2B5EF4-FFF2-40B4-BE49-F238E27FC236}">
                <a16:creationId xmlns:a16="http://schemas.microsoft.com/office/drawing/2014/main" id="{9C3A50E9-9119-7BC3-083B-2D84CCC78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15441" y="-3760"/>
            <a:ext cx="2176557" cy="6857999"/>
          </a:xfrm>
          <a:prstGeom prst="rect">
            <a:avLst/>
          </a:prstGeom>
          <a:gradFill flip="none" rotWithShape="1">
            <a:gsLst>
              <a:gs pos="0">
                <a:schemeClr val="accent2"/>
              </a:gs>
              <a:gs pos="40000">
                <a:schemeClr val="accent2">
                  <a:alpha val="0"/>
                </a:scheme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7" name="Rectangle 9226">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096000" y="5502302"/>
            <a:ext cx="6106314" cy="1359456"/>
          </a:xfrm>
          <a:prstGeom prst="rect">
            <a:avLst/>
          </a:prstGeom>
          <a:gradFill flip="none" rotWithShape="1">
            <a:gsLst>
              <a:gs pos="0">
                <a:schemeClr val="accent2">
                  <a:alpha val="89000"/>
                </a:schemeClr>
              </a:gs>
              <a:gs pos="38000">
                <a:schemeClr val="accent5">
                  <a:lumMod val="60000"/>
                  <a:lumOff val="40000"/>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9229" name="Rectangle 9228">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26892" y="2939627"/>
            <a:ext cx="3162908" cy="3914612"/>
          </a:xfrm>
          <a:prstGeom prst="rect">
            <a:avLst/>
          </a:prstGeom>
          <a:gradFill flip="none" rotWithShape="1">
            <a:gsLst>
              <a:gs pos="0">
                <a:schemeClr val="accent5">
                  <a:lumMod val="60000"/>
                  <a:lumOff val="40000"/>
                </a:schemeClr>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6AFA2CAA-311C-9DDE-084C-CDDAD6B747E7}"/>
              </a:ext>
            </a:extLst>
          </p:cNvPr>
          <p:cNvSpPr>
            <a:spLocks noGrp="1" noChangeArrowheads="1"/>
          </p:cNvSpPr>
          <p:nvPr>
            <p:ph type="title"/>
          </p:nvPr>
        </p:nvSpPr>
        <p:spPr>
          <a:xfrm>
            <a:off x="838200" y="365125"/>
            <a:ext cx="10515600" cy="1306443"/>
          </a:xfrm>
        </p:spPr>
        <p:txBody>
          <a:bodyPr>
            <a:normAutofit/>
          </a:bodyPr>
          <a:lstStyle/>
          <a:p>
            <a:r>
              <a:rPr lang="en-US" altLang="en-US" sz="4000" b="1" i="1"/>
              <a:t>Fifth Commandment: Thou Shalt Not Kill</a:t>
            </a:r>
            <a:br>
              <a:rPr lang="en-US" altLang="en-US" sz="4000" b="1" i="1"/>
            </a:br>
            <a:r>
              <a:rPr lang="en-US" altLang="en-US" sz="4000" b="1" i="1"/>
              <a:t>Examination of Conscience</a:t>
            </a:r>
            <a:endParaRPr lang="en-US" altLang="en-US" sz="4000" i="1"/>
          </a:p>
        </p:txBody>
      </p:sp>
      <p:sp>
        <p:nvSpPr>
          <p:cNvPr id="10243" name="Content Placeholder 2">
            <a:extLst>
              <a:ext uri="{FF2B5EF4-FFF2-40B4-BE49-F238E27FC236}">
                <a16:creationId xmlns:a16="http://schemas.microsoft.com/office/drawing/2014/main" id="{59108348-4811-B547-F6BD-A83DF2DCE0E3}"/>
              </a:ext>
            </a:extLst>
          </p:cNvPr>
          <p:cNvSpPr>
            <a:spLocks noGrp="1" noChangeArrowheads="1"/>
          </p:cNvSpPr>
          <p:nvPr>
            <p:ph idx="1"/>
          </p:nvPr>
        </p:nvSpPr>
        <p:spPr>
          <a:xfrm>
            <a:off x="838200" y="1825625"/>
            <a:ext cx="4152774" cy="4303464"/>
          </a:xfrm>
        </p:spPr>
        <p:txBody>
          <a:bodyPr>
            <a:normAutofit/>
          </a:bodyPr>
          <a:lstStyle/>
          <a:p>
            <a:pPr>
              <a:defRPr/>
            </a:pPr>
            <a:r>
              <a:rPr lang="en-US" altLang="en-US" sz="2000" i="1">
                <a:latin typeface="Segoe UI" panose="020B0502040204020203" pitchFamily="34" charset="0"/>
                <a:cs typeface="Segoe UI" panose="020B0502040204020203" pitchFamily="34" charset="0"/>
              </a:rPr>
              <a:t>Did I easily become angry or lose my temper?</a:t>
            </a:r>
          </a:p>
          <a:p>
            <a:pPr>
              <a:defRPr/>
            </a:pPr>
            <a:r>
              <a:rPr lang="en-US" altLang="en-US" sz="2000" i="1">
                <a:latin typeface="Segoe UI" panose="020B0502040204020203" pitchFamily="34" charset="0"/>
                <a:cs typeface="Segoe UI" panose="020B0502040204020203" pitchFamily="34" charset="0"/>
              </a:rPr>
              <a:t>Did I purposefully or carelessly injure anyone? </a:t>
            </a:r>
          </a:p>
          <a:p>
            <a:pPr>
              <a:defRPr/>
            </a:pPr>
            <a:r>
              <a:rPr lang="en-US" altLang="en-US" sz="2000" i="1">
                <a:latin typeface="Segoe UI" panose="020B0502040204020203" pitchFamily="34" charset="0"/>
                <a:cs typeface="Segoe UI" panose="020B0502040204020203" pitchFamily="34" charset="0"/>
              </a:rPr>
              <a:t>Was I an occasion of sin for others by way of conversation, telling offensive jokes, dressing immodestly, sharing harmful books or magazines, etc.? Did I try to repair the scandal done?</a:t>
            </a:r>
          </a:p>
          <a:p>
            <a:pPr>
              <a:defRPr/>
            </a:pPr>
            <a:r>
              <a:rPr lang="en-US" altLang="en-US" sz="2000" i="1">
                <a:latin typeface="Segoe UI" panose="020B0502040204020203" pitchFamily="34" charset="0"/>
                <a:cs typeface="Segoe UI" panose="020B0502040204020203" pitchFamily="34" charset="0"/>
              </a:rPr>
              <a:t>How many persons did I lead to sin? What sin or sins were involved?</a:t>
            </a:r>
          </a:p>
          <a:p>
            <a:pPr marL="0" indent="0">
              <a:buNone/>
              <a:defRPr/>
            </a:pPr>
            <a:endParaRPr lang="en-US" altLang="en-US" sz="2000" i="1">
              <a:latin typeface="Segoe UI" panose="020B0502040204020203" pitchFamily="34" charset="0"/>
              <a:cs typeface="Segoe UI" panose="020B0502040204020203" pitchFamily="34" charset="0"/>
            </a:endParaRPr>
          </a:p>
        </p:txBody>
      </p:sp>
      <p:pic>
        <p:nvPicPr>
          <p:cNvPr id="3078" name="Picture 6" descr="Dealing with Difficult conversations - BirdSoup">
            <a:extLst>
              <a:ext uri="{FF2B5EF4-FFF2-40B4-BE49-F238E27FC236}">
                <a16:creationId xmlns:a16="http://schemas.microsoft.com/office/drawing/2014/main" id="{24E9198D-A47B-FECE-CEF1-A91F5B4842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2" r="-2" b="-2"/>
          <a:stretch/>
        </p:blipFill>
        <p:spPr bwMode="auto">
          <a:xfrm>
            <a:off x="5183500" y="1904282"/>
            <a:ext cx="6170299" cy="42248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 calcmode="lin" valueType="num">
                                      <p:cBhvr additive="base">
                                        <p:cTn id="13"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243">
                                            <p:txEl>
                                              <p:pRg st="2" end="2"/>
                                            </p:txEl>
                                          </p:spTgt>
                                        </p:tgtEl>
                                        <p:attrNameLst>
                                          <p:attrName>style.visibility</p:attrName>
                                        </p:attrNameLst>
                                      </p:cBhvr>
                                      <p:to>
                                        <p:strVal val="visible"/>
                                      </p:to>
                                    </p:set>
                                    <p:anim calcmode="lin" valueType="num">
                                      <p:cBhvr additive="base">
                                        <p:cTn id="19"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0243">
                                            <p:txEl>
                                              <p:pRg st="3" end="3"/>
                                            </p:txEl>
                                          </p:spTgt>
                                        </p:tgtEl>
                                        <p:attrNameLst>
                                          <p:attrName>style.visibility</p:attrName>
                                        </p:attrNameLst>
                                      </p:cBhvr>
                                      <p:to>
                                        <p:strVal val="visible"/>
                                      </p:to>
                                    </p:set>
                                    <p:anim calcmode="lin" valueType="num">
                                      <p:cBhvr additive="base">
                                        <p:cTn id="25"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59" name="Group 10258">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10260" name="Rectangle 10259">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1" name="Rectangle 10260">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262" name="Rectangle 10261">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3" name="Rectangle 10262">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42" name="Title 1">
            <a:extLst>
              <a:ext uri="{FF2B5EF4-FFF2-40B4-BE49-F238E27FC236}">
                <a16:creationId xmlns:a16="http://schemas.microsoft.com/office/drawing/2014/main" id="{95F40347-2BD4-2A84-630D-5CF5DD74CE8C}"/>
              </a:ext>
            </a:extLst>
          </p:cNvPr>
          <p:cNvSpPr>
            <a:spLocks noGrp="1" noChangeArrowheads="1"/>
          </p:cNvSpPr>
          <p:nvPr>
            <p:ph type="title"/>
          </p:nvPr>
        </p:nvSpPr>
        <p:spPr>
          <a:xfrm>
            <a:off x="0" y="2754"/>
            <a:ext cx="5185746" cy="1729150"/>
          </a:xfrm>
        </p:spPr>
        <p:txBody>
          <a:bodyPr anchor="b">
            <a:normAutofit/>
          </a:bodyPr>
          <a:lstStyle/>
          <a:p>
            <a:pPr algn="ctr"/>
            <a:r>
              <a:rPr lang="en-US" altLang="en-US" sz="2700" i="1" dirty="0">
                <a:solidFill>
                  <a:srgbClr val="FFFFFF"/>
                </a:solidFill>
                <a:latin typeface="Segoe UI" panose="020B0502040204020203" pitchFamily="34" charset="0"/>
                <a:cs typeface="Segoe UI" panose="020B0502040204020203" pitchFamily="34" charset="0"/>
              </a:rPr>
              <a:t>Fifth Commandment:            Thou Shalt Not Kill</a:t>
            </a:r>
            <a:br>
              <a:rPr lang="en-US" altLang="en-US" sz="2700" i="1" dirty="0">
                <a:solidFill>
                  <a:srgbClr val="FFFFFF"/>
                </a:solidFill>
                <a:latin typeface="Segoe UI" panose="020B0502040204020203" pitchFamily="34" charset="0"/>
                <a:cs typeface="Segoe UI" panose="020B0502040204020203" pitchFamily="34" charset="0"/>
              </a:rPr>
            </a:br>
            <a:r>
              <a:rPr lang="en-US" altLang="en-US" sz="2700" i="1" dirty="0">
                <a:solidFill>
                  <a:srgbClr val="FFFFFF"/>
                </a:solidFill>
                <a:latin typeface="Segoe UI" panose="020B0502040204020203" pitchFamily="34" charset="0"/>
                <a:cs typeface="Segoe UI" panose="020B0502040204020203" pitchFamily="34" charset="0"/>
              </a:rPr>
              <a:t>Examination of Conscience</a:t>
            </a:r>
            <a:endParaRPr lang="en-US" altLang="en-US" sz="2700" dirty="0">
              <a:solidFill>
                <a:srgbClr val="FFFFFF"/>
              </a:solidFill>
            </a:endParaRPr>
          </a:p>
        </p:txBody>
      </p:sp>
      <p:sp>
        <p:nvSpPr>
          <p:cNvPr id="10243" name="Content Placeholder 2">
            <a:extLst>
              <a:ext uri="{FF2B5EF4-FFF2-40B4-BE49-F238E27FC236}">
                <a16:creationId xmlns:a16="http://schemas.microsoft.com/office/drawing/2014/main" id="{EE2F520E-1174-9334-A68A-FB0BDC275B95}"/>
              </a:ext>
            </a:extLst>
          </p:cNvPr>
          <p:cNvSpPr>
            <a:spLocks noGrp="1" noChangeArrowheads="1"/>
          </p:cNvSpPr>
          <p:nvPr>
            <p:ph idx="1"/>
          </p:nvPr>
        </p:nvSpPr>
        <p:spPr>
          <a:xfrm>
            <a:off x="-81427" y="2004291"/>
            <a:ext cx="5283771" cy="4664364"/>
          </a:xfrm>
        </p:spPr>
        <p:txBody>
          <a:bodyPr>
            <a:normAutofit/>
          </a:bodyPr>
          <a:lstStyle/>
          <a:p>
            <a:pPr>
              <a:defRPr/>
            </a:pPr>
            <a:r>
              <a:rPr lang="en-US" altLang="en-US" sz="2400" i="1" dirty="0">
                <a:solidFill>
                  <a:srgbClr val="FFFFFF"/>
                </a:solidFill>
                <a:latin typeface="Segoe UI" panose="020B0502040204020203" pitchFamily="34" charset="0"/>
                <a:cs typeface="Segoe UI" panose="020B0502040204020203" pitchFamily="34" charset="0"/>
              </a:rPr>
              <a:t>Did I neglect my health?</a:t>
            </a:r>
          </a:p>
          <a:p>
            <a:pPr>
              <a:defRPr/>
            </a:pPr>
            <a:r>
              <a:rPr lang="en-US" altLang="en-US" sz="2400" i="1" dirty="0">
                <a:solidFill>
                  <a:srgbClr val="FFFFFF"/>
                </a:solidFill>
                <a:latin typeface="Segoe UI" panose="020B0502040204020203" pitchFamily="34" charset="0"/>
                <a:cs typeface="Segoe UI" panose="020B0502040204020203" pitchFamily="34" charset="0"/>
              </a:rPr>
              <a:t>Did I attempt to take my life?</a:t>
            </a:r>
          </a:p>
          <a:p>
            <a:pPr>
              <a:defRPr/>
            </a:pPr>
            <a:r>
              <a:rPr lang="en-US" altLang="en-US" sz="2400" i="1" dirty="0">
                <a:solidFill>
                  <a:srgbClr val="FFFFFF"/>
                </a:solidFill>
                <a:latin typeface="Segoe UI" panose="020B0502040204020203" pitchFamily="34" charset="0"/>
                <a:cs typeface="Segoe UI" panose="020B0502040204020203" pitchFamily="34" charset="0"/>
              </a:rPr>
              <a:t>Have I mutilated myself or another? </a:t>
            </a:r>
          </a:p>
          <a:p>
            <a:pPr>
              <a:defRPr/>
            </a:pPr>
            <a:r>
              <a:rPr lang="en-US" altLang="en-US" sz="2400" i="1" dirty="0">
                <a:solidFill>
                  <a:srgbClr val="FFFFFF"/>
                </a:solidFill>
                <a:latin typeface="Segoe UI" panose="020B0502040204020203" pitchFamily="34" charset="0"/>
                <a:cs typeface="Segoe UI" panose="020B0502040204020203" pitchFamily="34" charset="0"/>
              </a:rPr>
              <a:t>Did I get drunk or use prohibited drugs?</a:t>
            </a:r>
          </a:p>
          <a:p>
            <a:pPr>
              <a:defRPr/>
            </a:pPr>
            <a:r>
              <a:rPr lang="en-US" altLang="en-US" sz="2400" i="1" dirty="0">
                <a:solidFill>
                  <a:srgbClr val="FFFFFF"/>
                </a:solidFill>
                <a:latin typeface="Segoe UI" panose="020B0502040204020203" pitchFamily="34" charset="0"/>
                <a:cs typeface="Segoe UI" panose="020B0502040204020203" pitchFamily="34" charset="0"/>
              </a:rPr>
              <a:t>Did I eat or drink more than a sufficient amount, allowing myself to get carried away by and commit gluttony?</a:t>
            </a:r>
          </a:p>
          <a:p>
            <a:pPr>
              <a:defRPr/>
            </a:pPr>
            <a:r>
              <a:rPr lang="en-US" altLang="en-US" sz="2400" i="1" dirty="0">
                <a:solidFill>
                  <a:srgbClr val="FFFFFF"/>
                </a:solidFill>
                <a:latin typeface="Segoe UI" panose="020B0502040204020203" pitchFamily="34" charset="0"/>
                <a:cs typeface="Segoe UI" panose="020B0502040204020203" pitchFamily="34" charset="0"/>
              </a:rPr>
              <a:t>Did I participate in any form of malicious, physical violence?</a:t>
            </a:r>
          </a:p>
          <a:p>
            <a:pPr marL="0" indent="0">
              <a:buNone/>
              <a:defRPr/>
            </a:pPr>
            <a:endParaRPr lang="en-US" altLang="en-US" sz="1700" i="1" dirty="0">
              <a:solidFill>
                <a:srgbClr val="FFFFFF"/>
              </a:solidFill>
              <a:latin typeface="Segoe UI" panose="020B0502040204020203" pitchFamily="34" charset="0"/>
              <a:cs typeface="Segoe UI" panose="020B0502040204020203" pitchFamily="34" charset="0"/>
            </a:endParaRPr>
          </a:p>
          <a:p>
            <a:pPr marL="0" indent="0">
              <a:buNone/>
              <a:defRPr/>
            </a:pPr>
            <a:endParaRPr lang="en-US" altLang="en-US" sz="1700" i="1" dirty="0">
              <a:solidFill>
                <a:srgbClr val="FFFFFF"/>
              </a:solidFill>
              <a:latin typeface="Segoe UI" panose="020B0502040204020203" pitchFamily="34" charset="0"/>
              <a:cs typeface="Segoe UI" panose="020B0502040204020203" pitchFamily="34" charset="0"/>
            </a:endParaRPr>
          </a:p>
        </p:txBody>
      </p:sp>
      <p:pic>
        <p:nvPicPr>
          <p:cNvPr id="8194" name="Picture 2" descr="College Drinking FAQ">
            <a:extLst>
              <a:ext uri="{FF2B5EF4-FFF2-40B4-BE49-F238E27FC236}">
                <a16:creationId xmlns:a16="http://schemas.microsoft.com/office/drawing/2014/main" id="{D3111661-DE58-2FC4-0BC2-EE604D11ECC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66919" y="787114"/>
            <a:ext cx="5283771" cy="52837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 calcmode="lin" valueType="num">
                                      <p:cBhvr additive="base">
                                        <p:cTn id="13"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243">
                                            <p:txEl>
                                              <p:pRg st="2" end="2"/>
                                            </p:txEl>
                                          </p:spTgt>
                                        </p:tgtEl>
                                        <p:attrNameLst>
                                          <p:attrName>style.visibility</p:attrName>
                                        </p:attrNameLst>
                                      </p:cBhvr>
                                      <p:to>
                                        <p:strVal val="visible"/>
                                      </p:to>
                                    </p:set>
                                    <p:anim calcmode="lin" valueType="num">
                                      <p:cBhvr additive="base">
                                        <p:cTn id="19"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0243">
                                            <p:txEl>
                                              <p:pRg st="3" end="3"/>
                                            </p:txEl>
                                          </p:spTgt>
                                        </p:tgtEl>
                                        <p:attrNameLst>
                                          <p:attrName>style.visibility</p:attrName>
                                        </p:attrNameLst>
                                      </p:cBhvr>
                                      <p:to>
                                        <p:strVal val="visible"/>
                                      </p:to>
                                    </p:set>
                                    <p:anim calcmode="lin" valueType="num">
                                      <p:cBhvr additive="base">
                                        <p:cTn id="25"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0243">
                                            <p:txEl>
                                              <p:pRg st="4" end="4"/>
                                            </p:txEl>
                                          </p:spTgt>
                                        </p:tgtEl>
                                        <p:attrNameLst>
                                          <p:attrName>style.visibility</p:attrName>
                                        </p:attrNameLst>
                                      </p:cBhvr>
                                      <p:to>
                                        <p:strVal val="visible"/>
                                      </p:to>
                                    </p:set>
                                    <p:anim calcmode="lin" valueType="num">
                                      <p:cBhvr additive="base">
                                        <p:cTn id="31" dur="5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0243">
                                            <p:txEl>
                                              <p:pRg st="5" end="5"/>
                                            </p:txEl>
                                          </p:spTgt>
                                        </p:tgtEl>
                                        <p:attrNameLst>
                                          <p:attrName>style.visibility</p:attrName>
                                        </p:attrNameLst>
                                      </p:cBhvr>
                                      <p:to>
                                        <p:strVal val="visible"/>
                                      </p:to>
                                    </p:set>
                                    <p:anim calcmode="lin" valueType="num">
                                      <p:cBhvr additive="base">
                                        <p:cTn id="37" dur="500" fill="hold"/>
                                        <p:tgtEl>
                                          <p:spTgt spid="102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4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A830B011-2664-7566-9732-44DE247D3B12}"/>
              </a:ext>
            </a:extLst>
          </p:cNvPr>
          <p:cNvSpPr>
            <a:spLocks noGrp="1" noChangeArrowheads="1"/>
          </p:cNvSpPr>
          <p:nvPr>
            <p:ph type="title"/>
          </p:nvPr>
        </p:nvSpPr>
        <p:spPr>
          <a:xfrm>
            <a:off x="7315200" y="2"/>
            <a:ext cx="4876799" cy="1323974"/>
          </a:xfrm>
        </p:spPr>
        <p:txBody>
          <a:bodyPr anchor="b">
            <a:normAutofit/>
          </a:bodyPr>
          <a:lstStyle/>
          <a:p>
            <a:pPr algn="ctr"/>
            <a:r>
              <a:rPr lang="en-US" altLang="en-US" sz="2700" i="1" dirty="0">
                <a:latin typeface="Segoe UI" panose="020B0502040204020203" pitchFamily="34" charset="0"/>
                <a:cs typeface="Segoe UI" panose="020B0502040204020203" pitchFamily="34" charset="0"/>
              </a:rPr>
              <a:t>Fifth Commandment:          Thou Shalt Not Kill</a:t>
            </a:r>
            <a:br>
              <a:rPr lang="en-US" altLang="en-US" sz="2700" i="1" dirty="0">
                <a:latin typeface="Segoe UI" panose="020B0502040204020203" pitchFamily="34" charset="0"/>
                <a:cs typeface="Segoe UI" panose="020B0502040204020203" pitchFamily="34" charset="0"/>
              </a:rPr>
            </a:br>
            <a:r>
              <a:rPr lang="en-US" altLang="en-US" sz="2700" i="1" dirty="0">
                <a:latin typeface="Segoe UI" panose="020B0502040204020203" pitchFamily="34" charset="0"/>
                <a:cs typeface="Segoe UI" panose="020B0502040204020203" pitchFamily="34" charset="0"/>
              </a:rPr>
              <a:t>Examination of Conscience</a:t>
            </a:r>
          </a:p>
        </p:txBody>
      </p:sp>
      <p:pic>
        <p:nvPicPr>
          <p:cNvPr id="10244" name="Picture 4" descr="How to forgive someone | Coping | ReachOut Australia">
            <a:extLst>
              <a:ext uri="{FF2B5EF4-FFF2-40B4-BE49-F238E27FC236}">
                <a16:creationId xmlns:a16="http://schemas.microsoft.com/office/drawing/2014/main" id="{CB1482F7-D500-3F91-8F1A-A96C4E3C8B3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7114" y="1241142"/>
            <a:ext cx="6449549" cy="4305073"/>
          </a:xfrm>
          <a:prstGeom prst="rect">
            <a:avLst/>
          </a:prstGeom>
          <a:noFill/>
          <a:extLst>
            <a:ext uri="{909E8E84-426E-40DD-AFC4-6F175D3DCCD1}">
              <a14:hiddenFill xmlns:a14="http://schemas.microsoft.com/office/drawing/2010/main">
                <a:solidFill>
                  <a:srgbClr val="FFFFFF"/>
                </a:solidFill>
              </a14:hiddenFill>
            </a:ext>
          </a:extLst>
        </p:spPr>
      </p:pic>
      <p:sp>
        <p:nvSpPr>
          <p:cNvPr id="11267" name="Content Placeholder 2">
            <a:extLst>
              <a:ext uri="{FF2B5EF4-FFF2-40B4-BE49-F238E27FC236}">
                <a16:creationId xmlns:a16="http://schemas.microsoft.com/office/drawing/2014/main" id="{D6CFF072-0B2C-13BB-A09D-89B2446123A6}"/>
              </a:ext>
            </a:extLst>
          </p:cNvPr>
          <p:cNvSpPr>
            <a:spLocks noGrp="1" noChangeArrowheads="1"/>
          </p:cNvSpPr>
          <p:nvPr>
            <p:ph idx="1"/>
          </p:nvPr>
        </p:nvSpPr>
        <p:spPr>
          <a:xfrm>
            <a:off x="7315200" y="1676235"/>
            <a:ext cx="4876800" cy="5061483"/>
          </a:xfrm>
        </p:spPr>
        <p:txBody>
          <a:bodyPr anchor="t">
            <a:normAutofit lnSpcReduction="10000"/>
          </a:bodyPr>
          <a:lstStyle/>
          <a:p>
            <a:r>
              <a:rPr lang="en-US" altLang="en-US" sz="2400" i="1" dirty="0">
                <a:latin typeface="Segoe UI" panose="020B0502040204020203" pitchFamily="34" charset="0"/>
                <a:cs typeface="Segoe UI" panose="020B0502040204020203" pitchFamily="34" charset="0"/>
              </a:rPr>
              <a:t>Did I consent to, advise, or actively take part in an abortion?</a:t>
            </a:r>
          </a:p>
          <a:p>
            <a:r>
              <a:rPr lang="en-US" altLang="en-US" sz="2400" i="1" dirty="0">
                <a:latin typeface="Segoe UI" panose="020B0502040204020203" pitchFamily="34" charset="0"/>
                <a:cs typeface="Segoe UI" panose="020B0502040204020203" pitchFamily="34" charset="0"/>
              </a:rPr>
              <a:t>Did I cause harm to anyone with my words or actions?</a:t>
            </a:r>
          </a:p>
          <a:p>
            <a:r>
              <a:rPr lang="en-US" altLang="en-US" sz="2400" i="1" dirty="0">
                <a:latin typeface="Segoe UI" panose="020B0502040204020203" pitchFamily="34" charset="0"/>
                <a:cs typeface="Segoe UI" panose="020B0502040204020203" pitchFamily="34" charset="0"/>
              </a:rPr>
              <a:t>Did I desire revenge or harbor enmity, hatred, or ill-feelings against someone who offended me?</a:t>
            </a:r>
          </a:p>
          <a:p>
            <a:r>
              <a:rPr lang="en-US" altLang="en-US" sz="2400" i="1" dirty="0">
                <a:latin typeface="Segoe UI" panose="020B0502040204020203" pitchFamily="34" charset="0"/>
                <a:cs typeface="Segoe UI" panose="020B0502040204020203" pitchFamily="34" charset="0"/>
              </a:rPr>
              <a:t>Did I ask pardon whenever I offended anyone?</a:t>
            </a:r>
          </a:p>
          <a:p>
            <a:r>
              <a:rPr lang="en-US" altLang="en-US" sz="2400" i="1" dirty="0">
                <a:latin typeface="Segoe UI" panose="020B0502040204020203" pitchFamily="34" charset="0"/>
                <a:cs typeface="Segoe UI" panose="020B0502040204020203" pitchFamily="34" charset="0"/>
              </a:rPr>
              <a:t>Did I insult or offensively tease others?</a:t>
            </a:r>
          </a:p>
          <a:p>
            <a:r>
              <a:rPr lang="en-US" altLang="en-US" sz="2400" i="1" dirty="0">
                <a:latin typeface="Segoe UI" panose="020B0502040204020203" pitchFamily="34" charset="0"/>
                <a:cs typeface="Segoe UI" panose="020B0502040204020203" pitchFamily="34" charset="0"/>
              </a:rPr>
              <a:t>Did I quarrel with one of my brothers or sisters?</a:t>
            </a:r>
          </a:p>
          <a:p>
            <a:endParaRPr lang="en-US" altLang="en-US" sz="1400" i="1" dirty="0">
              <a:latin typeface="Segoe UI" panose="020B0502040204020203" pitchFamily="34" charset="0"/>
              <a:cs typeface="Segoe UI" panose="020B0502040204020203" pitchFamily="34" charset="0"/>
            </a:endParaRPr>
          </a:p>
        </p:txBody>
      </p:sp>
      <p:grpSp>
        <p:nvGrpSpPr>
          <p:cNvPr id="11276" name="Group 11275">
            <a:extLst>
              <a:ext uri="{FF2B5EF4-FFF2-40B4-BE49-F238E27FC236}">
                <a16:creationId xmlns:a16="http://schemas.microsoft.com/office/drawing/2014/main" id="{31C49F18-8757-4E87-5C2E-9D6D7B82BA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280" name="Rectangle 11279">
              <a:extLst>
                <a:ext uri="{FF2B5EF4-FFF2-40B4-BE49-F238E27FC236}">
                  <a16:creationId xmlns:a16="http://schemas.microsoft.com/office/drawing/2014/main" id="{25C84D91-E5BF-B919-ACEF-4A25262CE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7" name="Rectangle 11276">
              <a:extLst>
                <a:ext uri="{FF2B5EF4-FFF2-40B4-BE49-F238E27FC236}">
                  <a16:creationId xmlns:a16="http://schemas.microsoft.com/office/drawing/2014/main" id="{DD889E38-27CA-E23F-B646-8D7B4BB17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267">
                                            <p:txEl>
                                              <p:pRg st="1" end="1"/>
                                            </p:txEl>
                                          </p:spTgt>
                                        </p:tgtEl>
                                        <p:attrNameLst>
                                          <p:attrName>style.visibility</p:attrName>
                                        </p:attrNameLst>
                                      </p:cBhvr>
                                      <p:to>
                                        <p:strVal val="visible"/>
                                      </p:to>
                                    </p:set>
                                    <p:anim calcmode="lin" valueType="num">
                                      <p:cBhvr additive="base">
                                        <p:cTn id="13"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1267">
                                            <p:txEl>
                                              <p:pRg st="2" end="2"/>
                                            </p:txEl>
                                          </p:spTgt>
                                        </p:tgtEl>
                                        <p:attrNameLst>
                                          <p:attrName>style.visibility</p:attrName>
                                        </p:attrNameLst>
                                      </p:cBhvr>
                                      <p:to>
                                        <p:strVal val="visible"/>
                                      </p:to>
                                    </p:set>
                                    <p:anim calcmode="lin" valueType="num">
                                      <p:cBhvr additive="base">
                                        <p:cTn id="19"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1267">
                                            <p:txEl>
                                              <p:pRg st="3" end="3"/>
                                            </p:txEl>
                                          </p:spTgt>
                                        </p:tgtEl>
                                        <p:attrNameLst>
                                          <p:attrName>style.visibility</p:attrName>
                                        </p:attrNameLst>
                                      </p:cBhvr>
                                      <p:to>
                                        <p:strVal val="visible"/>
                                      </p:to>
                                    </p:set>
                                    <p:anim calcmode="lin" valueType="num">
                                      <p:cBhvr additive="base">
                                        <p:cTn id="25"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1267">
                                            <p:txEl>
                                              <p:pRg st="4" end="4"/>
                                            </p:txEl>
                                          </p:spTgt>
                                        </p:tgtEl>
                                        <p:attrNameLst>
                                          <p:attrName>style.visibility</p:attrName>
                                        </p:attrNameLst>
                                      </p:cBhvr>
                                      <p:to>
                                        <p:strVal val="visible"/>
                                      </p:to>
                                    </p:set>
                                    <p:anim calcmode="lin" valueType="num">
                                      <p:cBhvr additive="base">
                                        <p:cTn id="31"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1267">
                                            <p:txEl>
                                              <p:pRg st="5" end="5"/>
                                            </p:txEl>
                                          </p:spTgt>
                                        </p:tgtEl>
                                        <p:attrNameLst>
                                          <p:attrName>style.visibility</p:attrName>
                                        </p:attrNameLst>
                                      </p:cBhvr>
                                      <p:to>
                                        <p:strVal val="visible"/>
                                      </p:to>
                                    </p:set>
                                    <p:anim calcmode="lin" valueType="num">
                                      <p:cBhvr additive="base">
                                        <p:cTn id="37" dur="5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826</TotalTime>
  <Words>1333</Words>
  <Application>Microsoft Office PowerPoint</Application>
  <PresentationFormat>Widescreen</PresentationFormat>
  <Paragraphs>96</Paragraphs>
  <Slides>15</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Aptos</vt:lpstr>
      <vt:lpstr>Arial</vt:lpstr>
      <vt:lpstr>Calibri</vt:lpstr>
      <vt:lpstr>Calibri Light</vt:lpstr>
      <vt:lpstr>Cavolini</vt:lpstr>
      <vt:lpstr>Quire Sans</vt:lpstr>
      <vt:lpstr>Roboto</vt:lpstr>
      <vt:lpstr>Segoe Print</vt:lpstr>
      <vt:lpstr>Segoe UI</vt:lpstr>
      <vt:lpstr>Office Theme</vt:lpstr>
      <vt:lpstr>Class #21 The Fourth &amp; Fifth</vt:lpstr>
      <vt:lpstr>Book of the Week  The Jeweler’s Shop</vt:lpstr>
      <vt:lpstr>How Can We Test   What We Believe?</vt:lpstr>
      <vt:lpstr>Catholic Doctrine or Not?</vt:lpstr>
      <vt:lpstr>Nicene Creed (325 A.D.)</vt:lpstr>
      <vt:lpstr>Catholic Doctrine or Not?</vt:lpstr>
      <vt:lpstr>Constantinople Creed (381 A.D.) </vt:lpstr>
      <vt:lpstr>Catholic Doctrine or Not?</vt:lpstr>
      <vt:lpstr>IVF and the  Consistent Ethic of Life</vt:lpstr>
      <vt:lpstr>How Does the Catholic Church Resolve Bioethical Issues?</vt:lpstr>
      <vt:lpstr>How Does the Catholic Church Resolve Bioethical Issues?</vt:lpstr>
      <vt:lpstr> Fifth Commandment:     Thou Shalt Not Kill </vt:lpstr>
      <vt:lpstr>Fifth Commandment: Thou Shalt Not Kill Examination of Conscience</vt:lpstr>
      <vt:lpstr>Fifth Commandment:            Thou Shalt Not Kill Examination of Conscience</vt:lpstr>
      <vt:lpstr>Fifth Commandment:          Thou Shalt Not Kill Examination of Conscience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#21 The Fifth Commandment</dc:title>
  <dc:creator>Gerri Laird</dc:creator>
  <cp:lastModifiedBy>Gerri Laird</cp:lastModifiedBy>
  <cp:revision>5</cp:revision>
  <dcterms:created xsi:type="dcterms:W3CDTF">2024-02-27T19:42:10Z</dcterms:created>
  <dcterms:modified xsi:type="dcterms:W3CDTF">2024-03-13T20:11:03Z</dcterms:modified>
</cp:coreProperties>
</file>