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16"/>
  </p:notesMasterIdLst>
  <p:sldIdLst>
    <p:sldId id="256" r:id="rId2"/>
    <p:sldId id="314" r:id="rId3"/>
    <p:sldId id="315" r:id="rId4"/>
    <p:sldId id="263" r:id="rId5"/>
    <p:sldId id="264" r:id="rId6"/>
    <p:sldId id="265" r:id="rId7"/>
    <p:sldId id="266" r:id="rId8"/>
    <p:sldId id="267" r:id="rId9"/>
    <p:sldId id="305" r:id="rId10"/>
    <p:sldId id="268" r:id="rId11"/>
    <p:sldId id="321" r:id="rId12"/>
    <p:sldId id="269" r:id="rId13"/>
    <p:sldId id="271" r:id="rId14"/>
    <p:sldId id="32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FC04A0-B8E4-4844-A812-55AF91422AF8}" v="65" dt="2024-02-04T23:43:38.7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48" autoAdjust="0"/>
    <p:restoredTop sz="67526" autoAdjust="0"/>
  </p:normalViewPr>
  <p:slideViewPr>
    <p:cSldViewPr snapToGrid="0">
      <p:cViewPr varScale="1">
        <p:scale>
          <a:sx n="54" d="100"/>
          <a:sy n="54" d="100"/>
        </p:scale>
        <p:origin x="3086"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 name="Google Shape;15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32870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0" name="Google Shape;250;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Natural law; legal (civil law – although immoral); divine law; positive law</a:t>
            </a:r>
            <a:endParaRPr dirty="0"/>
          </a:p>
          <a:p>
            <a:pPr marL="0" lvl="0" indent="0" algn="l" rtl="0">
              <a:spcBef>
                <a:spcPts val="0"/>
              </a:spcBef>
              <a:spcAft>
                <a:spcPts val="0"/>
              </a:spcAft>
              <a:buNone/>
            </a:pPr>
            <a:r>
              <a:rPr lang="en-US" dirty="0"/>
              <a:t>Gravity (natural physical law)</a:t>
            </a:r>
            <a:endParaRPr dirty="0"/>
          </a:p>
          <a:p>
            <a:pPr marL="0" lvl="0" indent="0" algn="l" rtl="0">
              <a:spcBef>
                <a:spcPts val="0"/>
              </a:spcBef>
              <a:spcAft>
                <a:spcPts val="0"/>
              </a:spcAft>
              <a:buNone/>
            </a:pPr>
            <a:r>
              <a:rPr lang="en-US" dirty="0"/>
              <a:t>Mass – Divine Law</a:t>
            </a:r>
            <a:endParaRPr dirty="0"/>
          </a:p>
        </p:txBody>
      </p:sp>
      <p:sp>
        <p:nvSpPr>
          <p:cNvPr id="251" name="Google Shape;251;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0" name="Google Shape;250;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Natural law; legal (civil law – although immoral); divine law; positive law</a:t>
            </a:r>
            <a:endParaRPr/>
          </a:p>
          <a:p>
            <a:pPr marL="0" lvl="0" indent="0" algn="l" rtl="0">
              <a:spcBef>
                <a:spcPts val="0"/>
              </a:spcBef>
              <a:spcAft>
                <a:spcPts val="0"/>
              </a:spcAft>
              <a:buNone/>
            </a:pPr>
            <a:r>
              <a:rPr lang="en-US"/>
              <a:t>Gravity (natural physical law)</a:t>
            </a:r>
            <a:endParaRPr/>
          </a:p>
          <a:p>
            <a:pPr marL="0" lvl="0" indent="0" algn="l" rtl="0">
              <a:spcBef>
                <a:spcPts val="0"/>
              </a:spcBef>
              <a:spcAft>
                <a:spcPts val="0"/>
              </a:spcAft>
              <a:buNone/>
            </a:pPr>
            <a:r>
              <a:rPr lang="en-US"/>
              <a:t>Mass – Divine Law</a:t>
            </a:r>
            <a:endParaRPr/>
          </a:p>
        </p:txBody>
      </p:sp>
      <p:sp>
        <p:nvSpPr>
          <p:cNvPr id="251" name="Google Shape;251;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4121828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This is a good example to discuss a moral law. For some of these, there is no right or wrong answer. Here are mine.</a:t>
            </a:r>
            <a:endParaRPr dirty="0"/>
          </a:p>
          <a:p>
            <a:pPr marL="0" lvl="0" indent="0" algn="l" rtl="0">
              <a:spcBef>
                <a:spcPts val="0"/>
              </a:spcBef>
              <a:spcAft>
                <a:spcPts val="0"/>
              </a:spcAft>
              <a:buNone/>
            </a:pPr>
            <a:r>
              <a:rPr lang="en-US" dirty="0"/>
              <a:t>Mandatory – Yes</a:t>
            </a:r>
            <a:endParaRPr dirty="0"/>
          </a:p>
          <a:p>
            <a:pPr marL="0" lvl="0" indent="0" algn="l" rtl="0">
              <a:spcBef>
                <a:spcPts val="0"/>
              </a:spcBef>
              <a:spcAft>
                <a:spcPts val="0"/>
              </a:spcAft>
              <a:buNone/>
            </a:pPr>
            <a:r>
              <a:rPr lang="en-US" dirty="0"/>
              <a:t>Reasonable – Questionable in that what does lowering the speed limit have to do with opening up DC after being shut down for COVID. Was the mayor using COVID as a reason for lowering the speed limit?</a:t>
            </a:r>
            <a:endParaRPr dirty="0"/>
          </a:p>
          <a:p>
            <a:pPr marL="0" lvl="0" indent="0" algn="l" rtl="0">
              <a:spcBef>
                <a:spcPts val="0"/>
              </a:spcBef>
              <a:spcAft>
                <a:spcPts val="0"/>
              </a:spcAft>
              <a:buNone/>
            </a:pPr>
            <a:r>
              <a:rPr lang="en-US" dirty="0"/>
              <a:t>Beneficial to the common good? Questionable – see above.</a:t>
            </a:r>
            <a:endParaRPr dirty="0"/>
          </a:p>
          <a:p>
            <a:pPr marL="0" lvl="0" indent="0" algn="l" rtl="0">
              <a:spcBef>
                <a:spcPts val="0"/>
              </a:spcBef>
              <a:spcAft>
                <a:spcPts val="0"/>
              </a:spcAft>
              <a:buNone/>
            </a:pPr>
            <a:r>
              <a:rPr lang="en-US" dirty="0"/>
              <a:t>Promulgated? Note that this had two days to take effect. Was the city going to change all of the speed limit signs in those two days. </a:t>
            </a:r>
            <a:endParaRPr dirty="0"/>
          </a:p>
          <a:p>
            <a:pPr marL="0" lvl="0" indent="0" algn="l" rtl="0">
              <a:spcBef>
                <a:spcPts val="0"/>
              </a:spcBef>
              <a:spcAft>
                <a:spcPts val="0"/>
              </a:spcAft>
              <a:buNone/>
            </a:pPr>
            <a:r>
              <a:rPr lang="en-US" dirty="0" err="1"/>
              <a:t>Authorative</a:t>
            </a:r>
            <a:r>
              <a:rPr lang="en-US" dirty="0"/>
              <a:t>? Yes, mayor has authority to do it. But does having the authority give her the right to do it?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So, is it a legitimate law?</a:t>
            </a:r>
            <a:endParaRPr dirty="0"/>
          </a:p>
        </p:txBody>
      </p:sp>
      <p:sp>
        <p:nvSpPr>
          <p:cNvPr id="258" name="Google Shape;25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10cc3e92c2c_1_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g10cc3e92c2c_1_5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This entails us to have the power to do whatever is necessary to keep the moral law as well as the power to keep others from stopping or interfering with us. Rights give us power; they empower us to obey the moral law.</a:t>
            </a:r>
            <a:endParaRPr dirty="0"/>
          </a:p>
        </p:txBody>
      </p:sp>
      <p:sp>
        <p:nvSpPr>
          <p:cNvPr id="272" name="Google Shape;272;g10cc3e92c2c_1_5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2D8FD-5473-ADB5-551A-CBE90953A8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45C28C-CF21-BA3E-1DF2-AD2573486B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3A176D-0074-2BF0-6C8E-D7628BB855D4}"/>
              </a:ext>
            </a:extLst>
          </p:cNvPr>
          <p:cNvSpPr>
            <a:spLocks noGrp="1"/>
          </p:cNvSpPr>
          <p:nvPr>
            <p:ph type="body" idx="1"/>
          </p:nvPr>
        </p:nvSpPr>
        <p:spPr/>
        <p:txBody>
          <a:bodyPr/>
          <a:lstStyle/>
          <a:p>
            <a:r>
              <a:rPr lang="en-US" dirty="0"/>
              <a:t>https://video.search.yahoo.com/search/video?fr=mcafee&amp;ei=UTF-8&amp;p=A+MAN+FOR+ALL+SEASONS+MOVIE+1966&amp;type=E210US91088G0#id=2&amp;vid=e0c523150de04ba842eba521044ef4d8&amp;action=click</a:t>
            </a:r>
          </a:p>
        </p:txBody>
      </p:sp>
      <p:sp>
        <p:nvSpPr>
          <p:cNvPr id="4" name="Slide Number Placeholder 3">
            <a:extLst>
              <a:ext uri="{FF2B5EF4-FFF2-40B4-BE49-F238E27FC236}">
                <a16:creationId xmlns:a16="http://schemas.microsoft.com/office/drawing/2014/main" id="{A78F1020-449C-9EA8-A23A-0B8CC9CE7736}"/>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213293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72907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613745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80603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553340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865837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682046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514019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70113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227272878"/>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87855390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92179611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273839688"/>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77336695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57005116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12609083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1615848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761677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21436263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3"/>
          <p:cNvSpPr txBox="1">
            <a:spLocks noGrp="1"/>
          </p:cNvSpPr>
          <p:nvPr>
            <p:ph idx="1"/>
          </p:nvPr>
        </p:nvSpPr>
        <p:spPr>
          <a:xfrm>
            <a:off x="-53563975" y="203199"/>
            <a:ext cx="65170189" cy="6995599"/>
          </a:xfrm>
          <a:prstGeom prst="rect">
            <a:avLst/>
          </a:prstGeom>
          <a:noFill/>
          <a:ln>
            <a:noFill/>
          </a:ln>
        </p:spPr>
        <p:txBody>
          <a:bodyPr spcFirstLastPara="1" wrap="square" lIns="0" tIns="0" rIns="0" bIns="0" anchor="t" anchorCtr="0">
            <a:noAutofit/>
          </a:bodyPr>
          <a:lstStyle/>
          <a:p>
            <a:pPr marL="360000" lvl="0" indent="-360000" algn="l" rtl="0">
              <a:lnSpc>
                <a:spcPct val="120000"/>
              </a:lnSpc>
              <a:spcBef>
                <a:spcPts val="0"/>
              </a:spcBef>
              <a:spcAft>
                <a:spcPts val="0"/>
              </a:spcAft>
              <a:buClr>
                <a:schemeClr val="dk2"/>
              </a:buClr>
              <a:buSzPts val="1400"/>
              <a:buFont typeface="Noto Sans Symbols"/>
              <a:buChar char="🞻"/>
            </a:pPr>
            <a:br>
              <a:rPr lang="en-US"/>
            </a:br>
            <a:br>
              <a:rPr lang="en-US"/>
            </a:br>
            <a:br>
              <a:rPr lang="en-US"/>
            </a:br>
            <a:endParaRPr/>
          </a:p>
          <a:p>
            <a:pPr marL="360000" lvl="0" indent="-271100" algn="l" rtl="0">
              <a:lnSpc>
                <a:spcPct val="120000"/>
              </a:lnSpc>
              <a:spcBef>
                <a:spcPts val="800"/>
              </a:spcBef>
              <a:spcAft>
                <a:spcPts val="0"/>
              </a:spcAft>
              <a:buClr>
                <a:schemeClr val="dk2"/>
              </a:buClr>
              <a:buSzPts val="1400"/>
              <a:buFont typeface="Noto Sans Symbols"/>
              <a:buNone/>
            </a:pPr>
            <a:endParaRPr/>
          </a:p>
          <a:p>
            <a:pPr marL="360000" lvl="0" indent="-360000" algn="l" rtl="0">
              <a:lnSpc>
                <a:spcPct val="120000"/>
              </a:lnSpc>
              <a:spcBef>
                <a:spcPts val="800"/>
              </a:spcBef>
              <a:spcAft>
                <a:spcPts val="0"/>
              </a:spcAft>
              <a:buClr>
                <a:schemeClr val="dk2"/>
              </a:buClr>
              <a:buSzPts val="1400"/>
              <a:buFont typeface="Noto Sans Symbols"/>
              <a:buChar char="🞻"/>
            </a:pPr>
            <a:r>
              <a:rPr lang="en-US"/>
              <a:t>The dog in the photo was trained to identify life after earthquakes. His posture and the fact of staying fixed as seen in the image is the posture that tells the rescuer that there is life in that place. And look at nothing more and nothing less where and in front of who is placed: in front of Jesus as the Eucharistic bread in the tabernacle, the living God among us.</a:t>
            </a:r>
            <a:endParaRPr/>
          </a:p>
          <a:p>
            <a:pPr marL="360000" lvl="0" indent="-271100" algn="l" rtl="0">
              <a:lnSpc>
                <a:spcPct val="120000"/>
              </a:lnSpc>
              <a:spcBef>
                <a:spcPts val="800"/>
              </a:spcBef>
              <a:spcAft>
                <a:spcPts val="0"/>
              </a:spcAft>
              <a:buClr>
                <a:schemeClr val="dk2"/>
              </a:buClr>
              <a:buSzPts val="1400"/>
              <a:buFont typeface="Noto Sans Symbols"/>
              <a:buNone/>
            </a:pPr>
            <a:endParaRPr/>
          </a:p>
        </p:txBody>
      </p:sp>
      <p:sp>
        <p:nvSpPr>
          <p:cNvPr id="100" name="Google Shape;100;p13"/>
          <p:cNvSpPr/>
          <p:nvPr/>
        </p:nvSpPr>
        <p:spPr>
          <a:xfrm>
            <a:off x="2013837" y="3276599"/>
            <a:ext cx="1908875" cy="19088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02" name="Google Shape;102;p13"/>
          <p:cNvSpPr/>
          <p:nvPr/>
        </p:nvSpPr>
        <p:spPr>
          <a:xfrm>
            <a:off x="6248400" y="305074"/>
            <a:ext cx="5779950" cy="652462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400" dirty="0">
                <a:solidFill>
                  <a:srgbClr val="050505"/>
                </a:solidFill>
                <a:latin typeface="Arial"/>
                <a:ea typeface="Arial"/>
                <a:cs typeface="Arial"/>
                <a:sym typeface="Arial"/>
              </a:rPr>
              <a:t>Ninth Grade</a:t>
            </a:r>
          </a:p>
          <a:p>
            <a:pPr marL="0" marR="0" lvl="0" indent="0" algn="ctr" rtl="0">
              <a:spcBef>
                <a:spcPts val="0"/>
              </a:spcBef>
              <a:spcAft>
                <a:spcPts val="0"/>
              </a:spcAft>
              <a:buNone/>
            </a:pPr>
            <a:r>
              <a:rPr lang="en-US" sz="4400" dirty="0">
                <a:solidFill>
                  <a:srgbClr val="050505"/>
                </a:solidFill>
                <a:latin typeface="Arial"/>
                <a:ea typeface="Arial"/>
                <a:cs typeface="Arial"/>
                <a:sym typeface="Arial"/>
              </a:rPr>
              <a:t>Religious Education  </a:t>
            </a:r>
          </a:p>
          <a:p>
            <a:pPr marL="0" marR="0" lvl="0" indent="0" algn="ctr" rtl="0">
              <a:spcBef>
                <a:spcPts val="0"/>
              </a:spcBef>
              <a:spcAft>
                <a:spcPts val="0"/>
              </a:spcAft>
              <a:buNone/>
            </a:pPr>
            <a:endParaRPr lang="en-US" sz="4400" dirty="0">
              <a:solidFill>
                <a:srgbClr val="050505"/>
              </a:solidFill>
              <a:latin typeface="Arial"/>
              <a:ea typeface="Arial"/>
              <a:cs typeface="Arial"/>
              <a:sym typeface="Arial"/>
            </a:endParaRPr>
          </a:p>
          <a:p>
            <a:pPr marL="0" marR="0" lvl="0" indent="0" algn="ctr" rtl="0">
              <a:spcBef>
                <a:spcPts val="0"/>
              </a:spcBef>
              <a:spcAft>
                <a:spcPts val="0"/>
              </a:spcAft>
              <a:buNone/>
            </a:pPr>
            <a:r>
              <a:rPr lang="en-US" sz="4400" dirty="0">
                <a:solidFill>
                  <a:srgbClr val="050505"/>
                </a:solidFill>
                <a:latin typeface="Arial"/>
                <a:ea typeface="Arial"/>
                <a:cs typeface="Arial"/>
                <a:sym typeface="Arial"/>
              </a:rPr>
              <a:t>Classes 16/17</a:t>
            </a:r>
            <a:endParaRPr dirty="0"/>
          </a:p>
          <a:p>
            <a:pPr marL="0" marR="0" lvl="0" indent="0" algn="ctr" rtl="0">
              <a:spcBef>
                <a:spcPts val="0"/>
              </a:spcBef>
              <a:spcAft>
                <a:spcPts val="0"/>
              </a:spcAft>
              <a:buNone/>
            </a:pPr>
            <a:endParaRPr lang="en-US" sz="4400" dirty="0">
              <a:solidFill>
                <a:srgbClr val="050505"/>
              </a:solidFill>
              <a:latin typeface="Arial"/>
              <a:ea typeface="Arial"/>
              <a:cs typeface="Arial"/>
              <a:sym typeface="Arial"/>
            </a:endParaRPr>
          </a:p>
          <a:p>
            <a:pPr marL="0" marR="0" lvl="0" indent="0" algn="ctr" rtl="0">
              <a:spcBef>
                <a:spcPts val="0"/>
              </a:spcBef>
              <a:spcAft>
                <a:spcPts val="0"/>
              </a:spcAft>
              <a:buNone/>
            </a:pPr>
            <a:r>
              <a:rPr lang="en-US" sz="4400" dirty="0">
                <a:solidFill>
                  <a:srgbClr val="050505"/>
                </a:solidFill>
                <a:latin typeface="Arial"/>
                <a:ea typeface="Arial"/>
                <a:cs typeface="Arial"/>
                <a:sym typeface="Arial"/>
              </a:rPr>
              <a:t>January 28/</a:t>
            </a:r>
          </a:p>
          <a:p>
            <a:pPr marL="0" marR="0" lvl="0" indent="0" algn="ctr" rtl="0">
              <a:spcBef>
                <a:spcPts val="0"/>
              </a:spcBef>
              <a:spcAft>
                <a:spcPts val="0"/>
              </a:spcAft>
              <a:buNone/>
            </a:pPr>
            <a:r>
              <a:rPr lang="en-US" sz="4400" dirty="0">
                <a:solidFill>
                  <a:srgbClr val="050505"/>
                </a:solidFill>
                <a:latin typeface="Arial"/>
                <a:ea typeface="Arial"/>
                <a:cs typeface="Arial"/>
                <a:sym typeface="Arial"/>
              </a:rPr>
              <a:t>February 4, 2024</a:t>
            </a:r>
            <a:endParaRPr sz="4400" dirty="0">
              <a:solidFill>
                <a:srgbClr val="050505"/>
              </a:solidFill>
              <a:latin typeface="Arial"/>
              <a:ea typeface="Arial"/>
              <a:cs typeface="Arial"/>
              <a:sym typeface="Arial"/>
            </a:endParaRPr>
          </a:p>
          <a:p>
            <a:pPr marL="0" marR="0" lvl="0" indent="0" algn="ctr" rtl="0">
              <a:spcBef>
                <a:spcPts val="0"/>
              </a:spcBef>
              <a:spcAft>
                <a:spcPts val="0"/>
              </a:spcAft>
              <a:buNone/>
            </a:pPr>
            <a:endParaRPr sz="4400" dirty="0">
              <a:solidFill>
                <a:srgbClr val="050505"/>
              </a:solidFill>
            </a:endParaRPr>
          </a:p>
          <a:p>
            <a:pPr marL="0" marR="0" lvl="0" indent="0" algn="ctr" rtl="0">
              <a:spcBef>
                <a:spcPts val="0"/>
              </a:spcBef>
              <a:spcAft>
                <a:spcPts val="0"/>
              </a:spcAft>
              <a:buNone/>
            </a:pPr>
            <a:endParaRPr sz="4400" dirty="0">
              <a:solidFill>
                <a:srgbClr val="050505"/>
              </a:solidFill>
            </a:endParaRPr>
          </a:p>
        </p:txBody>
      </p:sp>
      <p:pic>
        <p:nvPicPr>
          <p:cNvPr id="1026" name="Picture 2">
            <a:extLst>
              <a:ext uri="{FF2B5EF4-FFF2-40B4-BE49-F238E27FC236}">
                <a16:creationId xmlns:a16="http://schemas.microsoft.com/office/drawing/2014/main" id="{671201D3-775B-F2EF-312B-C686807F52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 y="-28575"/>
            <a:ext cx="52959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B3B60-5474-2AD4-73E8-664BC13D0DAC}"/>
              </a:ext>
            </a:extLst>
          </p:cNvPr>
          <p:cNvSpPr>
            <a:spLocks noGrp="1"/>
          </p:cNvSpPr>
          <p:nvPr>
            <p:ph type="title"/>
          </p:nvPr>
        </p:nvSpPr>
        <p:spPr/>
        <p:txBody>
          <a:bodyPr>
            <a:normAutofit/>
          </a:bodyPr>
          <a:lstStyle/>
          <a:p>
            <a:pPr algn="ctr"/>
            <a:r>
              <a:rPr lang="en-US" sz="5400" dirty="0"/>
              <a:t>10 Universal Principles</a:t>
            </a:r>
          </a:p>
        </p:txBody>
      </p:sp>
      <p:sp>
        <p:nvSpPr>
          <p:cNvPr id="3" name="Content Placeholder 2">
            <a:extLst>
              <a:ext uri="{FF2B5EF4-FFF2-40B4-BE49-F238E27FC236}">
                <a16:creationId xmlns:a16="http://schemas.microsoft.com/office/drawing/2014/main" id="{D2FA4DED-37D1-7335-E3D2-3DC7090994EA}"/>
              </a:ext>
            </a:extLst>
          </p:cNvPr>
          <p:cNvSpPr>
            <a:spLocks noGrp="1"/>
          </p:cNvSpPr>
          <p:nvPr>
            <p:ph idx="1"/>
          </p:nvPr>
        </p:nvSpPr>
        <p:spPr/>
        <p:txBody>
          <a:bodyPr>
            <a:normAutofit/>
          </a:bodyPr>
          <a:lstStyle/>
          <a:p>
            <a:pPr marL="457200" indent="-457200">
              <a:buAutoNum type="arabicPeriod"/>
            </a:pPr>
            <a:r>
              <a:rPr lang="en-US" sz="3200" dirty="0"/>
              <a:t>Principle of Beneficence (The Golden Rule)</a:t>
            </a:r>
          </a:p>
          <a:p>
            <a:pPr marL="457200" indent="-457200">
              <a:buAutoNum type="arabicPeriod"/>
            </a:pPr>
            <a:r>
              <a:rPr lang="en-US" sz="3200" dirty="0"/>
              <a:t>Principle of Non-Contradiction</a:t>
            </a:r>
          </a:p>
          <a:p>
            <a:pPr marL="457200" indent="-457200">
              <a:buAutoNum type="arabicPeriod"/>
            </a:pPr>
            <a:r>
              <a:rPr lang="en-US" sz="3200" dirty="0"/>
              <a:t>Principle of Complete Explanation</a:t>
            </a:r>
          </a:p>
          <a:p>
            <a:pPr marL="457200" indent="-457200">
              <a:buAutoNum type="arabicPeriod"/>
            </a:pPr>
            <a:r>
              <a:rPr lang="en-US" sz="3200" dirty="0"/>
              <a:t>Principle of Objective Evidence</a:t>
            </a:r>
          </a:p>
          <a:p>
            <a:pPr marL="457200" indent="-457200">
              <a:buAutoNum type="arabicPeriod"/>
            </a:pPr>
            <a:r>
              <a:rPr lang="en-US" sz="3200" dirty="0"/>
              <a:t>Principle of Non-Maleficence (The Silver Rule)</a:t>
            </a:r>
          </a:p>
        </p:txBody>
      </p:sp>
    </p:spTree>
    <p:extLst>
      <p:ext uri="{BB962C8B-B14F-4D97-AF65-F5344CB8AC3E}">
        <p14:creationId xmlns:p14="http://schemas.microsoft.com/office/powerpoint/2010/main" val="3133811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B3B60-5474-2AD4-73E8-664BC13D0DAC}"/>
              </a:ext>
            </a:extLst>
          </p:cNvPr>
          <p:cNvSpPr>
            <a:spLocks noGrp="1"/>
          </p:cNvSpPr>
          <p:nvPr>
            <p:ph type="title"/>
          </p:nvPr>
        </p:nvSpPr>
        <p:spPr/>
        <p:txBody>
          <a:bodyPr>
            <a:normAutofit/>
          </a:bodyPr>
          <a:lstStyle/>
          <a:p>
            <a:pPr algn="ctr"/>
            <a:r>
              <a:rPr lang="en-US" sz="5400" dirty="0"/>
              <a:t>10 Universal Principles</a:t>
            </a:r>
          </a:p>
        </p:txBody>
      </p:sp>
      <p:sp>
        <p:nvSpPr>
          <p:cNvPr id="3" name="Content Placeholder 2">
            <a:extLst>
              <a:ext uri="{FF2B5EF4-FFF2-40B4-BE49-F238E27FC236}">
                <a16:creationId xmlns:a16="http://schemas.microsoft.com/office/drawing/2014/main" id="{D2FA4DED-37D1-7335-E3D2-3DC7090994EA}"/>
              </a:ext>
            </a:extLst>
          </p:cNvPr>
          <p:cNvSpPr>
            <a:spLocks noGrp="1"/>
          </p:cNvSpPr>
          <p:nvPr>
            <p:ph idx="1"/>
          </p:nvPr>
        </p:nvSpPr>
        <p:spPr/>
        <p:txBody>
          <a:bodyPr>
            <a:normAutofit/>
          </a:bodyPr>
          <a:lstStyle/>
          <a:p>
            <a:pPr marL="0" indent="0">
              <a:buNone/>
            </a:pPr>
            <a:r>
              <a:rPr lang="en-US" sz="3200" dirty="0"/>
              <a:t>6. Principle of Consistent Ends and Means</a:t>
            </a:r>
          </a:p>
          <a:p>
            <a:pPr marL="0" indent="0">
              <a:buNone/>
            </a:pPr>
            <a:r>
              <a:rPr lang="en-US" sz="3200" dirty="0"/>
              <a:t>7. Principle of Full Human Potential</a:t>
            </a:r>
          </a:p>
          <a:p>
            <a:pPr marL="0" indent="0">
              <a:buNone/>
            </a:pPr>
            <a:r>
              <a:rPr lang="en-US" sz="3200" dirty="0"/>
              <a:t>8. Principle of Natural Rights</a:t>
            </a:r>
          </a:p>
          <a:p>
            <a:pPr marL="0" indent="0">
              <a:buNone/>
            </a:pPr>
            <a:r>
              <a:rPr lang="en-US" sz="3200" dirty="0"/>
              <a:t>9. Principle of the Hierarchy of Rights</a:t>
            </a:r>
          </a:p>
          <a:p>
            <a:pPr marL="0" indent="0">
              <a:buNone/>
            </a:pPr>
            <a:r>
              <a:rPr lang="en-US" sz="3200" dirty="0"/>
              <a:t>10. Principle of Limits to Freedom</a:t>
            </a:r>
          </a:p>
        </p:txBody>
      </p:sp>
    </p:spTree>
    <p:extLst>
      <p:ext uri="{BB962C8B-B14F-4D97-AF65-F5344CB8AC3E}">
        <p14:creationId xmlns:p14="http://schemas.microsoft.com/office/powerpoint/2010/main" val="308429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0"/>
          <p:cNvSpPr txBox="1">
            <a:spLocks noGrp="1"/>
          </p:cNvSpPr>
          <p:nvPr>
            <p:ph type="title"/>
          </p:nvPr>
        </p:nvSpPr>
        <p:spPr>
          <a:xfrm>
            <a:off x="1141413" y="209228"/>
            <a:ext cx="9905998" cy="792721"/>
          </a:xfrm>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dirty="0"/>
              <a:t>Aquinas’ Definition of “Law”	</a:t>
            </a:r>
            <a:endParaRPr dirty="0"/>
          </a:p>
        </p:txBody>
      </p:sp>
      <p:sp>
        <p:nvSpPr>
          <p:cNvPr id="149" name="Google Shape;149;p20"/>
          <p:cNvSpPr txBox="1">
            <a:spLocks noGrp="1"/>
          </p:cNvSpPr>
          <p:nvPr>
            <p:ph idx="1"/>
          </p:nvPr>
        </p:nvSpPr>
        <p:spPr>
          <a:xfrm>
            <a:off x="1273963" y="875488"/>
            <a:ext cx="10406063" cy="5773284"/>
          </a:xfrm>
          <a:prstGeom prst="rect">
            <a:avLst/>
          </a:prstGeom>
          <a:noFill/>
          <a:ln>
            <a:noFill/>
          </a:ln>
        </p:spPr>
        <p:txBody>
          <a:bodyPr spcFirstLastPara="1" wrap="square" lIns="0" tIns="0" rIns="0" bIns="0" anchor="t" anchorCtr="0">
            <a:noAutofit/>
          </a:bodyPr>
          <a:lstStyle/>
          <a:p>
            <a:pPr marL="0" lvl="0" indent="0" algn="l" rtl="0">
              <a:lnSpc>
                <a:spcPct val="120000"/>
              </a:lnSpc>
              <a:spcBef>
                <a:spcPts val="0"/>
              </a:spcBef>
              <a:spcAft>
                <a:spcPts val="0"/>
              </a:spcAft>
              <a:buClr>
                <a:schemeClr val="dk2"/>
              </a:buClr>
              <a:buSzPts val="1400"/>
              <a:buNone/>
            </a:pPr>
            <a:r>
              <a:rPr lang="en-US" sz="3200" dirty="0"/>
              <a:t>Law is nothing else than </a:t>
            </a:r>
            <a:r>
              <a:rPr lang="en-US" sz="3200" u="sng" dirty="0">
                <a:solidFill>
                  <a:srgbClr val="FF0000"/>
                </a:solidFill>
              </a:rPr>
              <a:t>an ordinance</a:t>
            </a:r>
            <a:r>
              <a:rPr lang="en-US" sz="3200" dirty="0">
                <a:solidFill>
                  <a:srgbClr val="FF0000"/>
                </a:solidFill>
              </a:rPr>
              <a:t> </a:t>
            </a:r>
            <a:r>
              <a:rPr lang="en-US" sz="3200" u="sng" dirty="0">
                <a:solidFill>
                  <a:srgbClr val="997253"/>
                </a:solidFill>
              </a:rPr>
              <a:t>of reason</a:t>
            </a:r>
            <a:r>
              <a:rPr lang="en-US" sz="3200" dirty="0">
                <a:solidFill>
                  <a:srgbClr val="997253"/>
                </a:solidFill>
              </a:rPr>
              <a:t> </a:t>
            </a:r>
            <a:r>
              <a:rPr lang="en-US" sz="3200" u="sng" dirty="0">
                <a:solidFill>
                  <a:srgbClr val="0070C0"/>
                </a:solidFill>
              </a:rPr>
              <a:t>for the common good</a:t>
            </a:r>
            <a:r>
              <a:rPr lang="en-US" sz="3200" dirty="0"/>
              <a:t>, </a:t>
            </a:r>
            <a:r>
              <a:rPr lang="en-US" sz="3200" u="sng" dirty="0">
                <a:solidFill>
                  <a:srgbClr val="C00000"/>
                </a:solidFill>
              </a:rPr>
              <a:t>promulgated</a:t>
            </a:r>
            <a:r>
              <a:rPr lang="en-US" sz="3200" dirty="0"/>
              <a:t> </a:t>
            </a:r>
            <a:r>
              <a:rPr lang="en-US" sz="3200" u="sng" dirty="0">
                <a:solidFill>
                  <a:srgbClr val="7030A0"/>
                </a:solidFill>
              </a:rPr>
              <a:t>by him who has the care of the community</a:t>
            </a:r>
            <a:r>
              <a:rPr lang="en-US" sz="3200" dirty="0"/>
              <a:t>.</a:t>
            </a:r>
            <a:r>
              <a:rPr lang="en-US" sz="3200" baseline="30000" dirty="0"/>
              <a:t>1</a:t>
            </a:r>
          </a:p>
          <a:p>
            <a:pPr marL="0" lvl="0" indent="0" algn="l" rtl="0">
              <a:lnSpc>
                <a:spcPct val="120000"/>
              </a:lnSpc>
              <a:spcBef>
                <a:spcPts val="800"/>
              </a:spcBef>
              <a:spcAft>
                <a:spcPts val="0"/>
              </a:spcAft>
              <a:buClr>
                <a:srgbClr val="C00000"/>
              </a:buClr>
              <a:buSzPts val="1400"/>
              <a:buNone/>
            </a:pPr>
            <a:r>
              <a:rPr lang="en-US" sz="3200" u="sng" dirty="0">
                <a:solidFill>
                  <a:srgbClr val="C00000"/>
                </a:solidFill>
              </a:rPr>
              <a:t>An ordinance </a:t>
            </a:r>
            <a:r>
              <a:rPr lang="en-US" sz="3200" dirty="0"/>
              <a:t>– “an order or a command given by someone who is in a position of authority….It imposes an obligation and has binding force.”</a:t>
            </a:r>
          </a:p>
          <a:p>
            <a:pPr marL="0" lvl="0" indent="0" algn="l" rtl="0">
              <a:lnSpc>
                <a:spcPct val="120000"/>
              </a:lnSpc>
              <a:spcBef>
                <a:spcPts val="800"/>
              </a:spcBef>
              <a:spcAft>
                <a:spcPts val="0"/>
              </a:spcAft>
              <a:buClr>
                <a:srgbClr val="997253"/>
              </a:buClr>
              <a:buSzPts val="1400"/>
              <a:buNone/>
            </a:pPr>
            <a:r>
              <a:rPr lang="en-US" sz="3200" u="sng" dirty="0">
                <a:solidFill>
                  <a:srgbClr val="997253"/>
                </a:solidFill>
              </a:rPr>
              <a:t>Of reason </a:t>
            </a:r>
            <a:r>
              <a:rPr lang="en-US" sz="3200" dirty="0"/>
              <a:t>– “must be reasonable; must be just.” It can’t contradict higher laws. It must be observable, enforceable, and useful for achieving the ends that are designated.</a:t>
            </a:r>
            <a:endParaRPr sz="3200" dirty="0"/>
          </a:p>
          <a:p>
            <a:pPr marL="0" lvl="0" indent="0" algn="l" rtl="0">
              <a:lnSpc>
                <a:spcPct val="120000"/>
              </a:lnSpc>
              <a:spcBef>
                <a:spcPts val="800"/>
              </a:spcBef>
              <a:spcAft>
                <a:spcPts val="0"/>
              </a:spcAft>
              <a:buClr>
                <a:schemeClr val="dk2"/>
              </a:buClr>
              <a:buSzPts val="1400"/>
              <a:buNone/>
            </a:pPr>
            <a:r>
              <a:rPr lang="en-US" baseline="30000" dirty="0"/>
              <a:t>1 </a:t>
            </a:r>
            <a:r>
              <a:rPr lang="en-US" sz="1400" dirty="0"/>
              <a:t>St. Thomas Aquinas, </a:t>
            </a:r>
            <a:r>
              <a:rPr lang="en-US" sz="1400" i="1" dirty="0"/>
              <a:t>Summa </a:t>
            </a:r>
            <a:r>
              <a:rPr lang="en-US" sz="1400" i="1" dirty="0" err="1"/>
              <a:t>Theologiae</a:t>
            </a:r>
            <a:r>
              <a:rPr lang="en-US" sz="1400" i="1" dirty="0"/>
              <a:t>, </a:t>
            </a:r>
            <a:r>
              <a:rPr lang="en-US" sz="1400" dirty="0"/>
              <a:t>I-II,q.90, a.4.</a:t>
            </a:r>
            <a:endParaRPr baseline="30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9">
                                            <p:txEl>
                                              <p:pRg st="1" end="1"/>
                                            </p:txEl>
                                          </p:spTgt>
                                        </p:tgtEl>
                                        <p:attrNameLst>
                                          <p:attrName>style.visibility</p:attrName>
                                        </p:attrNameLst>
                                      </p:cBhvr>
                                      <p:to>
                                        <p:strVal val="visible"/>
                                      </p:to>
                                    </p:set>
                                    <p:animEffect transition="in" filter="fade">
                                      <p:cBhvr>
                                        <p:cTn id="7" dur="1000"/>
                                        <p:tgtEl>
                                          <p:spTgt spid="149">
                                            <p:txEl>
                                              <p:pRg st="1" end="1"/>
                                            </p:txEl>
                                          </p:spTgt>
                                        </p:tgtEl>
                                      </p:cBhvr>
                                    </p:animEffect>
                                    <p:anim calcmode="lin" valueType="num">
                                      <p:cBhvr>
                                        <p:cTn id="8" dur="1000" fill="hold"/>
                                        <p:tgtEl>
                                          <p:spTgt spid="14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9">
                                            <p:txEl>
                                              <p:pRg st="2" end="2"/>
                                            </p:txEl>
                                          </p:spTgt>
                                        </p:tgtEl>
                                        <p:attrNameLst>
                                          <p:attrName>style.visibility</p:attrName>
                                        </p:attrNameLst>
                                      </p:cBhvr>
                                      <p:to>
                                        <p:strVal val="visible"/>
                                      </p:to>
                                    </p:set>
                                    <p:animEffect transition="in" filter="fade">
                                      <p:cBhvr>
                                        <p:cTn id="14" dur="1000"/>
                                        <p:tgtEl>
                                          <p:spTgt spid="149">
                                            <p:txEl>
                                              <p:pRg st="2" end="2"/>
                                            </p:txEl>
                                          </p:spTgt>
                                        </p:tgtEl>
                                      </p:cBhvr>
                                    </p:animEffect>
                                    <p:anim calcmode="lin" valueType="num">
                                      <p:cBhvr>
                                        <p:cTn id="15" dur="1000" fill="hold"/>
                                        <p:tgtEl>
                                          <p:spTgt spid="14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4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1"/>
          <p:cNvSpPr txBox="1">
            <a:spLocks noGrp="1"/>
          </p:cNvSpPr>
          <p:nvPr>
            <p:ph type="title"/>
          </p:nvPr>
        </p:nvSpPr>
        <p:spPr>
          <a:xfrm>
            <a:off x="1449421" y="505838"/>
            <a:ext cx="9597990" cy="904673"/>
          </a:xfrm>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sz="4800" dirty="0"/>
              <a:t>Categories of Laws</a:t>
            </a:r>
            <a:endParaRPr sz="4800" dirty="0"/>
          </a:p>
        </p:txBody>
      </p:sp>
      <p:sp>
        <p:nvSpPr>
          <p:cNvPr id="155" name="Google Shape;155;p21"/>
          <p:cNvSpPr txBox="1">
            <a:spLocks noGrp="1"/>
          </p:cNvSpPr>
          <p:nvPr>
            <p:ph idx="1"/>
          </p:nvPr>
        </p:nvSpPr>
        <p:spPr>
          <a:xfrm>
            <a:off x="1343025" y="1410511"/>
            <a:ext cx="10406100" cy="4813750"/>
          </a:xfrm>
          <a:prstGeom prst="rect">
            <a:avLst/>
          </a:prstGeom>
          <a:noFill/>
          <a:ln>
            <a:noFill/>
          </a:ln>
        </p:spPr>
        <p:txBody>
          <a:bodyPr spcFirstLastPara="1" wrap="square" lIns="0" tIns="0" rIns="0" bIns="0" anchor="t" anchorCtr="0">
            <a:noAutofit/>
          </a:bodyPr>
          <a:lstStyle/>
          <a:p>
            <a:pPr marL="457200" lvl="0" indent="-317500" algn="l" rtl="0">
              <a:lnSpc>
                <a:spcPct val="120000"/>
              </a:lnSpc>
              <a:spcBef>
                <a:spcPts val="800"/>
              </a:spcBef>
              <a:spcAft>
                <a:spcPts val="0"/>
              </a:spcAft>
              <a:buSzPts val="1400"/>
              <a:buChar char="🞻"/>
            </a:pPr>
            <a:r>
              <a:rPr lang="en-US" sz="4400" dirty="0"/>
              <a:t>Origin (who established the law)</a:t>
            </a:r>
            <a:endParaRPr sz="4400" dirty="0"/>
          </a:p>
          <a:p>
            <a:pPr marL="0" lvl="0" indent="0" algn="l" rtl="0">
              <a:lnSpc>
                <a:spcPct val="120000"/>
              </a:lnSpc>
              <a:spcBef>
                <a:spcPts val="800"/>
              </a:spcBef>
              <a:spcAft>
                <a:spcPts val="0"/>
              </a:spcAft>
              <a:buNone/>
            </a:pPr>
            <a:endParaRPr sz="4400" dirty="0"/>
          </a:p>
          <a:p>
            <a:pPr marL="457200" lvl="0" indent="-317500" algn="l" rtl="0">
              <a:lnSpc>
                <a:spcPct val="120000"/>
              </a:lnSpc>
              <a:spcBef>
                <a:spcPts val="800"/>
              </a:spcBef>
              <a:spcAft>
                <a:spcPts val="0"/>
              </a:spcAft>
              <a:buSzPts val="1400"/>
              <a:buChar char="🞻"/>
            </a:pPr>
            <a:r>
              <a:rPr lang="en-US" sz="4400" dirty="0"/>
              <a:t>Promulgation (how are they established)</a:t>
            </a:r>
            <a:endParaRPr sz="4400" dirty="0"/>
          </a:p>
          <a:p>
            <a:pPr marL="457200" lvl="0" indent="0" algn="l" rtl="0">
              <a:lnSpc>
                <a:spcPct val="120000"/>
              </a:lnSpc>
              <a:spcBef>
                <a:spcPts val="800"/>
              </a:spcBef>
              <a:spcAft>
                <a:spcPts val="0"/>
              </a:spcAft>
              <a:buNone/>
            </a:pPr>
            <a:endParaRPr sz="4400" dirty="0"/>
          </a:p>
          <a:p>
            <a:pPr marL="457200" lvl="0" indent="-317500" algn="l" rtl="0">
              <a:lnSpc>
                <a:spcPct val="120000"/>
              </a:lnSpc>
              <a:spcBef>
                <a:spcPts val="800"/>
              </a:spcBef>
              <a:spcAft>
                <a:spcPts val="0"/>
              </a:spcAft>
              <a:buSzPts val="1400"/>
              <a:buChar char="🞻"/>
            </a:pPr>
            <a:r>
              <a:rPr lang="en-US" sz="4400" dirty="0"/>
              <a:t>Duration (how long do they last)</a:t>
            </a:r>
            <a:endParaRPr sz="4400" dirty="0"/>
          </a:p>
          <a:p>
            <a:pPr marL="457200" lvl="0" indent="0" algn="l" rtl="0">
              <a:lnSpc>
                <a:spcPct val="120000"/>
              </a:lnSpc>
              <a:spcBef>
                <a:spcPts val="800"/>
              </a:spcBef>
              <a:spcAft>
                <a:spcPts val="0"/>
              </a:spcAft>
              <a:buNone/>
            </a:pP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2"/>
          <p:cNvSpPr txBox="1">
            <a:spLocks noGrp="1"/>
          </p:cNvSpPr>
          <p:nvPr>
            <p:ph type="title"/>
          </p:nvPr>
        </p:nvSpPr>
        <p:spPr>
          <a:xfrm>
            <a:off x="1141413" y="618518"/>
            <a:ext cx="9905998" cy="1035074"/>
          </a:xfrm>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sz="4800" dirty="0"/>
              <a:t>According to Origin</a:t>
            </a:r>
            <a:endParaRPr sz="4800" dirty="0"/>
          </a:p>
        </p:txBody>
      </p:sp>
      <p:grpSp>
        <p:nvGrpSpPr>
          <p:cNvPr id="161" name="Google Shape;161;p22"/>
          <p:cNvGrpSpPr/>
          <p:nvPr/>
        </p:nvGrpSpPr>
        <p:grpSpPr>
          <a:xfrm>
            <a:off x="1846281" y="2031675"/>
            <a:ext cx="8690144" cy="4348701"/>
            <a:chOff x="487631" y="2350"/>
            <a:chExt cx="8690144" cy="4348701"/>
          </a:xfrm>
        </p:grpSpPr>
        <p:sp>
          <p:nvSpPr>
            <p:cNvPr id="162" name="Google Shape;162;p22"/>
            <p:cNvSpPr/>
            <p:nvPr/>
          </p:nvSpPr>
          <p:spPr>
            <a:xfrm>
              <a:off x="487631" y="2131744"/>
              <a:ext cx="1287704" cy="643852"/>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2"/>
            <p:cNvSpPr txBox="1"/>
            <p:nvPr/>
          </p:nvSpPr>
          <p:spPr>
            <a:xfrm>
              <a:off x="506489" y="2150602"/>
              <a:ext cx="1249988" cy="606136"/>
            </a:xfrm>
            <a:prstGeom prst="rect">
              <a:avLst/>
            </a:prstGeom>
            <a:noFill/>
            <a:ln>
              <a:noFill/>
            </a:ln>
          </p:spPr>
          <p:txBody>
            <a:bodyPr spcFirstLastPara="1" wrap="square" lIns="12050" tIns="12050" rIns="1205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US" sz="1900">
                  <a:solidFill>
                    <a:schemeClr val="lt1"/>
                  </a:solidFill>
                  <a:latin typeface="Arial"/>
                  <a:ea typeface="Arial"/>
                  <a:cs typeface="Arial"/>
                  <a:sym typeface="Arial"/>
                </a:rPr>
                <a:t>According to Origin</a:t>
              </a:r>
              <a:endParaRPr/>
            </a:p>
          </p:txBody>
        </p:sp>
        <p:sp>
          <p:nvSpPr>
            <p:cNvPr id="164" name="Google Shape;164;p22"/>
            <p:cNvSpPr/>
            <p:nvPr/>
          </p:nvSpPr>
          <p:spPr>
            <a:xfrm rot="-3092559">
              <a:off x="1513357" y="1897745"/>
              <a:ext cx="1385882" cy="26604"/>
            </a:xfrm>
            <a:custGeom>
              <a:avLst/>
              <a:gdLst/>
              <a:ahLst/>
              <a:cxnLst/>
              <a:rect l="l" t="t" r="r" b="b"/>
              <a:pathLst>
                <a:path w="120000" h="120000" extrusionOk="0">
                  <a:moveTo>
                    <a:pt x="0" y="60000"/>
                  </a:moveTo>
                  <a:lnTo>
                    <a:pt x="120000" y="60000"/>
                  </a:lnTo>
                </a:path>
              </a:pathLst>
            </a:custGeom>
            <a:noFill/>
            <a:ln w="12700" cap="flat" cmpd="sng">
              <a:solidFill>
                <a:srgbClr val="85805B"/>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2"/>
            <p:cNvSpPr txBox="1"/>
            <p:nvPr/>
          </p:nvSpPr>
          <p:spPr>
            <a:xfrm rot="-3092559">
              <a:off x="2171651" y="1876400"/>
              <a:ext cx="69294" cy="69294"/>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166" name="Google Shape;166;p22"/>
            <p:cNvSpPr/>
            <p:nvPr/>
          </p:nvSpPr>
          <p:spPr>
            <a:xfrm>
              <a:off x="2637261" y="1046499"/>
              <a:ext cx="1287704" cy="643852"/>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2"/>
            <p:cNvSpPr txBox="1"/>
            <p:nvPr/>
          </p:nvSpPr>
          <p:spPr>
            <a:xfrm>
              <a:off x="2656119" y="1065357"/>
              <a:ext cx="1249988" cy="606136"/>
            </a:xfrm>
            <a:prstGeom prst="rect">
              <a:avLst/>
            </a:prstGeom>
            <a:noFill/>
            <a:ln>
              <a:noFill/>
            </a:ln>
          </p:spPr>
          <p:txBody>
            <a:bodyPr spcFirstLastPara="1" wrap="square" lIns="12050" tIns="12050" rIns="1205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US" sz="1900">
                  <a:solidFill>
                    <a:schemeClr val="lt1"/>
                  </a:solidFill>
                  <a:latin typeface="Arial"/>
                  <a:ea typeface="Arial"/>
                  <a:cs typeface="Arial"/>
                  <a:sym typeface="Arial"/>
                </a:rPr>
                <a:t>Divine Law</a:t>
              </a:r>
              <a:endParaRPr/>
            </a:p>
          </p:txBody>
        </p:sp>
        <p:sp>
          <p:nvSpPr>
            <p:cNvPr id="168" name="Google Shape;168;p22"/>
            <p:cNvSpPr/>
            <p:nvPr/>
          </p:nvSpPr>
          <p:spPr>
            <a:xfrm rot="-2903371">
              <a:off x="3690999" y="834397"/>
              <a:ext cx="1392915" cy="26604"/>
            </a:xfrm>
            <a:custGeom>
              <a:avLst/>
              <a:gdLst/>
              <a:ahLst/>
              <a:cxnLst/>
              <a:rect l="l" t="t" r="r" b="b"/>
              <a:pathLst>
                <a:path w="120000" h="120000" extrusionOk="0">
                  <a:moveTo>
                    <a:pt x="0" y="60000"/>
                  </a:moveTo>
                  <a:lnTo>
                    <a:pt x="120000" y="60000"/>
                  </a:lnTo>
                </a:path>
              </a:pathLst>
            </a:custGeom>
            <a:noFill/>
            <a:ln w="12700" cap="flat" cmpd="sng">
              <a:solidFill>
                <a:srgbClr val="98926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2"/>
            <p:cNvSpPr txBox="1"/>
            <p:nvPr/>
          </p:nvSpPr>
          <p:spPr>
            <a:xfrm rot="-2903371">
              <a:off x="4352634" y="812877"/>
              <a:ext cx="69645" cy="69645"/>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170" name="Google Shape;170;p22"/>
            <p:cNvSpPr/>
            <p:nvPr/>
          </p:nvSpPr>
          <p:spPr>
            <a:xfrm>
              <a:off x="4849949" y="5048"/>
              <a:ext cx="4231267" cy="643852"/>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2"/>
            <p:cNvSpPr txBox="1"/>
            <p:nvPr/>
          </p:nvSpPr>
          <p:spPr>
            <a:xfrm>
              <a:off x="4809775" y="2350"/>
              <a:ext cx="4368000" cy="606300"/>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Eternal Law</a:t>
              </a:r>
              <a:endParaRPr/>
            </a:p>
          </p:txBody>
        </p:sp>
        <p:sp>
          <p:nvSpPr>
            <p:cNvPr id="172" name="Google Shape;172;p22"/>
            <p:cNvSpPr/>
            <p:nvPr/>
          </p:nvSpPr>
          <p:spPr>
            <a:xfrm rot="9529182" flipH="1">
              <a:off x="3883094" y="1157550"/>
              <a:ext cx="950723" cy="27634"/>
            </a:xfrm>
            <a:custGeom>
              <a:avLst/>
              <a:gdLst/>
              <a:ahLst/>
              <a:cxnLst/>
              <a:rect l="l" t="t" r="r" b="b"/>
              <a:pathLst>
                <a:path w="120000" h="120000" extrusionOk="0">
                  <a:moveTo>
                    <a:pt x="0" y="60000"/>
                  </a:moveTo>
                  <a:lnTo>
                    <a:pt x="120000" y="60000"/>
                  </a:lnTo>
                </a:path>
              </a:pathLst>
            </a:custGeom>
            <a:noFill/>
            <a:ln w="12700" cap="flat" cmpd="sng">
              <a:solidFill>
                <a:srgbClr val="98926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2"/>
            <p:cNvSpPr txBox="1"/>
            <p:nvPr/>
          </p:nvSpPr>
          <p:spPr>
            <a:xfrm rot="-1271285">
              <a:off x="4316975" y="1185645"/>
              <a:ext cx="44425" cy="44425"/>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174" name="Google Shape;174;p22"/>
            <p:cNvSpPr/>
            <p:nvPr/>
          </p:nvSpPr>
          <p:spPr>
            <a:xfrm>
              <a:off x="4854125" y="725375"/>
              <a:ext cx="4311600" cy="643800"/>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2"/>
            <p:cNvSpPr txBox="1"/>
            <p:nvPr/>
          </p:nvSpPr>
          <p:spPr>
            <a:xfrm>
              <a:off x="4984025" y="744225"/>
              <a:ext cx="4193700" cy="606000"/>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Natural Moral Law</a:t>
              </a:r>
              <a:endParaRPr/>
            </a:p>
          </p:txBody>
        </p:sp>
        <p:sp>
          <p:nvSpPr>
            <p:cNvPr id="176" name="Google Shape;176;p22"/>
            <p:cNvSpPr/>
            <p:nvPr/>
          </p:nvSpPr>
          <p:spPr>
            <a:xfrm rot="1524592">
              <a:off x="3875433" y="1574827"/>
              <a:ext cx="1024048" cy="26604"/>
            </a:xfrm>
            <a:custGeom>
              <a:avLst/>
              <a:gdLst/>
              <a:ahLst/>
              <a:cxnLst/>
              <a:rect l="l" t="t" r="r" b="b"/>
              <a:pathLst>
                <a:path w="120000" h="120000" extrusionOk="0">
                  <a:moveTo>
                    <a:pt x="0" y="60000"/>
                  </a:moveTo>
                  <a:lnTo>
                    <a:pt x="120000" y="60000"/>
                  </a:lnTo>
                </a:path>
              </a:pathLst>
            </a:custGeom>
            <a:noFill/>
            <a:ln w="12700" cap="flat" cmpd="sng">
              <a:solidFill>
                <a:srgbClr val="98926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2"/>
            <p:cNvSpPr txBox="1"/>
            <p:nvPr/>
          </p:nvSpPr>
          <p:spPr>
            <a:xfrm rot="1524592">
              <a:off x="4361856" y="1562528"/>
              <a:ext cx="51202" cy="5120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178" name="Google Shape;178;p22"/>
            <p:cNvSpPr/>
            <p:nvPr/>
          </p:nvSpPr>
          <p:spPr>
            <a:xfrm>
              <a:off x="4849949" y="1485908"/>
              <a:ext cx="4308298" cy="643852"/>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2"/>
            <p:cNvSpPr txBox="1"/>
            <p:nvPr/>
          </p:nvSpPr>
          <p:spPr>
            <a:xfrm>
              <a:off x="4868807" y="1504766"/>
              <a:ext cx="4270582" cy="606136"/>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Natural Physical Law</a:t>
              </a:r>
              <a:endParaRPr/>
            </a:p>
          </p:txBody>
        </p:sp>
        <p:sp>
          <p:nvSpPr>
            <p:cNvPr id="180" name="Google Shape;180;p22"/>
            <p:cNvSpPr/>
            <p:nvPr/>
          </p:nvSpPr>
          <p:spPr>
            <a:xfrm rot="3114232">
              <a:off x="3637854" y="1945042"/>
              <a:ext cx="1499205" cy="26604"/>
            </a:xfrm>
            <a:custGeom>
              <a:avLst/>
              <a:gdLst/>
              <a:ahLst/>
              <a:cxnLst/>
              <a:rect l="l" t="t" r="r" b="b"/>
              <a:pathLst>
                <a:path w="120000" h="120000" extrusionOk="0">
                  <a:moveTo>
                    <a:pt x="0" y="60000"/>
                  </a:moveTo>
                  <a:lnTo>
                    <a:pt x="120000" y="60000"/>
                  </a:lnTo>
                </a:path>
              </a:pathLst>
            </a:custGeom>
            <a:noFill/>
            <a:ln w="12700" cap="flat" cmpd="sng">
              <a:solidFill>
                <a:srgbClr val="98926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2"/>
            <p:cNvSpPr txBox="1"/>
            <p:nvPr/>
          </p:nvSpPr>
          <p:spPr>
            <a:xfrm rot="3114232">
              <a:off x="4349977" y="1920864"/>
              <a:ext cx="74960" cy="7496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182" name="Google Shape;182;p22"/>
            <p:cNvSpPr/>
            <p:nvPr/>
          </p:nvSpPr>
          <p:spPr>
            <a:xfrm>
              <a:off x="4849949" y="2226338"/>
              <a:ext cx="4311736" cy="643852"/>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2"/>
            <p:cNvSpPr txBox="1"/>
            <p:nvPr/>
          </p:nvSpPr>
          <p:spPr>
            <a:xfrm>
              <a:off x="4868807" y="2245196"/>
              <a:ext cx="4274020" cy="606136"/>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Divine Positive Law</a:t>
              </a:r>
              <a:endParaRPr/>
            </a:p>
          </p:txBody>
        </p:sp>
        <p:sp>
          <p:nvSpPr>
            <p:cNvPr id="184" name="Google Shape;184;p22"/>
            <p:cNvSpPr/>
            <p:nvPr/>
          </p:nvSpPr>
          <p:spPr>
            <a:xfrm rot="3140811">
              <a:off x="1490780" y="3019339"/>
              <a:ext cx="1462559" cy="26604"/>
            </a:xfrm>
            <a:custGeom>
              <a:avLst/>
              <a:gdLst/>
              <a:ahLst/>
              <a:cxnLst/>
              <a:rect l="l" t="t" r="r" b="b"/>
              <a:pathLst>
                <a:path w="120000" h="120000" extrusionOk="0">
                  <a:moveTo>
                    <a:pt x="0" y="60000"/>
                  </a:moveTo>
                  <a:lnTo>
                    <a:pt x="120000" y="60000"/>
                  </a:lnTo>
                </a:path>
              </a:pathLst>
            </a:custGeom>
            <a:noFill/>
            <a:ln w="12700" cap="flat" cmpd="sng">
              <a:solidFill>
                <a:srgbClr val="85805B"/>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2"/>
            <p:cNvSpPr txBox="1"/>
            <p:nvPr/>
          </p:nvSpPr>
          <p:spPr>
            <a:xfrm rot="3140811">
              <a:off x="2185496" y="2996077"/>
              <a:ext cx="73127" cy="7312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186" name="Google Shape;186;p22"/>
            <p:cNvSpPr/>
            <p:nvPr/>
          </p:nvSpPr>
          <p:spPr>
            <a:xfrm>
              <a:off x="2668784" y="3289686"/>
              <a:ext cx="1287704" cy="643852"/>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2"/>
            <p:cNvSpPr txBox="1"/>
            <p:nvPr/>
          </p:nvSpPr>
          <p:spPr>
            <a:xfrm>
              <a:off x="2687642" y="3308544"/>
              <a:ext cx="1249988" cy="606136"/>
            </a:xfrm>
            <a:prstGeom prst="rect">
              <a:avLst/>
            </a:prstGeom>
            <a:noFill/>
            <a:ln>
              <a:noFill/>
            </a:ln>
          </p:spPr>
          <p:txBody>
            <a:bodyPr spcFirstLastPara="1" wrap="square" lIns="12050" tIns="12050" rIns="1205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US" sz="1900">
                  <a:solidFill>
                    <a:schemeClr val="lt1"/>
                  </a:solidFill>
                  <a:latin typeface="Arial"/>
                  <a:ea typeface="Arial"/>
                  <a:cs typeface="Arial"/>
                  <a:sym typeface="Arial"/>
                </a:rPr>
                <a:t>Human Law</a:t>
              </a:r>
              <a:endParaRPr/>
            </a:p>
          </p:txBody>
        </p:sp>
        <p:sp>
          <p:nvSpPr>
            <p:cNvPr id="188" name="Google Shape;188;p22"/>
            <p:cNvSpPr/>
            <p:nvPr/>
          </p:nvSpPr>
          <p:spPr>
            <a:xfrm rot="-1192262">
              <a:off x="3928206" y="3436851"/>
              <a:ext cx="950025" cy="26604"/>
            </a:xfrm>
            <a:custGeom>
              <a:avLst/>
              <a:gdLst/>
              <a:ahLst/>
              <a:cxnLst/>
              <a:rect l="l" t="t" r="r" b="b"/>
              <a:pathLst>
                <a:path w="120000" h="120000" extrusionOk="0">
                  <a:moveTo>
                    <a:pt x="0" y="60000"/>
                  </a:moveTo>
                  <a:lnTo>
                    <a:pt x="120000" y="60000"/>
                  </a:lnTo>
                </a:path>
              </a:pathLst>
            </a:custGeom>
            <a:noFill/>
            <a:ln w="12700" cap="flat" cmpd="sng">
              <a:solidFill>
                <a:srgbClr val="98926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2"/>
            <p:cNvSpPr txBox="1"/>
            <p:nvPr/>
          </p:nvSpPr>
          <p:spPr>
            <a:xfrm rot="-1192262">
              <a:off x="4379468" y="3426403"/>
              <a:ext cx="47501" cy="47501"/>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190" name="Google Shape;190;p22"/>
            <p:cNvSpPr/>
            <p:nvPr/>
          </p:nvSpPr>
          <p:spPr>
            <a:xfrm>
              <a:off x="4849949" y="2966768"/>
              <a:ext cx="4262765" cy="643852"/>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2"/>
            <p:cNvSpPr txBox="1"/>
            <p:nvPr/>
          </p:nvSpPr>
          <p:spPr>
            <a:xfrm>
              <a:off x="4868807" y="2985626"/>
              <a:ext cx="4225049" cy="606136"/>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Civil Law (Laws of the States)</a:t>
              </a:r>
              <a:endParaRPr/>
            </a:p>
          </p:txBody>
        </p:sp>
        <p:sp>
          <p:nvSpPr>
            <p:cNvPr id="192" name="Google Shape;192;p22"/>
            <p:cNvSpPr/>
            <p:nvPr/>
          </p:nvSpPr>
          <p:spPr>
            <a:xfrm rot="1502795">
              <a:off x="3910119" y="3807066"/>
              <a:ext cx="986199" cy="26604"/>
            </a:xfrm>
            <a:custGeom>
              <a:avLst/>
              <a:gdLst/>
              <a:ahLst/>
              <a:cxnLst/>
              <a:rect l="l" t="t" r="r" b="b"/>
              <a:pathLst>
                <a:path w="120000" h="120000" extrusionOk="0">
                  <a:moveTo>
                    <a:pt x="0" y="60000"/>
                  </a:moveTo>
                  <a:lnTo>
                    <a:pt x="120000" y="60000"/>
                  </a:lnTo>
                </a:path>
              </a:pathLst>
            </a:custGeom>
            <a:noFill/>
            <a:ln w="12700" cap="flat" cmpd="sng">
              <a:solidFill>
                <a:srgbClr val="98926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2"/>
            <p:cNvSpPr txBox="1"/>
            <p:nvPr/>
          </p:nvSpPr>
          <p:spPr>
            <a:xfrm rot="1502795">
              <a:off x="4378563" y="3795713"/>
              <a:ext cx="49309" cy="49309"/>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194" name="Google Shape;194;p22"/>
            <p:cNvSpPr/>
            <p:nvPr/>
          </p:nvSpPr>
          <p:spPr>
            <a:xfrm>
              <a:off x="4849949" y="3707199"/>
              <a:ext cx="4294262" cy="643852"/>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2"/>
            <p:cNvSpPr txBox="1"/>
            <p:nvPr/>
          </p:nvSpPr>
          <p:spPr>
            <a:xfrm>
              <a:off x="4868807" y="3726057"/>
              <a:ext cx="4256546" cy="606136"/>
            </a:xfrm>
            <a:prstGeom prst="rect">
              <a:avLst/>
            </a:prstGeom>
            <a:noFill/>
            <a:ln>
              <a:noFill/>
            </a:ln>
          </p:spPr>
          <p:txBody>
            <a:bodyPr spcFirstLastPara="1" wrap="square" lIns="12050" tIns="12050" rIns="1205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US" sz="1900">
                  <a:solidFill>
                    <a:schemeClr val="lt1"/>
                  </a:solidFill>
                  <a:latin typeface="Arial"/>
                  <a:ea typeface="Arial"/>
                  <a:cs typeface="Arial"/>
                  <a:sym typeface="Arial"/>
                </a:rPr>
                <a:t>Ecclesiastical Law (Laws of the Church)</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3"/>
          <p:cNvSpPr txBox="1">
            <a:spLocks noGrp="1"/>
          </p:cNvSpPr>
          <p:nvPr>
            <p:ph type="title"/>
          </p:nvPr>
        </p:nvSpPr>
        <p:spPr>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a:t>According to Promulgation</a:t>
            </a:r>
            <a:endParaRPr/>
          </a:p>
        </p:txBody>
      </p:sp>
      <p:grpSp>
        <p:nvGrpSpPr>
          <p:cNvPr id="201" name="Google Shape;201;p23"/>
          <p:cNvGrpSpPr/>
          <p:nvPr/>
        </p:nvGrpSpPr>
        <p:grpSpPr>
          <a:xfrm>
            <a:off x="1610071" y="2063764"/>
            <a:ext cx="9871970" cy="4318188"/>
            <a:chOff x="267046" y="3189"/>
            <a:chExt cx="9871970" cy="4318188"/>
          </a:xfrm>
        </p:grpSpPr>
        <p:sp>
          <p:nvSpPr>
            <p:cNvPr id="202" name="Google Shape;202;p23"/>
            <p:cNvSpPr/>
            <p:nvPr/>
          </p:nvSpPr>
          <p:spPr>
            <a:xfrm>
              <a:off x="267046" y="1590119"/>
              <a:ext cx="1954930" cy="977465"/>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3"/>
            <p:cNvSpPr txBox="1"/>
            <p:nvPr/>
          </p:nvSpPr>
          <p:spPr>
            <a:xfrm>
              <a:off x="295675" y="1618748"/>
              <a:ext cx="1897672" cy="920207"/>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According to Promulgation</a:t>
              </a:r>
              <a:endParaRPr/>
            </a:p>
          </p:txBody>
        </p:sp>
        <p:sp>
          <p:nvSpPr>
            <p:cNvPr id="204" name="Google Shape;204;p23"/>
            <p:cNvSpPr/>
            <p:nvPr/>
          </p:nvSpPr>
          <p:spPr>
            <a:xfrm rot="-3159417">
              <a:off x="1968394" y="1546213"/>
              <a:ext cx="1289137" cy="40390"/>
            </a:xfrm>
            <a:custGeom>
              <a:avLst/>
              <a:gdLst/>
              <a:ahLst/>
              <a:cxnLst/>
              <a:rect l="l" t="t" r="r" b="b"/>
              <a:pathLst>
                <a:path w="120000" h="120000" extrusionOk="0">
                  <a:moveTo>
                    <a:pt x="0" y="60000"/>
                  </a:moveTo>
                  <a:lnTo>
                    <a:pt x="120000" y="60000"/>
                  </a:lnTo>
                </a:path>
              </a:pathLst>
            </a:custGeom>
            <a:noFill/>
            <a:ln w="12700" cap="flat" cmpd="sng">
              <a:solidFill>
                <a:srgbClr val="85805B"/>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3"/>
            <p:cNvSpPr txBox="1"/>
            <p:nvPr/>
          </p:nvSpPr>
          <p:spPr>
            <a:xfrm rot="-3159417">
              <a:off x="2580734" y="1534179"/>
              <a:ext cx="64456" cy="64456"/>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206" name="Google Shape;206;p23"/>
            <p:cNvSpPr/>
            <p:nvPr/>
          </p:nvSpPr>
          <p:spPr>
            <a:xfrm>
              <a:off x="3003949" y="366835"/>
              <a:ext cx="2447964" cy="1374257"/>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3"/>
            <p:cNvSpPr txBox="1"/>
            <p:nvPr/>
          </p:nvSpPr>
          <p:spPr>
            <a:xfrm>
              <a:off x="3044200" y="407086"/>
              <a:ext cx="2367462" cy="1293755"/>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Natural (laws made known by the very nature of the creature it governs)</a:t>
              </a:r>
              <a:endParaRPr/>
            </a:p>
          </p:txBody>
        </p:sp>
        <p:sp>
          <p:nvSpPr>
            <p:cNvPr id="208" name="Google Shape;208;p23"/>
            <p:cNvSpPr/>
            <p:nvPr/>
          </p:nvSpPr>
          <p:spPr>
            <a:xfrm rot="-2142401">
              <a:off x="5361398" y="752748"/>
              <a:ext cx="963001" cy="40390"/>
            </a:xfrm>
            <a:custGeom>
              <a:avLst/>
              <a:gdLst/>
              <a:ahLst/>
              <a:cxnLst/>
              <a:rect l="l" t="t" r="r" b="b"/>
              <a:pathLst>
                <a:path w="120000" h="120000" extrusionOk="0">
                  <a:moveTo>
                    <a:pt x="0" y="60000"/>
                  </a:moveTo>
                  <a:lnTo>
                    <a:pt x="120000" y="60000"/>
                  </a:lnTo>
                </a:path>
              </a:pathLst>
            </a:custGeom>
            <a:noFill/>
            <a:ln w="12700" cap="flat" cmpd="sng">
              <a:solidFill>
                <a:srgbClr val="98926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3"/>
            <p:cNvSpPr txBox="1"/>
            <p:nvPr/>
          </p:nvSpPr>
          <p:spPr>
            <a:xfrm rot="-2142401">
              <a:off x="5818824" y="748868"/>
              <a:ext cx="48150" cy="4815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210" name="Google Shape;210;p23"/>
            <p:cNvSpPr/>
            <p:nvPr/>
          </p:nvSpPr>
          <p:spPr>
            <a:xfrm>
              <a:off x="6233886" y="3189"/>
              <a:ext cx="2930030" cy="977465"/>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3"/>
            <p:cNvSpPr txBox="1"/>
            <p:nvPr/>
          </p:nvSpPr>
          <p:spPr>
            <a:xfrm>
              <a:off x="6262515" y="31818"/>
              <a:ext cx="2872772" cy="920207"/>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Natural Physical Law (Laws of nature, i.e., gravity)</a:t>
              </a:r>
              <a:endParaRPr/>
            </a:p>
          </p:txBody>
        </p:sp>
        <p:sp>
          <p:nvSpPr>
            <p:cNvPr id="212" name="Google Shape;212;p23"/>
            <p:cNvSpPr/>
            <p:nvPr/>
          </p:nvSpPr>
          <p:spPr>
            <a:xfrm rot="2142401">
              <a:off x="5361398" y="1314790"/>
              <a:ext cx="963001" cy="40390"/>
            </a:xfrm>
            <a:custGeom>
              <a:avLst/>
              <a:gdLst/>
              <a:ahLst/>
              <a:cxnLst/>
              <a:rect l="l" t="t" r="r" b="b"/>
              <a:pathLst>
                <a:path w="120000" h="120000" extrusionOk="0">
                  <a:moveTo>
                    <a:pt x="0" y="60000"/>
                  </a:moveTo>
                  <a:lnTo>
                    <a:pt x="120000" y="60000"/>
                  </a:lnTo>
                </a:path>
              </a:pathLst>
            </a:custGeom>
            <a:noFill/>
            <a:ln w="12700" cap="flat" cmpd="sng">
              <a:solidFill>
                <a:srgbClr val="98926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3"/>
            <p:cNvSpPr txBox="1"/>
            <p:nvPr/>
          </p:nvSpPr>
          <p:spPr>
            <a:xfrm rot="2142401">
              <a:off x="5818824" y="1310911"/>
              <a:ext cx="48150" cy="4815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214" name="Google Shape;214;p23"/>
            <p:cNvSpPr/>
            <p:nvPr/>
          </p:nvSpPr>
          <p:spPr>
            <a:xfrm>
              <a:off x="6233886" y="1127274"/>
              <a:ext cx="3905130" cy="977465"/>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3"/>
            <p:cNvSpPr txBox="1"/>
            <p:nvPr/>
          </p:nvSpPr>
          <p:spPr>
            <a:xfrm>
              <a:off x="6262515" y="1155903"/>
              <a:ext cx="3847872" cy="920207"/>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Natural Moral Law (natural law)</a:t>
              </a:r>
              <a:endParaRPr/>
            </a:p>
          </p:txBody>
        </p:sp>
        <p:sp>
          <p:nvSpPr>
            <p:cNvPr id="216" name="Google Shape;216;p23"/>
            <p:cNvSpPr/>
            <p:nvPr/>
          </p:nvSpPr>
          <p:spPr>
            <a:xfrm rot="3444698">
              <a:off x="1887032" y="2670298"/>
              <a:ext cx="1451861" cy="40390"/>
            </a:xfrm>
            <a:custGeom>
              <a:avLst/>
              <a:gdLst/>
              <a:ahLst/>
              <a:cxnLst/>
              <a:rect l="l" t="t" r="r" b="b"/>
              <a:pathLst>
                <a:path w="120000" h="120000" extrusionOk="0">
                  <a:moveTo>
                    <a:pt x="0" y="60000"/>
                  </a:moveTo>
                  <a:lnTo>
                    <a:pt x="120000" y="60000"/>
                  </a:lnTo>
                </a:path>
              </a:pathLst>
            </a:custGeom>
            <a:noFill/>
            <a:ln w="12700" cap="flat" cmpd="sng">
              <a:solidFill>
                <a:srgbClr val="85805B"/>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3"/>
            <p:cNvSpPr txBox="1"/>
            <p:nvPr/>
          </p:nvSpPr>
          <p:spPr>
            <a:xfrm rot="3444698">
              <a:off x="2576666" y="2654197"/>
              <a:ext cx="72593" cy="72593"/>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218" name="Google Shape;218;p23"/>
            <p:cNvSpPr/>
            <p:nvPr/>
          </p:nvSpPr>
          <p:spPr>
            <a:xfrm>
              <a:off x="3003949" y="2813402"/>
              <a:ext cx="1954930" cy="977465"/>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3"/>
            <p:cNvSpPr txBox="1"/>
            <p:nvPr/>
          </p:nvSpPr>
          <p:spPr>
            <a:xfrm>
              <a:off x="3032578" y="2842031"/>
              <a:ext cx="1897672" cy="920207"/>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Positive (law which is “laid down”)</a:t>
              </a:r>
              <a:endParaRPr/>
            </a:p>
          </p:txBody>
        </p:sp>
        <p:sp>
          <p:nvSpPr>
            <p:cNvPr id="220" name="Google Shape;220;p23"/>
            <p:cNvSpPr/>
            <p:nvPr/>
          </p:nvSpPr>
          <p:spPr>
            <a:xfrm rot="-1400694">
              <a:off x="4900824" y="3000918"/>
              <a:ext cx="1418349" cy="40390"/>
            </a:xfrm>
            <a:custGeom>
              <a:avLst/>
              <a:gdLst/>
              <a:ahLst/>
              <a:cxnLst/>
              <a:rect l="l" t="t" r="r" b="b"/>
              <a:pathLst>
                <a:path w="120000" h="120000" extrusionOk="0">
                  <a:moveTo>
                    <a:pt x="0" y="60000"/>
                  </a:moveTo>
                  <a:lnTo>
                    <a:pt x="120000" y="60000"/>
                  </a:lnTo>
                </a:path>
              </a:pathLst>
            </a:custGeom>
            <a:noFill/>
            <a:ln w="12700" cap="flat" cmpd="sng">
              <a:solidFill>
                <a:srgbClr val="98926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3"/>
            <p:cNvSpPr txBox="1"/>
            <p:nvPr/>
          </p:nvSpPr>
          <p:spPr>
            <a:xfrm rot="-1400694">
              <a:off x="5574540" y="2985655"/>
              <a:ext cx="70917" cy="7091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222" name="Google Shape;222;p23"/>
            <p:cNvSpPr/>
            <p:nvPr/>
          </p:nvSpPr>
          <p:spPr>
            <a:xfrm>
              <a:off x="6261118" y="2251359"/>
              <a:ext cx="2363022" cy="977465"/>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3"/>
            <p:cNvSpPr txBox="1"/>
            <p:nvPr/>
          </p:nvSpPr>
          <p:spPr>
            <a:xfrm>
              <a:off x="6289747" y="2279988"/>
              <a:ext cx="2305764" cy="920207"/>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Divine Positive (i.e., 10 Commandments)</a:t>
              </a:r>
              <a:endParaRPr/>
            </a:p>
          </p:txBody>
        </p:sp>
        <p:sp>
          <p:nvSpPr>
            <p:cNvPr id="224" name="Google Shape;224;p23"/>
            <p:cNvSpPr/>
            <p:nvPr/>
          </p:nvSpPr>
          <p:spPr>
            <a:xfrm rot="1315525">
              <a:off x="4907499" y="3547194"/>
              <a:ext cx="1420757" cy="40390"/>
            </a:xfrm>
            <a:custGeom>
              <a:avLst/>
              <a:gdLst/>
              <a:ahLst/>
              <a:cxnLst/>
              <a:rect l="l" t="t" r="r" b="b"/>
              <a:pathLst>
                <a:path w="120000" h="120000" extrusionOk="0">
                  <a:moveTo>
                    <a:pt x="0" y="60000"/>
                  </a:moveTo>
                  <a:lnTo>
                    <a:pt x="120000" y="60000"/>
                  </a:lnTo>
                </a:path>
              </a:pathLst>
            </a:custGeom>
            <a:noFill/>
            <a:ln w="12700" cap="flat" cmpd="sng">
              <a:solidFill>
                <a:srgbClr val="98926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3"/>
            <p:cNvSpPr txBox="1"/>
            <p:nvPr/>
          </p:nvSpPr>
          <p:spPr>
            <a:xfrm rot="1315525">
              <a:off x="5582358" y="3531871"/>
              <a:ext cx="71037" cy="7103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226" name="Google Shape;226;p23"/>
            <p:cNvSpPr/>
            <p:nvPr/>
          </p:nvSpPr>
          <p:spPr>
            <a:xfrm>
              <a:off x="6276874" y="3343912"/>
              <a:ext cx="3147712" cy="977465"/>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3"/>
            <p:cNvSpPr txBox="1"/>
            <p:nvPr/>
          </p:nvSpPr>
          <p:spPr>
            <a:xfrm>
              <a:off x="6305503" y="3372541"/>
              <a:ext cx="3090454" cy="920207"/>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Human Law (i.e., Constitution)</a:t>
              </a: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24"/>
          <p:cNvSpPr txBox="1">
            <a:spLocks noGrp="1"/>
          </p:cNvSpPr>
          <p:nvPr>
            <p:ph type="title"/>
          </p:nvPr>
        </p:nvSpPr>
        <p:spPr>
          <a:xfrm>
            <a:off x="1141413" y="618518"/>
            <a:ext cx="9905998" cy="1098924"/>
          </a:xfrm>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sz="4800" dirty="0"/>
              <a:t>According to Duration</a:t>
            </a:r>
            <a:endParaRPr sz="4800" dirty="0"/>
          </a:p>
        </p:txBody>
      </p:sp>
      <p:grpSp>
        <p:nvGrpSpPr>
          <p:cNvPr id="233" name="Google Shape;233;p24"/>
          <p:cNvGrpSpPr/>
          <p:nvPr/>
        </p:nvGrpSpPr>
        <p:grpSpPr>
          <a:xfrm>
            <a:off x="2884164" y="2060892"/>
            <a:ext cx="7237301" cy="4355465"/>
            <a:chOff x="1541139" y="317"/>
            <a:chExt cx="7237301" cy="4355465"/>
          </a:xfrm>
        </p:grpSpPr>
        <p:sp>
          <p:nvSpPr>
            <p:cNvPr id="234" name="Google Shape;234;p24"/>
            <p:cNvSpPr/>
            <p:nvPr/>
          </p:nvSpPr>
          <p:spPr>
            <a:xfrm>
              <a:off x="5203031" y="818054"/>
              <a:ext cx="2132290" cy="343449"/>
            </a:xfrm>
            <a:custGeom>
              <a:avLst/>
              <a:gdLst/>
              <a:ahLst/>
              <a:cxnLst/>
              <a:rect l="l" t="t" r="r" b="b"/>
              <a:pathLst>
                <a:path w="120000" h="120000" extrusionOk="0">
                  <a:moveTo>
                    <a:pt x="0" y="0"/>
                  </a:moveTo>
                  <a:lnTo>
                    <a:pt x="0" y="60000"/>
                  </a:lnTo>
                  <a:lnTo>
                    <a:pt x="120000" y="60000"/>
                  </a:lnTo>
                  <a:lnTo>
                    <a:pt x="120000" y="120000"/>
                  </a:lnTo>
                </a:path>
              </a:pathLst>
            </a:custGeom>
            <a:noFill/>
            <a:ln w="12700" cap="flat" cmpd="sng">
              <a:solidFill>
                <a:srgbClr val="85805B"/>
              </a:solidFill>
              <a:prstDash val="solid"/>
              <a:miter lim="800000"/>
              <a:headEnd type="none" w="sm" len="sm"/>
              <a:tailEnd type="none" w="sm" len="sm"/>
            </a:ln>
          </p:spPr>
          <p:txBody>
            <a:bodyPr/>
            <a:lstStyle/>
            <a:p>
              <a:endParaRPr lang="en-US"/>
            </a:p>
          </p:txBody>
        </p:sp>
        <p:sp>
          <p:nvSpPr>
            <p:cNvPr id="235" name="Google Shape;235;p24"/>
            <p:cNvSpPr/>
            <p:nvPr/>
          </p:nvSpPr>
          <p:spPr>
            <a:xfrm>
              <a:off x="1955183" y="2007191"/>
              <a:ext cx="652721" cy="1939721"/>
            </a:xfrm>
            <a:custGeom>
              <a:avLst/>
              <a:gdLst/>
              <a:ahLst/>
              <a:cxnLst/>
              <a:rect l="l" t="t" r="r" b="b"/>
              <a:pathLst>
                <a:path w="120000" h="120000" extrusionOk="0">
                  <a:moveTo>
                    <a:pt x="0" y="0"/>
                  </a:moveTo>
                  <a:lnTo>
                    <a:pt x="0" y="120000"/>
                  </a:lnTo>
                  <a:lnTo>
                    <a:pt x="120000" y="120000"/>
                  </a:lnTo>
                </a:path>
              </a:pathLst>
            </a:custGeom>
            <a:noFill/>
            <a:ln w="12700" cap="flat" cmpd="sng">
              <a:solidFill>
                <a:srgbClr val="989268"/>
              </a:solidFill>
              <a:prstDash val="solid"/>
              <a:miter lim="800000"/>
              <a:headEnd type="none" w="sm" len="sm"/>
              <a:tailEnd type="none" w="sm" len="sm"/>
            </a:ln>
          </p:spPr>
          <p:txBody>
            <a:bodyPr/>
            <a:lstStyle/>
            <a:p>
              <a:endParaRPr lang="en-US"/>
            </a:p>
          </p:txBody>
        </p:sp>
        <p:sp>
          <p:nvSpPr>
            <p:cNvPr id="236" name="Google Shape;236;p24"/>
            <p:cNvSpPr/>
            <p:nvPr/>
          </p:nvSpPr>
          <p:spPr>
            <a:xfrm>
              <a:off x="1955183" y="2007191"/>
              <a:ext cx="652721" cy="778534"/>
            </a:xfrm>
            <a:custGeom>
              <a:avLst/>
              <a:gdLst/>
              <a:ahLst/>
              <a:cxnLst/>
              <a:rect l="l" t="t" r="r" b="b"/>
              <a:pathLst>
                <a:path w="120000" h="120000" extrusionOk="0">
                  <a:moveTo>
                    <a:pt x="0" y="0"/>
                  </a:moveTo>
                  <a:lnTo>
                    <a:pt x="0" y="120000"/>
                  </a:lnTo>
                  <a:lnTo>
                    <a:pt x="120000" y="120000"/>
                  </a:lnTo>
                </a:path>
              </a:pathLst>
            </a:custGeom>
            <a:noFill/>
            <a:ln w="12700" cap="flat" cmpd="sng">
              <a:solidFill>
                <a:srgbClr val="989268"/>
              </a:solidFill>
              <a:prstDash val="solid"/>
              <a:miter lim="800000"/>
              <a:headEnd type="none" w="sm" len="sm"/>
              <a:tailEnd type="none" w="sm" len="sm"/>
            </a:ln>
          </p:spPr>
          <p:txBody>
            <a:bodyPr/>
            <a:lstStyle/>
            <a:p>
              <a:endParaRPr lang="en-US"/>
            </a:p>
          </p:txBody>
        </p:sp>
        <p:sp>
          <p:nvSpPr>
            <p:cNvPr id="237" name="Google Shape;237;p24"/>
            <p:cNvSpPr/>
            <p:nvPr/>
          </p:nvSpPr>
          <p:spPr>
            <a:xfrm>
              <a:off x="3523636" y="818054"/>
              <a:ext cx="1679395" cy="317232"/>
            </a:xfrm>
            <a:custGeom>
              <a:avLst/>
              <a:gdLst/>
              <a:ahLst/>
              <a:cxnLst/>
              <a:rect l="l" t="t" r="r" b="b"/>
              <a:pathLst>
                <a:path w="120000" h="120000" extrusionOk="0">
                  <a:moveTo>
                    <a:pt x="120000" y="0"/>
                  </a:moveTo>
                  <a:lnTo>
                    <a:pt x="120000" y="55042"/>
                  </a:lnTo>
                  <a:lnTo>
                    <a:pt x="0" y="55042"/>
                  </a:lnTo>
                  <a:lnTo>
                    <a:pt x="0" y="120000"/>
                  </a:lnTo>
                </a:path>
              </a:pathLst>
            </a:custGeom>
            <a:noFill/>
            <a:ln w="12700" cap="flat" cmpd="sng">
              <a:solidFill>
                <a:srgbClr val="85805B"/>
              </a:solidFill>
              <a:prstDash val="solid"/>
              <a:miter lim="800000"/>
              <a:headEnd type="none" w="sm" len="sm"/>
              <a:tailEnd type="none" w="sm" len="sm"/>
            </a:ln>
          </p:spPr>
          <p:txBody>
            <a:bodyPr/>
            <a:lstStyle/>
            <a:p>
              <a:endParaRPr lang="en-US"/>
            </a:p>
          </p:txBody>
        </p:sp>
        <p:sp>
          <p:nvSpPr>
            <p:cNvPr id="238" name="Google Shape;238;p24"/>
            <p:cNvSpPr/>
            <p:nvPr/>
          </p:nvSpPr>
          <p:spPr>
            <a:xfrm>
              <a:off x="4385294" y="317"/>
              <a:ext cx="1635474" cy="817737"/>
            </a:xfrm>
            <a:prstGeom prst="rect">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4"/>
            <p:cNvSpPr txBox="1"/>
            <p:nvPr/>
          </p:nvSpPr>
          <p:spPr>
            <a:xfrm>
              <a:off x="4385294" y="317"/>
              <a:ext cx="1635474" cy="817737"/>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According to Duration</a:t>
              </a:r>
              <a:endParaRPr/>
            </a:p>
          </p:txBody>
        </p:sp>
        <p:sp>
          <p:nvSpPr>
            <p:cNvPr id="240" name="Google Shape;240;p24"/>
            <p:cNvSpPr/>
            <p:nvPr/>
          </p:nvSpPr>
          <p:spPr>
            <a:xfrm>
              <a:off x="1563070" y="1135287"/>
              <a:ext cx="3921131" cy="871904"/>
            </a:xfrm>
            <a:prstGeom prst="rect">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24"/>
            <p:cNvSpPr txBox="1"/>
            <p:nvPr/>
          </p:nvSpPr>
          <p:spPr>
            <a:xfrm>
              <a:off x="1541139" y="1215671"/>
              <a:ext cx="3921131" cy="871904"/>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dirty="0">
                  <a:solidFill>
                    <a:schemeClr val="lt1"/>
                  </a:solidFill>
                  <a:latin typeface="Arial"/>
                  <a:ea typeface="Arial"/>
                  <a:cs typeface="Arial"/>
                  <a:sym typeface="Arial"/>
                </a:rPr>
                <a:t>Eternal Law – unchanging order of things as it exists in the mind of God.		</a:t>
              </a:r>
              <a:endParaRPr dirty="0"/>
            </a:p>
          </p:txBody>
        </p:sp>
        <p:sp>
          <p:nvSpPr>
            <p:cNvPr id="242" name="Google Shape;242;p24"/>
            <p:cNvSpPr/>
            <p:nvPr/>
          </p:nvSpPr>
          <p:spPr>
            <a:xfrm>
              <a:off x="2607905" y="2376858"/>
              <a:ext cx="5471446" cy="817737"/>
            </a:xfrm>
            <a:prstGeom prst="rect">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4"/>
            <p:cNvSpPr txBox="1"/>
            <p:nvPr/>
          </p:nvSpPr>
          <p:spPr>
            <a:xfrm>
              <a:off x="2607905" y="2376858"/>
              <a:ext cx="5471446" cy="817737"/>
            </a:xfrm>
            <a:prstGeom prst="rect">
              <a:avLst/>
            </a:prstGeom>
            <a:noFill/>
            <a:ln>
              <a:noFill/>
            </a:ln>
          </p:spPr>
          <p:txBody>
            <a:bodyPr spcFirstLastPara="1" wrap="square" lIns="17125" tIns="17125" rIns="17125" bIns="17125" anchor="ctr" anchorCtr="0">
              <a:noAutofit/>
            </a:bodyPr>
            <a:lstStyle/>
            <a:p>
              <a:pPr marL="0" marR="0" lvl="0" indent="0" algn="ctr" rtl="0">
                <a:lnSpc>
                  <a:spcPct val="90000"/>
                </a:lnSpc>
                <a:spcBef>
                  <a:spcPts val="0"/>
                </a:spcBef>
                <a:spcAft>
                  <a:spcPts val="0"/>
                </a:spcAft>
                <a:buClr>
                  <a:schemeClr val="lt1"/>
                </a:buClr>
                <a:buSzPts val="2700"/>
                <a:buFont typeface="Arial"/>
                <a:buNone/>
              </a:pPr>
              <a:r>
                <a:rPr lang="en-US" sz="2700" dirty="0">
                  <a:solidFill>
                    <a:schemeClr val="lt1"/>
                  </a:solidFill>
                  <a:latin typeface="Arial"/>
                  <a:ea typeface="Arial"/>
                  <a:cs typeface="Arial"/>
                  <a:sym typeface="Arial"/>
                </a:rPr>
                <a:t>Natural Law - applies to rational creatures</a:t>
              </a:r>
              <a:endParaRPr dirty="0"/>
            </a:p>
          </p:txBody>
        </p:sp>
        <p:sp>
          <p:nvSpPr>
            <p:cNvPr id="244" name="Google Shape;244;p24"/>
            <p:cNvSpPr/>
            <p:nvPr/>
          </p:nvSpPr>
          <p:spPr>
            <a:xfrm>
              <a:off x="2607905" y="3538045"/>
              <a:ext cx="5508375" cy="817737"/>
            </a:xfrm>
            <a:prstGeom prst="rect">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4"/>
            <p:cNvSpPr txBox="1"/>
            <p:nvPr/>
          </p:nvSpPr>
          <p:spPr>
            <a:xfrm>
              <a:off x="2607905" y="3538045"/>
              <a:ext cx="5508375" cy="817737"/>
            </a:xfrm>
            <a:prstGeom prst="rect">
              <a:avLst/>
            </a:prstGeom>
            <a:noFill/>
            <a:ln>
              <a:noFill/>
            </a:ln>
          </p:spPr>
          <p:txBody>
            <a:bodyPr spcFirstLastPara="1" wrap="square" lIns="17125" tIns="17125" rIns="17125" bIns="17125" anchor="ctr" anchorCtr="0">
              <a:noAutofit/>
            </a:bodyPr>
            <a:lstStyle/>
            <a:p>
              <a:pPr marL="0" marR="0" lvl="0" indent="0" algn="ctr" rtl="0">
                <a:lnSpc>
                  <a:spcPct val="90000"/>
                </a:lnSpc>
                <a:spcBef>
                  <a:spcPts val="0"/>
                </a:spcBef>
                <a:spcAft>
                  <a:spcPts val="0"/>
                </a:spcAft>
                <a:buClr>
                  <a:schemeClr val="lt1"/>
                </a:buClr>
                <a:buSzPts val="2700"/>
                <a:buFont typeface="Arial"/>
                <a:buNone/>
              </a:pPr>
              <a:r>
                <a:rPr lang="en-US" sz="2700">
                  <a:solidFill>
                    <a:schemeClr val="lt1"/>
                  </a:solidFill>
                  <a:latin typeface="Arial"/>
                  <a:ea typeface="Arial"/>
                  <a:cs typeface="Arial"/>
                  <a:sym typeface="Arial"/>
                </a:rPr>
                <a:t>Laws of nature - applies to non-rational creatures.</a:t>
              </a:r>
              <a:endParaRPr/>
            </a:p>
          </p:txBody>
        </p:sp>
        <p:sp>
          <p:nvSpPr>
            <p:cNvPr id="246" name="Google Shape;246;p24"/>
            <p:cNvSpPr/>
            <p:nvPr/>
          </p:nvSpPr>
          <p:spPr>
            <a:xfrm>
              <a:off x="5892204" y="1161504"/>
              <a:ext cx="2886236" cy="817737"/>
            </a:xfrm>
            <a:prstGeom prst="rect">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4"/>
            <p:cNvSpPr txBox="1"/>
            <p:nvPr/>
          </p:nvSpPr>
          <p:spPr>
            <a:xfrm>
              <a:off x="5892204" y="1161504"/>
              <a:ext cx="2886236" cy="817737"/>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Temporal Law - Laws with a duration.</a:t>
              </a: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7E06C-A2CC-C34C-A029-BE3159403CAD}"/>
              </a:ext>
            </a:extLst>
          </p:cNvPr>
          <p:cNvSpPr>
            <a:spLocks noGrp="1"/>
          </p:cNvSpPr>
          <p:nvPr>
            <p:ph type="title"/>
          </p:nvPr>
        </p:nvSpPr>
        <p:spPr>
          <a:xfrm>
            <a:off x="1141413" y="109183"/>
            <a:ext cx="9905998" cy="1220264"/>
          </a:xfrm>
        </p:spPr>
        <p:txBody>
          <a:bodyPr>
            <a:normAutofit/>
          </a:bodyPr>
          <a:lstStyle/>
          <a:p>
            <a:pPr algn="ctr"/>
            <a:r>
              <a:rPr lang="en-US" sz="4800" dirty="0"/>
              <a:t>What is the hierarchy of law?</a:t>
            </a:r>
          </a:p>
        </p:txBody>
      </p:sp>
      <p:sp>
        <p:nvSpPr>
          <p:cNvPr id="3" name="Content Placeholder 2">
            <a:extLst>
              <a:ext uri="{FF2B5EF4-FFF2-40B4-BE49-F238E27FC236}">
                <a16:creationId xmlns:a16="http://schemas.microsoft.com/office/drawing/2014/main" id="{DD3D1D90-911F-E549-9AD0-FA06A70BF285}"/>
              </a:ext>
            </a:extLst>
          </p:cNvPr>
          <p:cNvSpPr>
            <a:spLocks noGrp="1"/>
          </p:cNvSpPr>
          <p:nvPr>
            <p:ph idx="1"/>
          </p:nvPr>
        </p:nvSpPr>
        <p:spPr>
          <a:xfrm>
            <a:off x="750627" y="2006221"/>
            <a:ext cx="11313994" cy="4299046"/>
          </a:xfrm>
        </p:spPr>
        <p:txBody>
          <a:bodyPr>
            <a:noAutofit/>
          </a:bodyPr>
          <a:lstStyle/>
          <a:p>
            <a:pPr marL="0" indent="0">
              <a:buNone/>
            </a:pPr>
            <a:r>
              <a:rPr lang="en-US" sz="3200" dirty="0"/>
              <a:t>Eternal Law (creation itself)</a:t>
            </a:r>
          </a:p>
          <a:p>
            <a:pPr marL="0" indent="0">
              <a:buNone/>
            </a:pPr>
            <a:r>
              <a:rPr lang="en-US" sz="3200" dirty="0"/>
              <a:t>	Divine Law (Divine Positive Law – 10 Commandments)</a:t>
            </a:r>
          </a:p>
          <a:p>
            <a:pPr marL="0" indent="0">
              <a:buNone/>
            </a:pPr>
            <a:r>
              <a:rPr lang="en-US" sz="3200" dirty="0"/>
              <a:t>		Natural Law (Natural Physical Law &amp; Natural Moral Law)</a:t>
            </a:r>
          </a:p>
          <a:p>
            <a:pPr marL="0" indent="0">
              <a:buNone/>
            </a:pPr>
            <a:r>
              <a:rPr lang="en-US" sz="3200" dirty="0"/>
              <a:t>			Human Law (Civil and Ecclesiastical)</a:t>
            </a:r>
          </a:p>
          <a:p>
            <a:pPr marL="0" indent="0">
              <a:buNone/>
            </a:pPr>
            <a:r>
              <a:rPr lang="en-US" sz="3200" dirty="0"/>
              <a:t>	</a:t>
            </a:r>
          </a:p>
        </p:txBody>
      </p:sp>
    </p:spTree>
    <p:extLst>
      <p:ext uri="{BB962C8B-B14F-4D97-AF65-F5344CB8AC3E}">
        <p14:creationId xmlns:p14="http://schemas.microsoft.com/office/powerpoint/2010/main" val="2559929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25"/>
          <p:cNvSpPr txBox="1">
            <a:spLocks noGrp="1"/>
          </p:cNvSpPr>
          <p:nvPr>
            <p:ph type="title"/>
          </p:nvPr>
        </p:nvSpPr>
        <p:spPr>
          <a:xfrm>
            <a:off x="1343025" y="87549"/>
            <a:ext cx="10406100" cy="535021"/>
          </a:xfrm>
          <a:prstGeom prst="rect">
            <a:avLst/>
          </a:prstGeom>
          <a:noFill/>
          <a:ln>
            <a:noFill/>
          </a:ln>
        </p:spPr>
        <p:txBody>
          <a:bodyPr spcFirstLastPara="1" wrap="square" lIns="0" tIns="0" rIns="0" bIns="0" anchor="t" anchorCtr="0">
            <a:normAutofit fontScale="90000"/>
          </a:bodyPr>
          <a:lstStyle/>
          <a:p>
            <a:pPr marL="0" lvl="0" indent="0" algn="ctr" rtl="0">
              <a:lnSpc>
                <a:spcPct val="100000"/>
              </a:lnSpc>
              <a:spcBef>
                <a:spcPts val="0"/>
              </a:spcBef>
              <a:spcAft>
                <a:spcPts val="0"/>
              </a:spcAft>
              <a:buClr>
                <a:schemeClr val="dk2"/>
              </a:buClr>
              <a:buSzPct val="100000"/>
              <a:buFont typeface="Arial"/>
              <a:buNone/>
            </a:pPr>
            <a:r>
              <a:rPr lang="en-US" dirty="0"/>
              <a:t>Exercises – What Kind of Law(s) are involved?</a:t>
            </a:r>
            <a:endParaRPr dirty="0"/>
          </a:p>
        </p:txBody>
      </p:sp>
      <p:sp>
        <p:nvSpPr>
          <p:cNvPr id="254" name="Google Shape;254;p25"/>
          <p:cNvSpPr txBox="1">
            <a:spLocks noGrp="1"/>
          </p:cNvSpPr>
          <p:nvPr>
            <p:ph idx="1"/>
          </p:nvPr>
        </p:nvSpPr>
        <p:spPr>
          <a:xfrm>
            <a:off x="1114425" y="622570"/>
            <a:ext cx="10406100" cy="6741268"/>
          </a:xfrm>
          <a:prstGeom prst="rect">
            <a:avLst/>
          </a:prstGeom>
          <a:noFill/>
          <a:ln>
            <a:noFill/>
          </a:ln>
        </p:spPr>
        <p:txBody>
          <a:bodyPr spcFirstLastPara="1" wrap="square" lIns="0" tIns="0" rIns="0" bIns="0" anchor="t" anchorCtr="0">
            <a:noAutofit/>
          </a:bodyPr>
          <a:lstStyle/>
          <a:p>
            <a:pPr marL="0" lvl="0" indent="0" algn="l" rtl="0">
              <a:lnSpc>
                <a:spcPct val="120000"/>
              </a:lnSpc>
              <a:spcBef>
                <a:spcPts val="800"/>
              </a:spcBef>
              <a:spcAft>
                <a:spcPts val="0"/>
              </a:spcAft>
              <a:buClr>
                <a:schemeClr val="dk2"/>
              </a:buClr>
              <a:buSzPts val="1400"/>
              <a:buNone/>
            </a:pPr>
            <a:r>
              <a:rPr lang="en-US" sz="2800" dirty="0"/>
              <a:t>1. You are a high jump coach seeking to get your athletes to jump higher.  What is your hindrance? What type of law is impeding your efforts?</a:t>
            </a:r>
          </a:p>
          <a:p>
            <a:pPr marL="0" lvl="0" indent="0" algn="l" rtl="0">
              <a:lnSpc>
                <a:spcPct val="120000"/>
              </a:lnSpc>
              <a:spcBef>
                <a:spcPts val="800"/>
              </a:spcBef>
              <a:spcAft>
                <a:spcPts val="0"/>
              </a:spcAft>
              <a:buClr>
                <a:schemeClr val="dk2"/>
              </a:buClr>
              <a:buSzPts val="1400"/>
              <a:buNone/>
            </a:pPr>
            <a:endParaRPr sz="2800" dirty="0"/>
          </a:p>
          <a:p>
            <a:pPr marL="0" lvl="0" indent="0" algn="l" rtl="0">
              <a:lnSpc>
                <a:spcPct val="120000"/>
              </a:lnSpc>
              <a:spcBef>
                <a:spcPts val="800"/>
              </a:spcBef>
              <a:spcAft>
                <a:spcPts val="0"/>
              </a:spcAft>
              <a:buClr>
                <a:schemeClr val="dk2"/>
              </a:buClr>
              <a:buSzPts val="1400"/>
              <a:buNone/>
            </a:pPr>
            <a:r>
              <a:rPr lang="en-US" sz="2800" dirty="0"/>
              <a:t>2. You are driving back to college on the Sunday after Thanksgiving. You get an early start and don’t get to Mass before you leave. You arrive at 4:00 p.m. and there is a 5:00 p.m. Mass at school.  Must you attend it?  What type of law governs?</a:t>
            </a:r>
          </a:p>
          <a:p>
            <a:pPr marL="360000" lvl="0" indent="-360000" algn="l" rtl="0">
              <a:lnSpc>
                <a:spcPct val="120000"/>
              </a:lnSpc>
              <a:spcBef>
                <a:spcPts val="800"/>
              </a:spcBef>
              <a:spcAft>
                <a:spcPts val="0"/>
              </a:spcAft>
              <a:buClr>
                <a:schemeClr val="dk2"/>
              </a:buClr>
              <a:buSzPts val="1400"/>
              <a:buFont typeface="Noto Sans Symbols"/>
              <a:buAutoNum type="arabicPeriod"/>
            </a:pPr>
            <a:endParaRPr sz="2800" dirty="0"/>
          </a:p>
          <a:p>
            <a:pPr marL="0" lvl="0" indent="0" algn="l" rtl="0">
              <a:spcBef>
                <a:spcPts val="0"/>
              </a:spcBef>
              <a:spcAft>
                <a:spcPts val="0"/>
              </a:spcAft>
              <a:buSzPts val="1400"/>
              <a:buNone/>
            </a:pPr>
            <a:r>
              <a:rPr lang="en-US" sz="2800" dirty="0"/>
              <a:t>3. Your cat is chewing the leg of your parent’s wooden kitchen table. You shoo it away, but it returns and continues chewing. What law is involved here?</a:t>
            </a:r>
            <a:endParaRPr sz="2800" dirty="0"/>
          </a:p>
          <a:p>
            <a:pPr marL="360000" lvl="0" indent="-271100" algn="l" rtl="0">
              <a:lnSpc>
                <a:spcPct val="120000"/>
              </a:lnSpc>
              <a:spcBef>
                <a:spcPts val="800"/>
              </a:spcBef>
              <a:spcAft>
                <a:spcPts val="0"/>
              </a:spcAft>
              <a:buClr>
                <a:schemeClr val="dk2"/>
              </a:buClr>
              <a:buSzPts val="1400"/>
              <a:buFont typeface="Noto Sans Symbols"/>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4">
                                            <p:txEl>
                                              <p:pRg st="0" end="0"/>
                                            </p:txEl>
                                          </p:spTgt>
                                        </p:tgtEl>
                                        <p:attrNameLst>
                                          <p:attrName>style.visibility</p:attrName>
                                        </p:attrNameLst>
                                      </p:cBhvr>
                                      <p:to>
                                        <p:strVal val="visible"/>
                                      </p:to>
                                    </p:set>
                                    <p:animEffect transition="in" filter="fade">
                                      <p:cBhvr>
                                        <p:cTn id="7" dur="500"/>
                                        <p:tgtEl>
                                          <p:spTgt spid="2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4">
                                            <p:txEl>
                                              <p:pRg st="2" end="2"/>
                                            </p:txEl>
                                          </p:spTgt>
                                        </p:tgtEl>
                                        <p:attrNameLst>
                                          <p:attrName>style.visibility</p:attrName>
                                        </p:attrNameLst>
                                      </p:cBhvr>
                                      <p:to>
                                        <p:strVal val="visible"/>
                                      </p:to>
                                    </p:set>
                                    <p:animEffect transition="in" filter="fade">
                                      <p:cBhvr>
                                        <p:cTn id="12" dur="500"/>
                                        <p:tgtEl>
                                          <p:spTgt spid="25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4">
                                            <p:txEl>
                                              <p:pRg st="4" end="4"/>
                                            </p:txEl>
                                          </p:spTgt>
                                        </p:tgtEl>
                                        <p:attrNameLst>
                                          <p:attrName>style.visibility</p:attrName>
                                        </p:attrNameLst>
                                      </p:cBhvr>
                                      <p:to>
                                        <p:strVal val="visible"/>
                                      </p:to>
                                    </p:set>
                                    <p:animEffect transition="in" filter="fade">
                                      <p:cBhvr>
                                        <p:cTn id="17" dur="500"/>
                                        <p:tgtEl>
                                          <p:spTgt spid="25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25"/>
          <p:cNvSpPr txBox="1">
            <a:spLocks noGrp="1"/>
          </p:cNvSpPr>
          <p:nvPr>
            <p:ph type="title"/>
          </p:nvPr>
        </p:nvSpPr>
        <p:spPr>
          <a:xfrm>
            <a:off x="1343025" y="87549"/>
            <a:ext cx="10406100" cy="535021"/>
          </a:xfrm>
          <a:prstGeom prst="rect">
            <a:avLst/>
          </a:prstGeom>
          <a:noFill/>
          <a:ln>
            <a:noFill/>
          </a:ln>
        </p:spPr>
        <p:txBody>
          <a:bodyPr spcFirstLastPara="1" wrap="square" lIns="0" tIns="0" rIns="0" bIns="0" anchor="t" anchorCtr="0">
            <a:normAutofit fontScale="90000"/>
          </a:bodyPr>
          <a:lstStyle/>
          <a:p>
            <a:pPr marL="0" lvl="0" indent="0" algn="ctr" rtl="0">
              <a:lnSpc>
                <a:spcPct val="100000"/>
              </a:lnSpc>
              <a:spcBef>
                <a:spcPts val="0"/>
              </a:spcBef>
              <a:spcAft>
                <a:spcPts val="0"/>
              </a:spcAft>
              <a:buClr>
                <a:schemeClr val="dk2"/>
              </a:buClr>
              <a:buSzPct val="100000"/>
              <a:buFont typeface="Arial"/>
              <a:buNone/>
            </a:pPr>
            <a:r>
              <a:rPr lang="en-US" dirty="0"/>
              <a:t>Exercises – What Kind of Law(s) are involved?</a:t>
            </a:r>
            <a:endParaRPr dirty="0"/>
          </a:p>
        </p:txBody>
      </p:sp>
      <p:sp>
        <p:nvSpPr>
          <p:cNvPr id="254" name="Google Shape;254;p25"/>
          <p:cNvSpPr txBox="1">
            <a:spLocks noGrp="1"/>
          </p:cNvSpPr>
          <p:nvPr>
            <p:ph idx="1"/>
          </p:nvPr>
        </p:nvSpPr>
        <p:spPr>
          <a:xfrm>
            <a:off x="1114425" y="700391"/>
            <a:ext cx="10406100" cy="6663447"/>
          </a:xfrm>
          <a:prstGeom prst="rect">
            <a:avLst/>
          </a:prstGeom>
          <a:noFill/>
          <a:ln>
            <a:noFill/>
          </a:ln>
        </p:spPr>
        <p:txBody>
          <a:bodyPr spcFirstLastPara="1" wrap="square" lIns="0" tIns="0" rIns="0" bIns="0" anchor="t" anchorCtr="0">
            <a:noAutofit/>
          </a:bodyPr>
          <a:lstStyle/>
          <a:p>
            <a:pPr marL="0" lvl="0" indent="0" algn="l" rtl="0">
              <a:spcBef>
                <a:spcPts val="800"/>
              </a:spcBef>
              <a:spcAft>
                <a:spcPts val="0"/>
              </a:spcAft>
              <a:buSzPts val="1400"/>
              <a:buNone/>
            </a:pPr>
            <a:r>
              <a:rPr lang="en-US" sz="2800" dirty="0"/>
              <a:t>4. You are on a kayaking trip on the Shenandoah River. You see another kayaker in distress. What law influences you in helping him?</a:t>
            </a:r>
          </a:p>
          <a:p>
            <a:pPr marL="0" lvl="0" indent="0" algn="l" rtl="0">
              <a:spcBef>
                <a:spcPts val="800"/>
              </a:spcBef>
              <a:spcAft>
                <a:spcPts val="0"/>
              </a:spcAft>
              <a:buSzPts val="1400"/>
              <a:buNone/>
            </a:pPr>
            <a:endParaRPr sz="2800" dirty="0"/>
          </a:p>
          <a:p>
            <a:pPr marL="0" lvl="0" indent="0" algn="l" rtl="0">
              <a:spcBef>
                <a:spcPts val="800"/>
              </a:spcBef>
              <a:spcAft>
                <a:spcPts val="0"/>
              </a:spcAft>
              <a:buSzPts val="1400"/>
              <a:buNone/>
            </a:pPr>
            <a:r>
              <a:rPr lang="en-US" sz="2800" dirty="0"/>
              <a:t>5. Your parents have an outdoor bird feeder a squirrel keeps climbing. You are tempted to take your high-powered bb gun and teach the squirrel a lesson. What law influences you to carry that out or not carry it out?</a:t>
            </a:r>
          </a:p>
          <a:p>
            <a:pPr marL="0" lvl="0" indent="0" algn="l" rtl="0">
              <a:spcBef>
                <a:spcPts val="800"/>
              </a:spcBef>
              <a:spcAft>
                <a:spcPts val="0"/>
              </a:spcAft>
              <a:buSzPts val="1400"/>
              <a:buNone/>
            </a:pPr>
            <a:endParaRPr sz="2800" dirty="0"/>
          </a:p>
          <a:p>
            <a:pPr marL="0" lvl="0" indent="0" algn="l" rtl="0">
              <a:spcBef>
                <a:spcPts val="0"/>
              </a:spcBef>
              <a:spcAft>
                <a:spcPts val="0"/>
              </a:spcAft>
              <a:buSzPts val="1400"/>
              <a:buNone/>
            </a:pPr>
            <a:r>
              <a:rPr lang="en-US" sz="2800" dirty="0"/>
              <a:t>6. A woman argues that abortion is legal because “it’s my body and I can do with it what I want.”  What laws are involved?</a:t>
            </a:r>
            <a:endParaRPr sz="2800" dirty="0"/>
          </a:p>
          <a:p>
            <a:pPr marL="360000" lvl="0" indent="-271100" algn="l" rtl="0">
              <a:lnSpc>
                <a:spcPct val="120000"/>
              </a:lnSpc>
              <a:spcBef>
                <a:spcPts val="800"/>
              </a:spcBef>
              <a:spcAft>
                <a:spcPts val="0"/>
              </a:spcAft>
              <a:buClr>
                <a:schemeClr val="dk2"/>
              </a:buClr>
              <a:buSzPts val="1400"/>
              <a:buFont typeface="Noto Sans Symbols"/>
              <a:buNone/>
            </a:pPr>
            <a:endParaRPr dirty="0"/>
          </a:p>
        </p:txBody>
      </p:sp>
    </p:spTree>
    <p:extLst>
      <p:ext uri="{BB962C8B-B14F-4D97-AF65-F5344CB8AC3E}">
        <p14:creationId xmlns:p14="http://schemas.microsoft.com/office/powerpoint/2010/main" val="3634983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4">
                                            <p:txEl>
                                              <p:pRg st="0" end="0"/>
                                            </p:txEl>
                                          </p:spTgt>
                                        </p:tgtEl>
                                        <p:attrNameLst>
                                          <p:attrName>style.visibility</p:attrName>
                                        </p:attrNameLst>
                                      </p:cBhvr>
                                      <p:to>
                                        <p:strVal val="visible"/>
                                      </p:to>
                                    </p:set>
                                    <p:animEffect transition="in" filter="fade">
                                      <p:cBhvr>
                                        <p:cTn id="7" dur="500"/>
                                        <p:tgtEl>
                                          <p:spTgt spid="2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4">
                                            <p:txEl>
                                              <p:pRg st="2" end="2"/>
                                            </p:txEl>
                                          </p:spTgt>
                                        </p:tgtEl>
                                        <p:attrNameLst>
                                          <p:attrName>style.visibility</p:attrName>
                                        </p:attrNameLst>
                                      </p:cBhvr>
                                      <p:to>
                                        <p:strVal val="visible"/>
                                      </p:to>
                                    </p:set>
                                    <p:animEffect transition="in" filter="fade">
                                      <p:cBhvr>
                                        <p:cTn id="12" dur="500"/>
                                        <p:tgtEl>
                                          <p:spTgt spid="25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4">
                                            <p:txEl>
                                              <p:pRg st="4" end="4"/>
                                            </p:txEl>
                                          </p:spTgt>
                                        </p:tgtEl>
                                        <p:attrNameLst>
                                          <p:attrName>style.visibility</p:attrName>
                                        </p:attrNameLst>
                                      </p:cBhvr>
                                      <p:to>
                                        <p:strVal val="visible"/>
                                      </p:to>
                                    </p:set>
                                    <p:animEffect transition="in" filter="fade">
                                      <p:cBhvr>
                                        <p:cTn id="17" dur="500"/>
                                        <p:tgtEl>
                                          <p:spTgt spid="25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26"/>
          <p:cNvSpPr txBox="1">
            <a:spLocks noGrp="1"/>
          </p:cNvSpPr>
          <p:nvPr>
            <p:ph type="title"/>
          </p:nvPr>
        </p:nvSpPr>
        <p:spPr>
          <a:xfrm>
            <a:off x="1342417" y="171000"/>
            <a:ext cx="9704994" cy="471027"/>
          </a:xfrm>
          <a:prstGeom prst="rect">
            <a:avLst/>
          </a:prstGeom>
          <a:noFill/>
          <a:ln>
            <a:noFill/>
          </a:ln>
        </p:spPr>
        <p:txBody>
          <a:bodyPr spcFirstLastPara="1" wrap="square" lIns="0" tIns="0" rIns="0" bIns="0" anchor="t" anchorCtr="0">
            <a:normAutofit fontScale="90000"/>
          </a:bodyPr>
          <a:lstStyle/>
          <a:p>
            <a:pPr marL="0" lvl="0" indent="0" algn="ctr" rtl="0">
              <a:lnSpc>
                <a:spcPct val="100000"/>
              </a:lnSpc>
              <a:spcBef>
                <a:spcPts val="0"/>
              </a:spcBef>
              <a:spcAft>
                <a:spcPts val="0"/>
              </a:spcAft>
              <a:buClr>
                <a:schemeClr val="dk2"/>
              </a:buClr>
              <a:buSzPts val="4800"/>
              <a:buFont typeface="Arial"/>
              <a:buNone/>
            </a:pPr>
            <a:r>
              <a:rPr lang="en-US" dirty="0"/>
              <a:t>Evaluating Laws</a:t>
            </a:r>
            <a:endParaRPr dirty="0"/>
          </a:p>
        </p:txBody>
      </p:sp>
      <p:sp>
        <p:nvSpPr>
          <p:cNvPr id="261" name="Google Shape;261;p26"/>
          <p:cNvSpPr txBox="1">
            <a:spLocks noGrp="1"/>
          </p:cNvSpPr>
          <p:nvPr>
            <p:ph idx="1"/>
          </p:nvPr>
        </p:nvSpPr>
        <p:spPr>
          <a:xfrm>
            <a:off x="1054814" y="642027"/>
            <a:ext cx="10655700" cy="6044973"/>
          </a:xfrm>
          <a:prstGeom prst="rect">
            <a:avLst/>
          </a:prstGeom>
          <a:noFill/>
          <a:ln>
            <a:noFill/>
          </a:ln>
        </p:spPr>
        <p:txBody>
          <a:bodyPr spcFirstLastPara="1" wrap="square" lIns="0" tIns="0" rIns="0" bIns="0" anchor="t" anchorCtr="0">
            <a:noAutofit/>
          </a:bodyPr>
          <a:lstStyle/>
          <a:p>
            <a:pPr marL="0" lvl="0" indent="0" algn="l" rtl="0">
              <a:lnSpc>
                <a:spcPct val="120000"/>
              </a:lnSpc>
              <a:spcBef>
                <a:spcPts val="0"/>
              </a:spcBef>
              <a:spcAft>
                <a:spcPts val="0"/>
              </a:spcAft>
              <a:buClr>
                <a:schemeClr val="dk2"/>
              </a:buClr>
              <a:buSzPts val="1400"/>
              <a:buNone/>
            </a:pPr>
            <a:r>
              <a:rPr lang="en-US" dirty="0"/>
              <a:t>DC law allows the DDOT to set speed limits on local roads.  On May 29, 2020, the following public announcement was made: “As DC begins reopening today, Mayor </a:t>
            </a:r>
            <a:r>
              <a:rPr lang="en-US" dirty="0" err="1"/>
              <a:t>Murial</a:t>
            </a:r>
            <a:r>
              <a:rPr lang="en-US" dirty="0"/>
              <a:t> Bowser announced that the city will lower the default speed limit on local roads to 20 MPH, down from 25. The change will go into effect on Monday, June 1.”</a:t>
            </a:r>
            <a:endParaRPr dirty="0"/>
          </a:p>
          <a:p>
            <a:pPr marL="0" lvl="0" indent="0" algn="l" rtl="0">
              <a:lnSpc>
                <a:spcPct val="120000"/>
              </a:lnSpc>
              <a:spcBef>
                <a:spcPts val="800"/>
              </a:spcBef>
              <a:spcAft>
                <a:spcPts val="0"/>
              </a:spcAft>
              <a:buClr>
                <a:schemeClr val="dk2"/>
              </a:buClr>
              <a:buSzPts val="1400"/>
              <a:buNone/>
            </a:pPr>
            <a:r>
              <a:rPr lang="en-US" dirty="0"/>
              <a:t>a. What type of law?</a:t>
            </a:r>
            <a:endParaRPr dirty="0"/>
          </a:p>
          <a:p>
            <a:pPr marL="0" lvl="0" indent="0" algn="l" rtl="0">
              <a:lnSpc>
                <a:spcPct val="120000"/>
              </a:lnSpc>
              <a:spcBef>
                <a:spcPts val="800"/>
              </a:spcBef>
              <a:spcAft>
                <a:spcPts val="0"/>
              </a:spcAft>
              <a:buClr>
                <a:schemeClr val="dk2"/>
              </a:buClr>
              <a:buSzPts val="1400"/>
              <a:buNone/>
            </a:pPr>
            <a:r>
              <a:rPr lang="en-US" dirty="0"/>
              <a:t>b. Does it benefit the common good?</a:t>
            </a:r>
            <a:endParaRPr dirty="0"/>
          </a:p>
          <a:p>
            <a:pPr marL="0" lvl="0" indent="0" algn="l" rtl="0">
              <a:lnSpc>
                <a:spcPct val="120000"/>
              </a:lnSpc>
              <a:spcBef>
                <a:spcPts val="800"/>
              </a:spcBef>
              <a:spcAft>
                <a:spcPts val="0"/>
              </a:spcAft>
              <a:buClr>
                <a:schemeClr val="dk2"/>
              </a:buClr>
              <a:buSzPts val="1400"/>
              <a:buNone/>
            </a:pPr>
            <a:r>
              <a:rPr lang="en-US" dirty="0"/>
              <a:t>c. Does the one making the law have the authority to do so? </a:t>
            </a:r>
            <a:endParaRPr dirty="0"/>
          </a:p>
          <a:p>
            <a:pPr marL="0" lvl="0" indent="0" algn="l" rtl="0">
              <a:lnSpc>
                <a:spcPct val="120000"/>
              </a:lnSpc>
              <a:spcBef>
                <a:spcPts val="800"/>
              </a:spcBef>
              <a:spcAft>
                <a:spcPts val="0"/>
              </a:spcAft>
              <a:buClr>
                <a:schemeClr val="dk2"/>
              </a:buClr>
              <a:buSzPts val="1400"/>
              <a:buNone/>
            </a:pPr>
            <a:r>
              <a:rPr lang="en-US" dirty="0"/>
              <a:t>d. Does it impose an obligation?</a:t>
            </a:r>
            <a:endParaRPr dirty="0"/>
          </a:p>
          <a:p>
            <a:pPr marL="0" lvl="0" indent="0" algn="l" rtl="0">
              <a:lnSpc>
                <a:spcPct val="120000"/>
              </a:lnSpc>
              <a:spcBef>
                <a:spcPts val="800"/>
              </a:spcBef>
              <a:spcAft>
                <a:spcPts val="0"/>
              </a:spcAft>
              <a:buClr>
                <a:schemeClr val="dk2"/>
              </a:buClr>
              <a:buSzPts val="1400"/>
              <a:buNone/>
            </a:pPr>
            <a:r>
              <a:rPr lang="en-US" dirty="0"/>
              <a:t>e. Does it conflict with higher laws?</a:t>
            </a:r>
            <a:endParaRPr dirty="0"/>
          </a:p>
          <a:p>
            <a:pPr marL="0" lvl="0" indent="0" algn="l" rtl="0">
              <a:lnSpc>
                <a:spcPct val="120000"/>
              </a:lnSpc>
              <a:spcBef>
                <a:spcPts val="800"/>
              </a:spcBef>
              <a:spcAft>
                <a:spcPts val="0"/>
              </a:spcAft>
              <a:buClr>
                <a:schemeClr val="dk2"/>
              </a:buClr>
              <a:buSzPts val="1400"/>
              <a:buNone/>
            </a:pPr>
            <a:r>
              <a:rPr lang="en-US" dirty="0"/>
              <a:t>f. Was it promulgated?  Was it made known to all impacted by it? </a:t>
            </a:r>
            <a:endParaRPr dirty="0"/>
          </a:p>
          <a:p>
            <a:pPr marL="0" lvl="0" indent="0" algn="l" rtl="0">
              <a:lnSpc>
                <a:spcPct val="120000"/>
              </a:lnSpc>
              <a:spcBef>
                <a:spcPts val="800"/>
              </a:spcBef>
              <a:spcAft>
                <a:spcPts val="0"/>
              </a:spcAft>
              <a:buClr>
                <a:schemeClr val="dk2"/>
              </a:buClr>
              <a:buSzPts val="1400"/>
              <a:buNone/>
            </a:pPr>
            <a:r>
              <a:rPr lang="en-US" dirty="0"/>
              <a:t>g. Is it reasonable? Is it just?</a:t>
            </a:r>
            <a:endParaRPr dirty="0"/>
          </a:p>
          <a:p>
            <a:pPr marL="0" lvl="0" indent="0" algn="l" rtl="0">
              <a:spcBef>
                <a:spcPts val="800"/>
              </a:spcBef>
              <a:spcAft>
                <a:spcPts val="0"/>
              </a:spcAft>
              <a:buSzPts val="1400"/>
              <a:buNone/>
            </a:pPr>
            <a:r>
              <a:rPr lang="en-US" dirty="0"/>
              <a:t>h. Is it mandatory?</a:t>
            </a:r>
            <a:endParaRPr dirty="0"/>
          </a:p>
          <a:p>
            <a:pPr marL="0" lvl="0" indent="0" algn="l" rtl="0">
              <a:lnSpc>
                <a:spcPct val="120000"/>
              </a:lnSpc>
              <a:spcBef>
                <a:spcPts val="800"/>
              </a:spcBef>
              <a:spcAft>
                <a:spcPts val="0"/>
              </a:spcAft>
              <a:buClr>
                <a:schemeClr val="dk2"/>
              </a:buClr>
              <a:buSzPts val="1400"/>
              <a:buNone/>
            </a:pPr>
            <a:endParaRPr dirty="0"/>
          </a:p>
          <a:p>
            <a:pPr marL="360000" lvl="0" indent="-271100" algn="l" rtl="0">
              <a:lnSpc>
                <a:spcPct val="120000"/>
              </a:lnSpc>
              <a:spcBef>
                <a:spcPts val="800"/>
              </a:spcBef>
              <a:spcAft>
                <a:spcPts val="0"/>
              </a:spcAft>
              <a:buClr>
                <a:schemeClr val="dk2"/>
              </a:buClr>
              <a:buSzPts val="1400"/>
              <a:buFont typeface="Noto Sans Symbols"/>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1">
                                            <p:txEl>
                                              <p:pRg st="1" end="1"/>
                                            </p:txEl>
                                          </p:spTgt>
                                        </p:tgtEl>
                                        <p:attrNameLst>
                                          <p:attrName>style.visibility</p:attrName>
                                        </p:attrNameLst>
                                      </p:cBhvr>
                                      <p:to>
                                        <p:strVal val="visible"/>
                                      </p:to>
                                    </p:set>
                                    <p:anim calcmode="lin" valueType="num">
                                      <p:cBhvr additive="base">
                                        <p:cTn id="7" dur="500" fill="hold"/>
                                        <p:tgtEl>
                                          <p:spTgt spid="26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61">
                                            <p:txEl>
                                              <p:pRg st="2" end="2"/>
                                            </p:txEl>
                                          </p:spTgt>
                                        </p:tgtEl>
                                        <p:attrNameLst>
                                          <p:attrName>style.visibility</p:attrName>
                                        </p:attrNameLst>
                                      </p:cBhvr>
                                      <p:to>
                                        <p:strVal val="visible"/>
                                      </p:to>
                                    </p:set>
                                    <p:anim calcmode="lin" valueType="num">
                                      <p:cBhvr additive="base">
                                        <p:cTn id="13" dur="500" fill="hold"/>
                                        <p:tgtEl>
                                          <p:spTgt spid="26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6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61">
                                            <p:txEl>
                                              <p:pRg st="3" end="3"/>
                                            </p:txEl>
                                          </p:spTgt>
                                        </p:tgtEl>
                                        <p:attrNameLst>
                                          <p:attrName>style.visibility</p:attrName>
                                        </p:attrNameLst>
                                      </p:cBhvr>
                                      <p:to>
                                        <p:strVal val="visible"/>
                                      </p:to>
                                    </p:set>
                                    <p:anim calcmode="lin" valueType="num">
                                      <p:cBhvr additive="base">
                                        <p:cTn id="19" dur="500" fill="hold"/>
                                        <p:tgtEl>
                                          <p:spTgt spid="26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6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61">
                                            <p:txEl>
                                              <p:pRg st="4" end="4"/>
                                            </p:txEl>
                                          </p:spTgt>
                                        </p:tgtEl>
                                        <p:attrNameLst>
                                          <p:attrName>style.visibility</p:attrName>
                                        </p:attrNameLst>
                                      </p:cBhvr>
                                      <p:to>
                                        <p:strVal val="visible"/>
                                      </p:to>
                                    </p:set>
                                    <p:anim calcmode="lin" valueType="num">
                                      <p:cBhvr additive="base">
                                        <p:cTn id="25" dur="500" fill="hold"/>
                                        <p:tgtEl>
                                          <p:spTgt spid="261">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6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61">
                                            <p:txEl>
                                              <p:pRg st="5" end="5"/>
                                            </p:txEl>
                                          </p:spTgt>
                                        </p:tgtEl>
                                        <p:attrNameLst>
                                          <p:attrName>style.visibility</p:attrName>
                                        </p:attrNameLst>
                                      </p:cBhvr>
                                      <p:to>
                                        <p:strVal val="visible"/>
                                      </p:to>
                                    </p:set>
                                    <p:anim calcmode="lin" valueType="num">
                                      <p:cBhvr additive="base">
                                        <p:cTn id="31" dur="500" fill="hold"/>
                                        <p:tgtEl>
                                          <p:spTgt spid="261">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6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61">
                                            <p:txEl>
                                              <p:pRg st="6" end="6"/>
                                            </p:txEl>
                                          </p:spTgt>
                                        </p:tgtEl>
                                        <p:attrNameLst>
                                          <p:attrName>style.visibility</p:attrName>
                                        </p:attrNameLst>
                                      </p:cBhvr>
                                      <p:to>
                                        <p:strVal val="visible"/>
                                      </p:to>
                                    </p:set>
                                    <p:anim calcmode="lin" valueType="num">
                                      <p:cBhvr additive="base">
                                        <p:cTn id="37" dur="500" fill="hold"/>
                                        <p:tgtEl>
                                          <p:spTgt spid="261">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6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61">
                                            <p:txEl>
                                              <p:pRg st="7" end="7"/>
                                            </p:txEl>
                                          </p:spTgt>
                                        </p:tgtEl>
                                        <p:attrNameLst>
                                          <p:attrName>style.visibility</p:attrName>
                                        </p:attrNameLst>
                                      </p:cBhvr>
                                      <p:to>
                                        <p:strVal val="visible"/>
                                      </p:to>
                                    </p:set>
                                    <p:anim calcmode="lin" valueType="num">
                                      <p:cBhvr additive="base">
                                        <p:cTn id="43" dur="500" fill="hold"/>
                                        <p:tgtEl>
                                          <p:spTgt spid="261">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6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61">
                                            <p:txEl>
                                              <p:pRg st="8" end="8"/>
                                            </p:txEl>
                                          </p:spTgt>
                                        </p:tgtEl>
                                        <p:attrNameLst>
                                          <p:attrName>style.visibility</p:attrName>
                                        </p:attrNameLst>
                                      </p:cBhvr>
                                      <p:to>
                                        <p:strVal val="visible"/>
                                      </p:to>
                                    </p:set>
                                    <p:anim calcmode="lin" valueType="num">
                                      <p:cBhvr additive="base">
                                        <p:cTn id="49" dur="500" fill="hold"/>
                                        <p:tgtEl>
                                          <p:spTgt spid="261">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61">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8"/>
          <p:cNvSpPr txBox="1">
            <a:spLocks noGrp="1"/>
          </p:cNvSpPr>
          <p:nvPr>
            <p:ph type="title"/>
          </p:nvPr>
        </p:nvSpPr>
        <p:spPr>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dirty="0"/>
              <a:t>What is a “right”?</a:t>
            </a:r>
            <a:endParaRPr dirty="0"/>
          </a:p>
        </p:txBody>
      </p:sp>
      <p:sp>
        <p:nvSpPr>
          <p:cNvPr id="275" name="Google Shape;275;p28"/>
          <p:cNvSpPr txBox="1">
            <a:spLocks noGrp="1"/>
          </p:cNvSpPr>
          <p:nvPr>
            <p:ph idx="1"/>
          </p:nvPr>
        </p:nvSpPr>
        <p:spPr>
          <a:xfrm>
            <a:off x="1141412" y="1658142"/>
            <a:ext cx="9905999" cy="4959633"/>
          </a:xfrm>
          <a:prstGeom prst="rect">
            <a:avLst/>
          </a:prstGeom>
          <a:noFill/>
          <a:ln>
            <a:noFill/>
          </a:ln>
        </p:spPr>
        <p:txBody>
          <a:bodyPr spcFirstLastPara="1" wrap="square" lIns="0" tIns="0" rIns="0" bIns="0" anchor="t" anchorCtr="0">
            <a:noAutofit/>
          </a:bodyPr>
          <a:lstStyle/>
          <a:p>
            <a:pPr marL="0" lvl="0" indent="0" algn="l" rtl="0">
              <a:lnSpc>
                <a:spcPct val="120000"/>
              </a:lnSpc>
              <a:spcBef>
                <a:spcPts val="0"/>
              </a:spcBef>
              <a:spcAft>
                <a:spcPts val="0"/>
              </a:spcAft>
              <a:buClr>
                <a:schemeClr val="dk2"/>
              </a:buClr>
              <a:buSzPts val="1400"/>
              <a:buNone/>
            </a:pPr>
            <a:r>
              <a:rPr lang="en-US" dirty="0"/>
              <a:t>The word “right” has two meanings, both of which stem from the same basic idea referring to what </a:t>
            </a:r>
            <a:r>
              <a:rPr lang="en-US" i="1" dirty="0"/>
              <a:t>ought</a:t>
            </a:r>
            <a:r>
              <a:rPr lang="en-US" dirty="0"/>
              <a:t> to be the case:</a:t>
            </a:r>
            <a:endParaRPr dirty="0"/>
          </a:p>
          <a:p>
            <a:pPr marL="0" lvl="0" indent="0" algn="l" rtl="0">
              <a:lnSpc>
                <a:spcPct val="120000"/>
              </a:lnSpc>
              <a:spcBef>
                <a:spcPts val="800"/>
              </a:spcBef>
              <a:spcAft>
                <a:spcPts val="0"/>
              </a:spcAft>
              <a:buClr>
                <a:schemeClr val="dk2"/>
              </a:buClr>
              <a:buSzPts val="1400"/>
              <a:buNone/>
            </a:pPr>
            <a:r>
              <a:rPr lang="en-US" i="1" dirty="0"/>
              <a:t>a.	</a:t>
            </a:r>
            <a:r>
              <a:rPr lang="en-US" i="1" u="sng" dirty="0"/>
              <a:t>Right</a:t>
            </a:r>
            <a:r>
              <a:rPr lang="en-US" u="sng" dirty="0"/>
              <a:t> as morally good </a:t>
            </a:r>
            <a:r>
              <a:rPr lang="en-US" dirty="0"/>
              <a:t>– that which is in line with the moral norm.</a:t>
            </a:r>
            <a:endParaRPr dirty="0"/>
          </a:p>
          <a:p>
            <a:pPr marL="0" lvl="0" indent="0" algn="l" rtl="0">
              <a:lnSpc>
                <a:spcPct val="120000"/>
              </a:lnSpc>
              <a:spcBef>
                <a:spcPts val="800"/>
              </a:spcBef>
              <a:spcAft>
                <a:spcPts val="0"/>
              </a:spcAft>
              <a:buClr>
                <a:schemeClr val="dk2"/>
              </a:buClr>
              <a:buSzPts val="1400"/>
              <a:buNone/>
            </a:pPr>
            <a:r>
              <a:rPr lang="en-US" dirty="0"/>
              <a:t>	How I </a:t>
            </a:r>
            <a:r>
              <a:rPr lang="en-US" i="1" dirty="0"/>
              <a:t>ought</a:t>
            </a:r>
            <a:r>
              <a:rPr lang="en-US" dirty="0"/>
              <a:t> to act: “I am </a:t>
            </a:r>
            <a:r>
              <a:rPr lang="en-US" i="1" dirty="0"/>
              <a:t>right</a:t>
            </a:r>
            <a:r>
              <a:rPr lang="en-US" dirty="0"/>
              <a:t> helping my sister or brother with his/her 	homework.”</a:t>
            </a:r>
            <a:endParaRPr dirty="0"/>
          </a:p>
          <a:p>
            <a:pPr marL="0" lvl="0" indent="0" algn="l" rtl="0">
              <a:lnSpc>
                <a:spcPct val="120000"/>
              </a:lnSpc>
              <a:spcBef>
                <a:spcPts val="800"/>
              </a:spcBef>
              <a:spcAft>
                <a:spcPts val="0"/>
              </a:spcAft>
              <a:buClr>
                <a:schemeClr val="dk2"/>
              </a:buClr>
              <a:buSzPts val="1400"/>
              <a:buNone/>
            </a:pPr>
            <a:r>
              <a:rPr lang="en-US" i="1" dirty="0"/>
              <a:t>b. 	</a:t>
            </a:r>
            <a:r>
              <a:rPr lang="en-US" i="1" u="sng" dirty="0"/>
              <a:t>Right</a:t>
            </a:r>
            <a:r>
              <a:rPr lang="en-US" u="sng" dirty="0"/>
              <a:t> as corresponding to duty </a:t>
            </a:r>
            <a:r>
              <a:rPr lang="en-US" dirty="0"/>
              <a:t>– that which is just.	</a:t>
            </a:r>
            <a:endParaRPr dirty="0"/>
          </a:p>
          <a:p>
            <a:pPr marL="0" lvl="0" indent="0" algn="l" rtl="0">
              <a:lnSpc>
                <a:spcPct val="120000"/>
              </a:lnSpc>
              <a:spcBef>
                <a:spcPts val="800"/>
              </a:spcBef>
              <a:spcAft>
                <a:spcPts val="0"/>
              </a:spcAft>
              <a:buClr>
                <a:schemeClr val="dk2"/>
              </a:buClr>
              <a:buSzPts val="1400"/>
              <a:buNone/>
            </a:pPr>
            <a:r>
              <a:rPr lang="en-US" dirty="0"/>
              <a:t>	How others </a:t>
            </a:r>
            <a:r>
              <a:rPr lang="en-US" i="1" dirty="0"/>
              <a:t>ought </a:t>
            </a:r>
            <a:r>
              <a:rPr lang="en-US" dirty="0"/>
              <a:t>to act toward me: “I have the </a:t>
            </a:r>
            <a:r>
              <a:rPr lang="en-US" i="1" dirty="0"/>
              <a:t>right</a:t>
            </a:r>
            <a:r>
              <a:rPr lang="en-US" dirty="0"/>
              <a:t> to a good education.”</a:t>
            </a:r>
            <a:endParaRPr dirty="0"/>
          </a:p>
          <a:p>
            <a:pPr marL="0" lvl="0" indent="0" algn="l" rtl="0">
              <a:lnSpc>
                <a:spcPct val="120000"/>
              </a:lnSpc>
              <a:spcBef>
                <a:spcPts val="800"/>
              </a:spcBef>
              <a:spcAft>
                <a:spcPts val="0"/>
              </a:spcAft>
              <a:buClr>
                <a:schemeClr val="dk2"/>
              </a:buClr>
              <a:buSzPts val="1400"/>
              <a:buNone/>
            </a:pPr>
            <a:r>
              <a:rPr lang="en-US" dirty="0"/>
              <a:t>Because we have an obligation to obey the moral law, we must be guaranteed the </a:t>
            </a:r>
            <a:r>
              <a:rPr lang="en-US" i="1" dirty="0"/>
              <a:t>means </a:t>
            </a:r>
            <a:r>
              <a:rPr lang="en-US" dirty="0"/>
              <a:t>we need in order to do so. </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5">
                                            <p:txEl>
                                              <p:pRg st="1" end="1"/>
                                            </p:txEl>
                                          </p:spTgt>
                                        </p:tgtEl>
                                        <p:attrNameLst>
                                          <p:attrName>style.visibility</p:attrName>
                                        </p:attrNameLst>
                                      </p:cBhvr>
                                      <p:to>
                                        <p:strVal val="visible"/>
                                      </p:to>
                                    </p:set>
                                    <p:anim calcmode="lin" valueType="num">
                                      <p:cBhvr additive="base">
                                        <p:cTn id="7" dur="500" fill="hold"/>
                                        <p:tgtEl>
                                          <p:spTgt spid="27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5">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75">
                                            <p:txEl>
                                              <p:pRg st="2" end="2"/>
                                            </p:txEl>
                                          </p:spTgt>
                                        </p:tgtEl>
                                        <p:attrNameLst>
                                          <p:attrName>style.visibility</p:attrName>
                                        </p:attrNameLst>
                                      </p:cBhvr>
                                      <p:to>
                                        <p:strVal val="visible"/>
                                      </p:to>
                                    </p:set>
                                    <p:anim calcmode="lin" valueType="num">
                                      <p:cBhvr additive="base">
                                        <p:cTn id="11" dur="500" fill="hold"/>
                                        <p:tgtEl>
                                          <p:spTgt spid="275">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75">
                                            <p:txEl>
                                              <p:pRg st="3" end="3"/>
                                            </p:txEl>
                                          </p:spTgt>
                                        </p:tgtEl>
                                        <p:attrNameLst>
                                          <p:attrName>style.visibility</p:attrName>
                                        </p:attrNameLst>
                                      </p:cBhvr>
                                      <p:to>
                                        <p:strVal val="visible"/>
                                      </p:to>
                                    </p:set>
                                    <p:anim calcmode="lin" valueType="num">
                                      <p:cBhvr additive="base">
                                        <p:cTn id="17" dur="500" fill="hold"/>
                                        <p:tgtEl>
                                          <p:spTgt spid="275">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75">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75">
                                            <p:txEl>
                                              <p:pRg st="4" end="4"/>
                                            </p:txEl>
                                          </p:spTgt>
                                        </p:tgtEl>
                                        <p:attrNameLst>
                                          <p:attrName>style.visibility</p:attrName>
                                        </p:attrNameLst>
                                      </p:cBhvr>
                                      <p:to>
                                        <p:strVal val="visible"/>
                                      </p:to>
                                    </p:set>
                                    <p:anim calcmode="lin" valueType="num">
                                      <p:cBhvr additive="base">
                                        <p:cTn id="21" dur="500" fill="hold"/>
                                        <p:tgtEl>
                                          <p:spTgt spid="275">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75">
                                            <p:txEl>
                                              <p:pRg st="5" end="5"/>
                                            </p:txEl>
                                          </p:spTgt>
                                        </p:tgtEl>
                                        <p:attrNameLst>
                                          <p:attrName>style.visibility</p:attrName>
                                        </p:attrNameLst>
                                      </p:cBhvr>
                                      <p:to>
                                        <p:strVal val="visible"/>
                                      </p:to>
                                    </p:set>
                                    <p:anim calcmode="lin" valueType="num">
                                      <p:cBhvr additive="base">
                                        <p:cTn id="27" dur="500" fill="hold"/>
                                        <p:tgtEl>
                                          <p:spTgt spid="275">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7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a:extLst>
            <a:ext uri="{FF2B5EF4-FFF2-40B4-BE49-F238E27FC236}">
              <a16:creationId xmlns:a16="http://schemas.microsoft.com/office/drawing/2014/main" id="{47260420-2C42-439E-0D5E-0C6FE03978A5}"/>
            </a:ext>
          </a:extLst>
        </p:cNvPr>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C2E4E997-8672-4FFD-B8EC-9932A8E471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3" name="Picture 2">
            <a:extLst>
              <a:ext uri="{FF2B5EF4-FFF2-40B4-BE49-F238E27FC236}">
                <a16:creationId xmlns:a16="http://schemas.microsoft.com/office/drawing/2014/main" id="{FE6BA9E6-1D9E-4D30-B528-D49FA1342E4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AB4858FD-4614-AF11-B952-13E78CF6B87E}"/>
              </a:ext>
            </a:extLst>
          </p:cNvPr>
          <p:cNvSpPr>
            <a:spLocks noGrp="1"/>
          </p:cNvSpPr>
          <p:nvPr>
            <p:ph type="title"/>
          </p:nvPr>
        </p:nvSpPr>
        <p:spPr>
          <a:xfrm>
            <a:off x="727074" y="618517"/>
            <a:ext cx="5608579" cy="3984701"/>
          </a:xfrm>
        </p:spPr>
        <p:txBody>
          <a:bodyPr>
            <a:normAutofit/>
          </a:bodyPr>
          <a:lstStyle/>
          <a:p>
            <a:pPr algn="ctr"/>
            <a:r>
              <a:rPr lang="en-US" sz="5400" dirty="0"/>
              <a:t>A Man            for All Seasons</a:t>
            </a:r>
          </a:p>
        </p:txBody>
      </p:sp>
      <p:sp>
        <p:nvSpPr>
          <p:cNvPr id="72" name="Content Placeholder 7">
            <a:extLst>
              <a:ext uri="{FF2B5EF4-FFF2-40B4-BE49-F238E27FC236}">
                <a16:creationId xmlns:a16="http://schemas.microsoft.com/office/drawing/2014/main" id="{8D9046F2-B159-3564-9160-A2433581EFDB}"/>
              </a:ext>
            </a:extLst>
          </p:cNvPr>
          <p:cNvSpPr>
            <a:spLocks noGrp="1"/>
          </p:cNvSpPr>
          <p:nvPr>
            <p:ph idx="1"/>
          </p:nvPr>
        </p:nvSpPr>
        <p:spPr>
          <a:xfrm>
            <a:off x="1141412" y="5246687"/>
            <a:ext cx="4459287" cy="967845"/>
          </a:xfrm>
        </p:spPr>
        <p:txBody>
          <a:bodyPr>
            <a:normAutofit/>
          </a:bodyPr>
          <a:lstStyle/>
          <a:p>
            <a:endParaRPr lang="en-US" sz="2000" dirty="0"/>
          </a:p>
        </p:txBody>
      </p:sp>
      <p:pic>
        <p:nvPicPr>
          <p:cNvPr id="4" name="Picture 2">
            <a:extLst>
              <a:ext uri="{FF2B5EF4-FFF2-40B4-BE49-F238E27FC236}">
                <a16:creationId xmlns:a16="http://schemas.microsoft.com/office/drawing/2014/main" id="{E3173FCC-C0D6-2A3E-CC1E-2323464EC2C9}"/>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662679" y="618518"/>
            <a:ext cx="4322921" cy="5596015"/>
          </a:xfrm>
          <a:prstGeom prst="round2DiagRect">
            <a:avLst>
              <a:gd name="adj1" fmla="val 5608"/>
              <a:gd name="adj2" fmla="val 0"/>
            </a:avLst>
          </a:prstGeom>
          <a:no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73" name="Group 72">
            <a:extLst>
              <a:ext uri="{FF2B5EF4-FFF2-40B4-BE49-F238E27FC236}">
                <a16:creationId xmlns:a16="http://schemas.microsoft.com/office/drawing/2014/main" id="{453E4DEE-E996-40F8-8635-0FF43D7348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74" name="Rectangle 5">
              <a:extLst>
                <a:ext uri="{FF2B5EF4-FFF2-40B4-BE49-F238E27FC236}">
                  <a16:creationId xmlns:a16="http://schemas.microsoft.com/office/drawing/2014/main" id="{08BD1D3E-43CE-49EB-A424-0738950C642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75" name="Freeform 6">
              <a:extLst>
                <a:ext uri="{FF2B5EF4-FFF2-40B4-BE49-F238E27FC236}">
                  <a16:creationId xmlns:a16="http://schemas.microsoft.com/office/drawing/2014/main" id="{E9182037-E3FA-489A-95D5-29E4248420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6" name="Freeform 7">
              <a:extLst>
                <a:ext uri="{FF2B5EF4-FFF2-40B4-BE49-F238E27FC236}">
                  <a16:creationId xmlns:a16="http://schemas.microsoft.com/office/drawing/2014/main" id="{E8864E76-AD7F-4BEE-B3F6-A78FA42AEF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7" name="Freeform 8">
              <a:extLst>
                <a:ext uri="{FF2B5EF4-FFF2-40B4-BE49-F238E27FC236}">
                  <a16:creationId xmlns:a16="http://schemas.microsoft.com/office/drawing/2014/main" id="{8AD071B3-046D-4479-91FE-01E9AD7C8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8" name="Freeform 9">
              <a:extLst>
                <a:ext uri="{FF2B5EF4-FFF2-40B4-BE49-F238E27FC236}">
                  <a16:creationId xmlns:a16="http://schemas.microsoft.com/office/drawing/2014/main" id="{91D776F5-E902-4A4D-A75D-A46E063C9F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9" name="Freeform 10">
              <a:extLst>
                <a:ext uri="{FF2B5EF4-FFF2-40B4-BE49-F238E27FC236}">
                  <a16:creationId xmlns:a16="http://schemas.microsoft.com/office/drawing/2014/main" id="{EBED8F24-A998-4952-AB68-E2074F0746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0" name="Freeform 11">
              <a:extLst>
                <a:ext uri="{FF2B5EF4-FFF2-40B4-BE49-F238E27FC236}">
                  <a16:creationId xmlns:a16="http://schemas.microsoft.com/office/drawing/2014/main" id="{74D7A646-8CDC-49B3-9C44-3EF38DB426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1" name="Freeform 12">
              <a:extLst>
                <a:ext uri="{FF2B5EF4-FFF2-40B4-BE49-F238E27FC236}">
                  <a16:creationId xmlns:a16="http://schemas.microsoft.com/office/drawing/2014/main" id="{D4E99D14-E4F4-419B-9AAF-8D1CEAB28A2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2" name="Freeform 13">
              <a:extLst>
                <a:ext uri="{FF2B5EF4-FFF2-40B4-BE49-F238E27FC236}">
                  <a16:creationId xmlns:a16="http://schemas.microsoft.com/office/drawing/2014/main" id="{377E106C-5445-4A52-9F7E-DA17387442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3" name="Freeform 14">
              <a:extLst>
                <a:ext uri="{FF2B5EF4-FFF2-40B4-BE49-F238E27FC236}">
                  <a16:creationId xmlns:a16="http://schemas.microsoft.com/office/drawing/2014/main" id="{752BFE96-D378-4BAE-A64B-F851A34C4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4" name="Freeform 15">
              <a:extLst>
                <a:ext uri="{FF2B5EF4-FFF2-40B4-BE49-F238E27FC236}">
                  <a16:creationId xmlns:a16="http://schemas.microsoft.com/office/drawing/2014/main" id="{B88FFB19-5A5E-4078-B467-9D4ABD21BD9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5" name="Line 16">
              <a:extLst>
                <a:ext uri="{FF2B5EF4-FFF2-40B4-BE49-F238E27FC236}">
                  <a16:creationId xmlns:a16="http://schemas.microsoft.com/office/drawing/2014/main" id="{11042975-3D19-4728-BCDA-D3F5CD633ED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86" name="Freeform 17">
              <a:extLst>
                <a:ext uri="{FF2B5EF4-FFF2-40B4-BE49-F238E27FC236}">
                  <a16:creationId xmlns:a16="http://schemas.microsoft.com/office/drawing/2014/main" id="{A28972BD-D2E1-4DCA-A907-2E3B6F6066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7" name="Freeform 18">
              <a:extLst>
                <a:ext uri="{FF2B5EF4-FFF2-40B4-BE49-F238E27FC236}">
                  <a16:creationId xmlns:a16="http://schemas.microsoft.com/office/drawing/2014/main" id="{1C806824-5C2D-4747-B038-69EE4074B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8" name="Freeform 19">
              <a:extLst>
                <a:ext uri="{FF2B5EF4-FFF2-40B4-BE49-F238E27FC236}">
                  <a16:creationId xmlns:a16="http://schemas.microsoft.com/office/drawing/2014/main" id="{3B33F710-16D7-4F48-BFCA-66C9CA2352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9" name="Freeform 20">
              <a:extLst>
                <a:ext uri="{FF2B5EF4-FFF2-40B4-BE49-F238E27FC236}">
                  <a16:creationId xmlns:a16="http://schemas.microsoft.com/office/drawing/2014/main" id="{6C8C8ED4-90FA-4E97-AAF0-D5D51E6A935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90" name="Rectangle 21">
              <a:extLst>
                <a:ext uri="{FF2B5EF4-FFF2-40B4-BE49-F238E27FC236}">
                  <a16:creationId xmlns:a16="http://schemas.microsoft.com/office/drawing/2014/main" id="{6C5EB9C1-B25F-4172-8A96-5950ECC828F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91" name="Freeform 22">
              <a:extLst>
                <a:ext uri="{FF2B5EF4-FFF2-40B4-BE49-F238E27FC236}">
                  <a16:creationId xmlns:a16="http://schemas.microsoft.com/office/drawing/2014/main" id="{097E6E8A-9373-4655-882B-21715CCE97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92" name="Freeform 23">
              <a:extLst>
                <a:ext uri="{FF2B5EF4-FFF2-40B4-BE49-F238E27FC236}">
                  <a16:creationId xmlns:a16="http://schemas.microsoft.com/office/drawing/2014/main" id="{EB8CC766-1206-4372-ACAF-8230AF4D542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93" name="Freeform 24">
              <a:extLst>
                <a:ext uri="{FF2B5EF4-FFF2-40B4-BE49-F238E27FC236}">
                  <a16:creationId xmlns:a16="http://schemas.microsoft.com/office/drawing/2014/main" id="{1C8E2511-2489-47B2-9C19-C410910DD9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94" name="Freeform 25">
              <a:extLst>
                <a:ext uri="{FF2B5EF4-FFF2-40B4-BE49-F238E27FC236}">
                  <a16:creationId xmlns:a16="http://schemas.microsoft.com/office/drawing/2014/main" id="{D7820196-0A47-47EF-832C-A688E8977D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95" name="Freeform 26">
              <a:extLst>
                <a:ext uri="{FF2B5EF4-FFF2-40B4-BE49-F238E27FC236}">
                  <a16:creationId xmlns:a16="http://schemas.microsoft.com/office/drawing/2014/main" id="{4982E0BF-34AE-48A3-AD6B-E0F3CD05DB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96" name="Freeform 27">
              <a:extLst>
                <a:ext uri="{FF2B5EF4-FFF2-40B4-BE49-F238E27FC236}">
                  <a16:creationId xmlns:a16="http://schemas.microsoft.com/office/drawing/2014/main" id="{CD34643B-9DF2-4310-8868-48252C339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97" name="Freeform 28">
              <a:extLst>
                <a:ext uri="{FF2B5EF4-FFF2-40B4-BE49-F238E27FC236}">
                  <a16:creationId xmlns:a16="http://schemas.microsoft.com/office/drawing/2014/main" id="{4E020C4E-AF64-44A8-B830-779541D8D54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98" name="Freeform 29">
              <a:extLst>
                <a:ext uri="{FF2B5EF4-FFF2-40B4-BE49-F238E27FC236}">
                  <a16:creationId xmlns:a16="http://schemas.microsoft.com/office/drawing/2014/main" id="{D97BC3D3-B1B3-4825-9169-BBEF1DBCF0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99" name="Freeform 30">
              <a:extLst>
                <a:ext uri="{FF2B5EF4-FFF2-40B4-BE49-F238E27FC236}">
                  <a16:creationId xmlns:a16="http://schemas.microsoft.com/office/drawing/2014/main" id="{A750DC4F-1DAF-470E-98C6-6C68DEB93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00" name="Freeform 31">
              <a:extLst>
                <a:ext uri="{FF2B5EF4-FFF2-40B4-BE49-F238E27FC236}">
                  <a16:creationId xmlns:a16="http://schemas.microsoft.com/office/drawing/2014/main" id="{2F99594A-5BBD-4E10-A818-8BE52B7D95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spTree>
    <p:extLst>
      <p:ext uri="{BB962C8B-B14F-4D97-AF65-F5344CB8AC3E}">
        <p14:creationId xmlns:p14="http://schemas.microsoft.com/office/powerpoint/2010/main" val="21305697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{7160BD11-43F4-854C-9821-9C4F393CB454}tf10001122</Template>
  <TotalTime>1290</TotalTime>
  <Words>1343</Words>
  <Application>Microsoft Office PowerPoint</Application>
  <PresentationFormat>Widescreen</PresentationFormat>
  <Paragraphs>115</Paragraphs>
  <Slides>14</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Noto Sans Symbols</vt:lpstr>
      <vt:lpstr>Tw Cen MT</vt:lpstr>
      <vt:lpstr>Circuit</vt:lpstr>
      <vt:lpstr>PowerPoint Presentation</vt:lpstr>
      <vt:lpstr>10 Universal Principles</vt:lpstr>
      <vt:lpstr>10 Universal Principles</vt:lpstr>
      <vt:lpstr>Aquinas’ Definition of “Law” </vt:lpstr>
      <vt:lpstr>Categories of Laws</vt:lpstr>
      <vt:lpstr>According to Origin</vt:lpstr>
      <vt:lpstr>According to Promulgation</vt:lpstr>
      <vt:lpstr>According to Duration</vt:lpstr>
      <vt:lpstr>What is the hierarchy of law?</vt:lpstr>
      <vt:lpstr>Exercises – What Kind of Law(s) are involved?</vt:lpstr>
      <vt:lpstr>Exercises – What Kind of Law(s) are involved?</vt:lpstr>
      <vt:lpstr>Evaluating Laws</vt:lpstr>
      <vt:lpstr>What is a “right”?</vt:lpstr>
      <vt:lpstr>A Man            for All Seasons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Gerri Laird</dc:creator>
  <cp:lastModifiedBy>Gerri Laird</cp:lastModifiedBy>
  <cp:revision>18</cp:revision>
  <dcterms:modified xsi:type="dcterms:W3CDTF">2024-02-07T21:11:25Z</dcterms:modified>
</cp:coreProperties>
</file>