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Lst>
  <p:notesMasterIdLst>
    <p:notesMasterId r:id="rId27"/>
  </p:notesMasterIdLst>
  <p:sldIdLst>
    <p:sldId id="283" r:id="rId3"/>
    <p:sldId id="309" r:id="rId4"/>
    <p:sldId id="277" r:id="rId5"/>
    <p:sldId id="332" r:id="rId6"/>
    <p:sldId id="333" r:id="rId7"/>
    <p:sldId id="320" r:id="rId8"/>
    <p:sldId id="334" r:id="rId9"/>
    <p:sldId id="335" r:id="rId10"/>
    <p:sldId id="304" r:id="rId11"/>
    <p:sldId id="274" r:id="rId12"/>
    <p:sldId id="299" r:id="rId13"/>
    <p:sldId id="300" r:id="rId14"/>
    <p:sldId id="297" r:id="rId15"/>
    <p:sldId id="275" r:id="rId16"/>
    <p:sldId id="276" r:id="rId17"/>
    <p:sldId id="298" r:id="rId18"/>
    <p:sldId id="278" r:id="rId19"/>
    <p:sldId id="279" r:id="rId20"/>
    <p:sldId id="280" r:id="rId21"/>
    <p:sldId id="281" r:id="rId22"/>
    <p:sldId id="282" r:id="rId23"/>
    <p:sldId id="337" r:id="rId24"/>
    <p:sldId id="338" r:id="rId25"/>
    <p:sldId id="34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62"/>
    <p:restoredTop sz="89419" autoAdjust="0"/>
  </p:normalViewPr>
  <p:slideViewPr>
    <p:cSldViewPr snapToGrid="0" snapToObjects="1">
      <p:cViewPr varScale="1">
        <p:scale>
          <a:sx n="75" d="100"/>
          <a:sy n="75" d="100"/>
        </p:scale>
        <p:origin x="739" y="4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543863-206F-4E54-B0C2-6714DD437BC7}"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B2AA6C5-9E37-4290-B2D6-0F69061705CF}">
      <dgm:prSet/>
      <dgm:spPr/>
      <dgm:t>
        <a:bodyPr/>
        <a:lstStyle/>
        <a:p>
          <a:r>
            <a:rPr lang="en-US"/>
            <a:t>Matthew 9:9-13</a:t>
          </a:r>
        </a:p>
      </dgm:t>
    </dgm:pt>
    <dgm:pt modelId="{D4D65DCD-8AB8-4CCD-B0F7-856A8C1479CF}" type="parTrans" cxnId="{DDF64A34-E74D-46F7-806C-A488B4FAB5B1}">
      <dgm:prSet/>
      <dgm:spPr/>
      <dgm:t>
        <a:bodyPr/>
        <a:lstStyle/>
        <a:p>
          <a:endParaRPr lang="en-US"/>
        </a:p>
      </dgm:t>
    </dgm:pt>
    <dgm:pt modelId="{E8902821-DB6E-4B37-9FBA-199AAF34029C}" type="sibTrans" cxnId="{DDF64A34-E74D-46F7-806C-A488B4FAB5B1}">
      <dgm:prSet/>
      <dgm:spPr/>
      <dgm:t>
        <a:bodyPr/>
        <a:lstStyle/>
        <a:p>
          <a:endParaRPr lang="en-US"/>
        </a:p>
      </dgm:t>
    </dgm:pt>
    <dgm:pt modelId="{3E1A291A-57DF-4000-AD98-090B2C133D0C}">
      <dgm:prSet/>
      <dgm:spPr/>
      <dgm:t>
        <a:bodyPr/>
        <a:lstStyle/>
        <a:p>
          <a:r>
            <a:rPr lang="en-US" dirty="0"/>
            <a:t>“Those who are well have no need of a physician, but those who are sick.”</a:t>
          </a:r>
        </a:p>
      </dgm:t>
    </dgm:pt>
    <dgm:pt modelId="{7AB11F0D-8AA8-4210-BD40-E151753FD54E}" type="parTrans" cxnId="{638A4F4C-1235-4B24-AF58-90F1FA3533E9}">
      <dgm:prSet/>
      <dgm:spPr/>
      <dgm:t>
        <a:bodyPr/>
        <a:lstStyle/>
        <a:p>
          <a:endParaRPr lang="en-US"/>
        </a:p>
      </dgm:t>
    </dgm:pt>
    <dgm:pt modelId="{25D699D8-4131-4CA1-B03A-313CDA729EFE}" type="sibTrans" cxnId="{638A4F4C-1235-4B24-AF58-90F1FA3533E9}">
      <dgm:prSet/>
      <dgm:spPr/>
      <dgm:t>
        <a:bodyPr/>
        <a:lstStyle/>
        <a:p>
          <a:endParaRPr lang="en-US"/>
        </a:p>
      </dgm:t>
    </dgm:pt>
    <dgm:pt modelId="{C15D9261-8C8E-4390-9ECB-3670433F5329}">
      <dgm:prSet/>
      <dgm:spPr/>
      <dgm:t>
        <a:bodyPr/>
        <a:lstStyle/>
        <a:p>
          <a:r>
            <a:rPr lang="en-US" dirty="0"/>
            <a:t>“Go and learn what this means, I desire mercy, and not sacrifice.”</a:t>
          </a:r>
        </a:p>
      </dgm:t>
    </dgm:pt>
    <dgm:pt modelId="{E3D6C5F0-F84E-4A8E-BC34-145DEC2EDBBA}" type="parTrans" cxnId="{DC6E6F6B-3063-49E2-A0E5-4BF41E3C1894}">
      <dgm:prSet/>
      <dgm:spPr/>
      <dgm:t>
        <a:bodyPr/>
        <a:lstStyle/>
        <a:p>
          <a:endParaRPr lang="en-US"/>
        </a:p>
      </dgm:t>
    </dgm:pt>
    <dgm:pt modelId="{0779332A-E4EB-4198-9010-9834918E0F87}" type="sibTrans" cxnId="{DC6E6F6B-3063-49E2-A0E5-4BF41E3C1894}">
      <dgm:prSet/>
      <dgm:spPr/>
      <dgm:t>
        <a:bodyPr/>
        <a:lstStyle/>
        <a:p>
          <a:endParaRPr lang="en-US"/>
        </a:p>
      </dgm:t>
    </dgm:pt>
    <dgm:pt modelId="{8A37DE50-3ADE-462D-AB90-D40866AE476B}">
      <dgm:prSet/>
      <dgm:spPr/>
      <dgm:t>
        <a:bodyPr/>
        <a:lstStyle/>
        <a:p>
          <a:r>
            <a:rPr lang="en-US" dirty="0"/>
            <a:t>“For I came not to call the righteous but sinners.”</a:t>
          </a:r>
        </a:p>
      </dgm:t>
    </dgm:pt>
    <dgm:pt modelId="{C91C31DE-AACC-4F02-99EE-EA85C3047729}" type="parTrans" cxnId="{8F0D42AA-8087-4725-BBC2-2A4B947EE7A7}">
      <dgm:prSet/>
      <dgm:spPr/>
      <dgm:t>
        <a:bodyPr/>
        <a:lstStyle/>
        <a:p>
          <a:endParaRPr lang="en-US"/>
        </a:p>
      </dgm:t>
    </dgm:pt>
    <dgm:pt modelId="{B4AF6408-DFFC-44FF-ABC7-D7BA68CB0549}" type="sibTrans" cxnId="{8F0D42AA-8087-4725-BBC2-2A4B947EE7A7}">
      <dgm:prSet/>
      <dgm:spPr/>
      <dgm:t>
        <a:bodyPr/>
        <a:lstStyle/>
        <a:p>
          <a:endParaRPr lang="en-US"/>
        </a:p>
      </dgm:t>
    </dgm:pt>
    <dgm:pt modelId="{EEF60B29-9013-4241-B0AD-821FEB92A837}" type="pres">
      <dgm:prSet presAssocID="{D3543863-206F-4E54-B0C2-6714DD437BC7}" presName="vert0" presStyleCnt="0">
        <dgm:presLayoutVars>
          <dgm:dir/>
          <dgm:animOne val="branch"/>
          <dgm:animLvl val="lvl"/>
        </dgm:presLayoutVars>
      </dgm:prSet>
      <dgm:spPr/>
    </dgm:pt>
    <dgm:pt modelId="{170213CC-D95B-4647-BF18-4BF42ABCEB8A}" type="pres">
      <dgm:prSet presAssocID="{BB2AA6C5-9E37-4290-B2D6-0F69061705CF}" presName="thickLine" presStyleLbl="alignNode1" presStyleIdx="0" presStyleCnt="4"/>
      <dgm:spPr/>
    </dgm:pt>
    <dgm:pt modelId="{E814D1E7-4487-4D49-B3B3-035FAD5F3D03}" type="pres">
      <dgm:prSet presAssocID="{BB2AA6C5-9E37-4290-B2D6-0F69061705CF}" presName="horz1" presStyleCnt="0"/>
      <dgm:spPr/>
    </dgm:pt>
    <dgm:pt modelId="{90EB4F2D-0060-48DE-AD1C-74C11139715D}" type="pres">
      <dgm:prSet presAssocID="{BB2AA6C5-9E37-4290-B2D6-0F69061705CF}" presName="tx1" presStyleLbl="revTx" presStyleIdx="0" presStyleCnt="4"/>
      <dgm:spPr/>
    </dgm:pt>
    <dgm:pt modelId="{92397C80-438A-4FE2-A516-8D1155C939EE}" type="pres">
      <dgm:prSet presAssocID="{BB2AA6C5-9E37-4290-B2D6-0F69061705CF}" presName="vert1" presStyleCnt="0"/>
      <dgm:spPr/>
    </dgm:pt>
    <dgm:pt modelId="{E2A255F9-7FE6-42F5-A09D-31138BEB25C3}" type="pres">
      <dgm:prSet presAssocID="{3E1A291A-57DF-4000-AD98-090B2C133D0C}" presName="thickLine" presStyleLbl="alignNode1" presStyleIdx="1" presStyleCnt="4"/>
      <dgm:spPr/>
    </dgm:pt>
    <dgm:pt modelId="{A06848B5-04C2-4D8B-9964-87DC463805CD}" type="pres">
      <dgm:prSet presAssocID="{3E1A291A-57DF-4000-AD98-090B2C133D0C}" presName="horz1" presStyleCnt="0"/>
      <dgm:spPr/>
    </dgm:pt>
    <dgm:pt modelId="{D7FD0B89-9110-4112-8AF9-A0EE23164429}" type="pres">
      <dgm:prSet presAssocID="{3E1A291A-57DF-4000-AD98-090B2C133D0C}" presName="tx1" presStyleLbl="revTx" presStyleIdx="1" presStyleCnt="4"/>
      <dgm:spPr/>
    </dgm:pt>
    <dgm:pt modelId="{20A164AA-8D59-4F14-B632-5546CF1134FE}" type="pres">
      <dgm:prSet presAssocID="{3E1A291A-57DF-4000-AD98-090B2C133D0C}" presName="vert1" presStyleCnt="0"/>
      <dgm:spPr/>
    </dgm:pt>
    <dgm:pt modelId="{ECEF58ED-945F-427F-8249-BF7D51172EE1}" type="pres">
      <dgm:prSet presAssocID="{C15D9261-8C8E-4390-9ECB-3670433F5329}" presName="thickLine" presStyleLbl="alignNode1" presStyleIdx="2" presStyleCnt="4"/>
      <dgm:spPr/>
    </dgm:pt>
    <dgm:pt modelId="{434365B5-C094-419A-A67D-B00AABBE0653}" type="pres">
      <dgm:prSet presAssocID="{C15D9261-8C8E-4390-9ECB-3670433F5329}" presName="horz1" presStyleCnt="0"/>
      <dgm:spPr/>
    </dgm:pt>
    <dgm:pt modelId="{7041E944-AC4B-4275-94DB-84262A128FCA}" type="pres">
      <dgm:prSet presAssocID="{C15D9261-8C8E-4390-9ECB-3670433F5329}" presName="tx1" presStyleLbl="revTx" presStyleIdx="2" presStyleCnt="4"/>
      <dgm:spPr/>
    </dgm:pt>
    <dgm:pt modelId="{E8B84DF3-2CA5-4007-8B5C-14A8FE6A50EA}" type="pres">
      <dgm:prSet presAssocID="{C15D9261-8C8E-4390-9ECB-3670433F5329}" presName="vert1" presStyleCnt="0"/>
      <dgm:spPr/>
    </dgm:pt>
    <dgm:pt modelId="{31166FC5-752C-44EF-9F67-03EFBF2977BF}" type="pres">
      <dgm:prSet presAssocID="{8A37DE50-3ADE-462D-AB90-D40866AE476B}" presName="thickLine" presStyleLbl="alignNode1" presStyleIdx="3" presStyleCnt="4"/>
      <dgm:spPr/>
    </dgm:pt>
    <dgm:pt modelId="{7D55B9D5-E927-4A51-9F45-BA037C03B6C2}" type="pres">
      <dgm:prSet presAssocID="{8A37DE50-3ADE-462D-AB90-D40866AE476B}" presName="horz1" presStyleCnt="0"/>
      <dgm:spPr/>
    </dgm:pt>
    <dgm:pt modelId="{A522EF64-E60C-447E-ACF2-CDE1CBFD7597}" type="pres">
      <dgm:prSet presAssocID="{8A37DE50-3ADE-462D-AB90-D40866AE476B}" presName="tx1" presStyleLbl="revTx" presStyleIdx="3" presStyleCnt="4"/>
      <dgm:spPr/>
    </dgm:pt>
    <dgm:pt modelId="{3DD889F4-F165-421C-B390-4C53E7276E2B}" type="pres">
      <dgm:prSet presAssocID="{8A37DE50-3ADE-462D-AB90-D40866AE476B}" presName="vert1" presStyleCnt="0"/>
      <dgm:spPr/>
    </dgm:pt>
  </dgm:ptLst>
  <dgm:cxnLst>
    <dgm:cxn modelId="{DDF64A34-E74D-46F7-806C-A488B4FAB5B1}" srcId="{D3543863-206F-4E54-B0C2-6714DD437BC7}" destId="{BB2AA6C5-9E37-4290-B2D6-0F69061705CF}" srcOrd="0" destOrd="0" parTransId="{D4D65DCD-8AB8-4CCD-B0F7-856A8C1479CF}" sibTransId="{E8902821-DB6E-4B37-9FBA-199AAF34029C}"/>
    <dgm:cxn modelId="{8D1BE743-C0B1-4836-8258-D1B786CDD1D6}" type="presOf" srcId="{3E1A291A-57DF-4000-AD98-090B2C133D0C}" destId="{D7FD0B89-9110-4112-8AF9-A0EE23164429}" srcOrd="0" destOrd="0" presId="urn:microsoft.com/office/officeart/2008/layout/LinedList"/>
    <dgm:cxn modelId="{DC6E6F6B-3063-49E2-A0E5-4BF41E3C1894}" srcId="{D3543863-206F-4E54-B0C2-6714DD437BC7}" destId="{C15D9261-8C8E-4390-9ECB-3670433F5329}" srcOrd="2" destOrd="0" parTransId="{E3D6C5F0-F84E-4A8E-BC34-145DEC2EDBBA}" sibTransId="{0779332A-E4EB-4198-9010-9834918E0F87}"/>
    <dgm:cxn modelId="{638A4F4C-1235-4B24-AF58-90F1FA3533E9}" srcId="{D3543863-206F-4E54-B0C2-6714DD437BC7}" destId="{3E1A291A-57DF-4000-AD98-090B2C133D0C}" srcOrd="1" destOrd="0" parTransId="{7AB11F0D-8AA8-4210-BD40-E151753FD54E}" sibTransId="{25D699D8-4131-4CA1-B03A-313CDA729EFE}"/>
    <dgm:cxn modelId="{9A4238A4-E8A2-4520-9552-25C318D83C7A}" type="presOf" srcId="{8A37DE50-3ADE-462D-AB90-D40866AE476B}" destId="{A522EF64-E60C-447E-ACF2-CDE1CBFD7597}" srcOrd="0" destOrd="0" presId="urn:microsoft.com/office/officeart/2008/layout/LinedList"/>
    <dgm:cxn modelId="{8F0D42AA-8087-4725-BBC2-2A4B947EE7A7}" srcId="{D3543863-206F-4E54-B0C2-6714DD437BC7}" destId="{8A37DE50-3ADE-462D-AB90-D40866AE476B}" srcOrd="3" destOrd="0" parTransId="{C91C31DE-AACC-4F02-99EE-EA85C3047729}" sibTransId="{B4AF6408-DFFC-44FF-ABC7-D7BA68CB0549}"/>
    <dgm:cxn modelId="{F8CD0ACF-1C0F-45FA-8266-3280005B41C6}" type="presOf" srcId="{C15D9261-8C8E-4390-9ECB-3670433F5329}" destId="{7041E944-AC4B-4275-94DB-84262A128FCA}" srcOrd="0" destOrd="0" presId="urn:microsoft.com/office/officeart/2008/layout/LinedList"/>
    <dgm:cxn modelId="{378E3BD6-448A-437F-9B87-6E3429BB6507}" type="presOf" srcId="{D3543863-206F-4E54-B0C2-6714DD437BC7}" destId="{EEF60B29-9013-4241-B0AD-821FEB92A837}" srcOrd="0" destOrd="0" presId="urn:microsoft.com/office/officeart/2008/layout/LinedList"/>
    <dgm:cxn modelId="{DEAEDBEE-64D2-4630-803A-22EDE2273AEB}" type="presOf" srcId="{BB2AA6C5-9E37-4290-B2D6-0F69061705CF}" destId="{90EB4F2D-0060-48DE-AD1C-74C11139715D}" srcOrd="0" destOrd="0" presId="urn:microsoft.com/office/officeart/2008/layout/LinedList"/>
    <dgm:cxn modelId="{6658CB3B-6498-4756-A815-4B04FDB6A482}" type="presParOf" srcId="{EEF60B29-9013-4241-B0AD-821FEB92A837}" destId="{170213CC-D95B-4647-BF18-4BF42ABCEB8A}" srcOrd="0" destOrd="0" presId="urn:microsoft.com/office/officeart/2008/layout/LinedList"/>
    <dgm:cxn modelId="{212EF03D-3C29-4FEE-ADC4-1F08DFFA823C}" type="presParOf" srcId="{EEF60B29-9013-4241-B0AD-821FEB92A837}" destId="{E814D1E7-4487-4D49-B3B3-035FAD5F3D03}" srcOrd="1" destOrd="0" presId="urn:microsoft.com/office/officeart/2008/layout/LinedList"/>
    <dgm:cxn modelId="{905009C1-A1EB-4781-BF0F-944A4DCDF05A}" type="presParOf" srcId="{E814D1E7-4487-4D49-B3B3-035FAD5F3D03}" destId="{90EB4F2D-0060-48DE-AD1C-74C11139715D}" srcOrd="0" destOrd="0" presId="urn:microsoft.com/office/officeart/2008/layout/LinedList"/>
    <dgm:cxn modelId="{8716AB68-7C2D-48AC-8C20-E4DE8F6D8B0B}" type="presParOf" srcId="{E814D1E7-4487-4D49-B3B3-035FAD5F3D03}" destId="{92397C80-438A-4FE2-A516-8D1155C939EE}" srcOrd="1" destOrd="0" presId="urn:microsoft.com/office/officeart/2008/layout/LinedList"/>
    <dgm:cxn modelId="{3541C56B-5247-423F-98F1-30D8E3389966}" type="presParOf" srcId="{EEF60B29-9013-4241-B0AD-821FEB92A837}" destId="{E2A255F9-7FE6-42F5-A09D-31138BEB25C3}" srcOrd="2" destOrd="0" presId="urn:microsoft.com/office/officeart/2008/layout/LinedList"/>
    <dgm:cxn modelId="{D49501AD-E7AF-4764-8093-386BA28C2C08}" type="presParOf" srcId="{EEF60B29-9013-4241-B0AD-821FEB92A837}" destId="{A06848B5-04C2-4D8B-9964-87DC463805CD}" srcOrd="3" destOrd="0" presId="urn:microsoft.com/office/officeart/2008/layout/LinedList"/>
    <dgm:cxn modelId="{90EC1F90-C43A-4675-9B56-00AED3DC6C91}" type="presParOf" srcId="{A06848B5-04C2-4D8B-9964-87DC463805CD}" destId="{D7FD0B89-9110-4112-8AF9-A0EE23164429}" srcOrd="0" destOrd="0" presId="urn:microsoft.com/office/officeart/2008/layout/LinedList"/>
    <dgm:cxn modelId="{83C58E97-377F-4F34-8B3E-6B789AD3CEFF}" type="presParOf" srcId="{A06848B5-04C2-4D8B-9964-87DC463805CD}" destId="{20A164AA-8D59-4F14-B632-5546CF1134FE}" srcOrd="1" destOrd="0" presId="urn:microsoft.com/office/officeart/2008/layout/LinedList"/>
    <dgm:cxn modelId="{A9ABEA28-2C95-437F-8DC3-77C6A8B0AC40}" type="presParOf" srcId="{EEF60B29-9013-4241-B0AD-821FEB92A837}" destId="{ECEF58ED-945F-427F-8249-BF7D51172EE1}" srcOrd="4" destOrd="0" presId="urn:microsoft.com/office/officeart/2008/layout/LinedList"/>
    <dgm:cxn modelId="{4A107D32-790E-4392-B5C2-29750F5FEDE4}" type="presParOf" srcId="{EEF60B29-9013-4241-B0AD-821FEB92A837}" destId="{434365B5-C094-419A-A67D-B00AABBE0653}" srcOrd="5" destOrd="0" presId="urn:microsoft.com/office/officeart/2008/layout/LinedList"/>
    <dgm:cxn modelId="{091AFD6F-4C16-4396-B081-FB92D24D0324}" type="presParOf" srcId="{434365B5-C094-419A-A67D-B00AABBE0653}" destId="{7041E944-AC4B-4275-94DB-84262A128FCA}" srcOrd="0" destOrd="0" presId="urn:microsoft.com/office/officeart/2008/layout/LinedList"/>
    <dgm:cxn modelId="{7F0514C9-BFE2-4146-A309-D22ABEC5DDD8}" type="presParOf" srcId="{434365B5-C094-419A-A67D-B00AABBE0653}" destId="{E8B84DF3-2CA5-4007-8B5C-14A8FE6A50EA}" srcOrd="1" destOrd="0" presId="urn:microsoft.com/office/officeart/2008/layout/LinedList"/>
    <dgm:cxn modelId="{221E6E2F-43D1-458A-8AAD-5DE1E56107D7}" type="presParOf" srcId="{EEF60B29-9013-4241-B0AD-821FEB92A837}" destId="{31166FC5-752C-44EF-9F67-03EFBF2977BF}" srcOrd="6" destOrd="0" presId="urn:microsoft.com/office/officeart/2008/layout/LinedList"/>
    <dgm:cxn modelId="{CF25DCCA-C761-407F-AC29-4F752E041E3A}" type="presParOf" srcId="{EEF60B29-9013-4241-B0AD-821FEB92A837}" destId="{7D55B9D5-E927-4A51-9F45-BA037C03B6C2}" srcOrd="7" destOrd="0" presId="urn:microsoft.com/office/officeart/2008/layout/LinedList"/>
    <dgm:cxn modelId="{E1AF149D-5C71-47F4-9C64-F775CB4531E6}" type="presParOf" srcId="{7D55B9D5-E927-4A51-9F45-BA037C03B6C2}" destId="{A522EF64-E60C-447E-ACF2-CDE1CBFD7597}" srcOrd="0" destOrd="0" presId="urn:microsoft.com/office/officeart/2008/layout/LinedList"/>
    <dgm:cxn modelId="{9BB898B8-4188-4875-B9F2-858DC23B9247}" type="presParOf" srcId="{7D55B9D5-E927-4A51-9F45-BA037C03B6C2}" destId="{3DD889F4-F165-421C-B390-4C53E7276E2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0213CC-D95B-4647-BF18-4BF42ABCEB8A}">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EB4F2D-0060-48DE-AD1C-74C11139715D}">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Matthew 9:9-13</a:t>
          </a:r>
        </a:p>
      </dsp:txBody>
      <dsp:txXfrm>
        <a:off x="0" y="0"/>
        <a:ext cx="6900512" cy="1384035"/>
      </dsp:txXfrm>
    </dsp:sp>
    <dsp:sp modelId="{E2A255F9-7FE6-42F5-A09D-31138BEB25C3}">
      <dsp:nvSpPr>
        <dsp:cNvPr id="0" name=""/>
        <dsp:cNvSpPr/>
      </dsp:nvSpPr>
      <dsp:spPr>
        <a:xfrm>
          <a:off x="0" y="1384035"/>
          <a:ext cx="6900512"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FD0B89-9110-4112-8AF9-A0EE23164429}">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“Those who are well have no need of a physician, but those who are sick.”</a:t>
          </a:r>
        </a:p>
      </dsp:txBody>
      <dsp:txXfrm>
        <a:off x="0" y="1384035"/>
        <a:ext cx="6900512" cy="1384035"/>
      </dsp:txXfrm>
    </dsp:sp>
    <dsp:sp modelId="{ECEF58ED-945F-427F-8249-BF7D51172EE1}">
      <dsp:nvSpPr>
        <dsp:cNvPr id="0" name=""/>
        <dsp:cNvSpPr/>
      </dsp:nvSpPr>
      <dsp:spPr>
        <a:xfrm>
          <a:off x="0" y="2768070"/>
          <a:ext cx="6900512"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41E944-AC4B-4275-94DB-84262A128FCA}">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“Go and learn what this means, I desire mercy, and not sacrifice.”</a:t>
          </a:r>
        </a:p>
      </dsp:txBody>
      <dsp:txXfrm>
        <a:off x="0" y="2768070"/>
        <a:ext cx="6900512" cy="1384035"/>
      </dsp:txXfrm>
    </dsp:sp>
    <dsp:sp modelId="{31166FC5-752C-44EF-9F67-03EFBF2977BF}">
      <dsp:nvSpPr>
        <dsp:cNvPr id="0" name=""/>
        <dsp:cNvSpPr/>
      </dsp:nvSpPr>
      <dsp:spPr>
        <a:xfrm>
          <a:off x="0" y="4152105"/>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22EF64-E60C-447E-ACF2-CDE1CBFD7597}">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“For I came not to call the righteous but sinners.”</a:t>
          </a:r>
        </a:p>
      </dsp:txBody>
      <dsp:txXfrm>
        <a:off x="0" y="4152105"/>
        <a:ext cx="6900512" cy="13840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3BBB3-733C-414A-BB18-8B2F88ADF9AA}" type="datetimeFigureOut">
              <a:rPr lang="en-US" smtClean="0"/>
              <a:t>2/14/2024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96C76B-59B2-7C40-B123-140ED4B4AFFE}" type="slidenum">
              <a:rPr lang="en-US" smtClean="0"/>
              <a:t>‹#›</a:t>
            </a:fld>
            <a:endParaRPr lang="en-US"/>
          </a:p>
        </p:txBody>
      </p:sp>
    </p:spTree>
    <p:extLst>
      <p:ext uri="{BB962C8B-B14F-4D97-AF65-F5344CB8AC3E}">
        <p14:creationId xmlns:p14="http://schemas.microsoft.com/office/powerpoint/2010/main" val="3476081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96C76B-59B2-7C40-B123-140ED4B4AFFE}" type="slidenum">
              <a:rPr lang="en-US" smtClean="0"/>
              <a:t>1</a:t>
            </a:fld>
            <a:endParaRPr lang="en-US"/>
          </a:p>
        </p:txBody>
      </p:sp>
    </p:spTree>
    <p:extLst>
      <p:ext uri="{BB962C8B-B14F-4D97-AF65-F5344CB8AC3E}">
        <p14:creationId xmlns:p14="http://schemas.microsoft.com/office/powerpoint/2010/main" val="3777719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10cc3e92c2c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8" name="Google Shape;298;g10cc3e92c2c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0cc3e92c2c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10cc3e92c2c_1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1 Cor 4:4-5 “It is the Lord who judges me…I am not aware… = living according to conscience</a:t>
            </a:r>
            <a:endParaRPr dirty="0"/>
          </a:p>
          <a:p>
            <a:pPr marL="0" lvl="0" indent="0" algn="l" rtl="0">
              <a:spcBef>
                <a:spcPts val="0"/>
              </a:spcBef>
              <a:spcAft>
                <a:spcPts val="0"/>
              </a:spcAft>
              <a:buNone/>
            </a:pPr>
            <a:r>
              <a:rPr lang="en-US" dirty="0"/>
              <a:t>    But I am not acquitted – could be wrong</a:t>
            </a:r>
            <a:endParaRPr dirty="0"/>
          </a:p>
        </p:txBody>
      </p:sp>
      <p:sp>
        <p:nvSpPr>
          <p:cNvPr id="311" name="Google Shape;311;g10cc3e92c2c_1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800" b="0" i="0" u="none" strike="noStrike" kern="1200" cap="none" spc="0" normalizeH="0" baseline="0" noProof="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sz="1800" b="0" i="0" u="none" strike="noStrike" kern="1200" cap="none" spc="0" normalizeH="0" baseline="0" noProof="0">
              <a:ln>
                <a:noFill/>
              </a:ln>
              <a:solidFill>
                <a:srgbClr val="000000"/>
              </a:solidFill>
              <a:effectLst/>
              <a:uLnTx/>
              <a:uFillTx/>
              <a:latin typeface="Arial"/>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0cc3e92c2c_1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Erroneous Conscience – My parents told me that we don’t have to go to Mass on Sunday because it is the only Commandment that is not based on natural law. So we go to Mass when it is convenient.</a:t>
            </a:r>
            <a:endParaRPr dirty="0"/>
          </a:p>
        </p:txBody>
      </p:sp>
      <p:sp>
        <p:nvSpPr>
          <p:cNvPr id="329" name="Google Shape;329;g10cc3e92c2c_1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0cc3e92c2c_1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0cc3e92c2c_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0cc3e92c2c_1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0cc3e92c2c_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249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a:extLst>
            <a:ext uri="{FF2B5EF4-FFF2-40B4-BE49-F238E27FC236}">
              <a16:creationId xmlns:a16="http://schemas.microsoft.com/office/drawing/2014/main" id="{97E6C12D-4ED8-6CD8-49E8-56D928197334}"/>
            </a:ext>
          </a:extLst>
        </p:cNvPr>
        <p:cNvGrpSpPr/>
        <p:nvPr/>
      </p:nvGrpSpPr>
      <p:grpSpPr>
        <a:xfrm>
          <a:off x="0" y="0"/>
          <a:ext cx="0" cy="0"/>
          <a:chOff x="0" y="0"/>
          <a:chExt cx="0" cy="0"/>
        </a:xfrm>
      </p:grpSpPr>
      <p:sp>
        <p:nvSpPr>
          <p:cNvPr id="334" name="Google Shape;334;g10cc3e92c2c_1_31:notes">
            <a:extLst>
              <a:ext uri="{FF2B5EF4-FFF2-40B4-BE49-F238E27FC236}">
                <a16:creationId xmlns:a16="http://schemas.microsoft.com/office/drawing/2014/main" id="{34BC6EBE-6FA5-DA8E-2E3C-E94EF607FD0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0cc3e92c2c_1_31:notes">
            <a:extLst>
              <a:ext uri="{FF2B5EF4-FFF2-40B4-BE49-F238E27FC236}">
                <a16:creationId xmlns:a16="http://schemas.microsoft.com/office/drawing/2014/main" id="{8DFEB71D-4879-FFA7-56DA-2D924E6C143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9457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a:extLst>
            <a:ext uri="{FF2B5EF4-FFF2-40B4-BE49-F238E27FC236}">
              <a16:creationId xmlns:a16="http://schemas.microsoft.com/office/drawing/2014/main" id="{AD077A47-1F01-A3D5-7E14-60BBB4167940}"/>
            </a:ext>
          </a:extLst>
        </p:cNvPr>
        <p:cNvGrpSpPr/>
        <p:nvPr/>
      </p:nvGrpSpPr>
      <p:grpSpPr>
        <a:xfrm>
          <a:off x="0" y="0"/>
          <a:ext cx="0" cy="0"/>
          <a:chOff x="0" y="0"/>
          <a:chExt cx="0" cy="0"/>
        </a:xfrm>
      </p:grpSpPr>
      <p:sp>
        <p:nvSpPr>
          <p:cNvPr id="334" name="Google Shape;334;g10cc3e92c2c_1_31:notes">
            <a:extLst>
              <a:ext uri="{FF2B5EF4-FFF2-40B4-BE49-F238E27FC236}">
                <a16:creationId xmlns:a16="http://schemas.microsoft.com/office/drawing/2014/main" id="{23C957B7-C956-E524-18FE-919F4EF84B3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0cc3e92c2c_1_31:notes">
            <a:extLst>
              <a:ext uri="{FF2B5EF4-FFF2-40B4-BE49-F238E27FC236}">
                <a16:creationId xmlns:a16="http://schemas.microsoft.com/office/drawing/2014/main" id="{B6BFB330-04AE-89AD-6C36-EEF7599EC0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3291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https://vimeo.com/412843483</a:t>
            </a:r>
          </a:p>
          <a:p>
            <a:r>
              <a:rPr lang="en-US" dirty="0"/>
              <a:t>Scene from The Chosen: dinner at Matthew’s house.</a:t>
            </a:r>
          </a:p>
          <a:p>
            <a:endParaRPr lang="en-US" dirty="0"/>
          </a:p>
          <a:p>
            <a:endParaRPr lang="en-US" dirty="0"/>
          </a:p>
          <a:p>
            <a:r>
              <a:rPr lang="en-US" dirty="0"/>
              <a:t>https://www.youtube.com/watch?v=5yO6oR3jNCA</a:t>
            </a:r>
          </a:p>
          <a:p>
            <a:r>
              <a:rPr lang="en-US" dirty="0"/>
              <a:t>Reading from the Bible this scripture passage: The Chosen: Calling of Matthew; Matthew’s dinner: Father De </a:t>
            </a:r>
            <a:r>
              <a:rPr lang="en-US" dirty="0" err="1"/>
              <a:t>Celles</a:t>
            </a:r>
            <a:r>
              <a:rPr lang="en-US" dirty="0"/>
              <a:t>’ homily from 2/25/2023</a:t>
            </a:r>
          </a:p>
        </p:txBody>
      </p:sp>
      <p:sp>
        <p:nvSpPr>
          <p:cNvPr id="4" name="Slide Number Placeholder 3"/>
          <p:cNvSpPr>
            <a:spLocks noGrp="1"/>
          </p:cNvSpPr>
          <p:nvPr>
            <p:ph type="sldNum" sz="quarter" idx="5"/>
          </p:nvPr>
        </p:nvSpPr>
        <p:spPr/>
        <p:txBody>
          <a:bodyPr/>
          <a:lstStyle/>
          <a:p>
            <a:fld id="{ED96C76B-59B2-7C40-B123-140ED4B4AFFE}" type="slidenum">
              <a:rPr lang="en-US" smtClean="0"/>
              <a:t>9</a:t>
            </a:fld>
            <a:endParaRPr lang="en-US"/>
          </a:p>
        </p:txBody>
      </p:sp>
    </p:spTree>
    <p:extLst>
      <p:ext uri="{BB962C8B-B14F-4D97-AF65-F5344CB8AC3E}">
        <p14:creationId xmlns:p14="http://schemas.microsoft.com/office/powerpoint/2010/main" val="3427074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 Mark 12:28-31</a:t>
            </a:r>
          </a:p>
          <a:p>
            <a:r>
              <a:rPr lang="en-US" dirty="0"/>
              <a:t>What is the Old Law? 10 Commandments</a:t>
            </a:r>
          </a:p>
          <a:p>
            <a:r>
              <a:rPr lang="en-US" dirty="0"/>
              <a:t>What is the New Law? Love God and Love Neighbor</a:t>
            </a:r>
          </a:p>
          <a:p>
            <a:r>
              <a:rPr lang="en-US" dirty="0"/>
              <a:t>Mark 12:28-31 - </a:t>
            </a:r>
          </a:p>
        </p:txBody>
      </p:sp>
      <p:sp>
        <p:nvSpPr>
          <p:cNvPr id="4" name="Slide Number Placeholder 3"/>
          <p:cNvSpPr>
            <a:spLocks noGrp="1"/>
          </p:cNvSpPr>
          <p:nvPr>
            <p:ph type="sldNum" sz="quarter" idx="5"/>
          </p:nvPr>
        </p:nvSpPr>
        <p:spPr/>
        <p:txBody>
          <a:bodyPr/>
          <a:lstStyle/>
          <a:p>
            <a:fld id="{ED96C76B-59B2-7C40-B123-140ED4B4AFFE}" type="slidenum">
              <a:rPr lang="en-US" smtClean="0"/>
              <a:t>11</a:t>
            </a:fld>
            <a:endParaRPr lang="en-US"/>
          </a:p>
        </p:txBody>
      </p:sp>
    </p:spTree>
    <p:extLst>
      <p:ext uri="{BB962C8B-B14F-4D97-AF65-F5344CB8AC3E}">
        <p14:creationId xmlns:p14="http://schemas.microsoft.com/office/powerpoint/2010/main" val="357585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theological virtues?</a:t>
            </a:r>
          </a:p>
        </p:txBody>
      </p:sp>
      <p:sp>
        <p:nvSpPr>
          <p:cNvPr id="4" name="Slide Number Placeholder 3"/>
          <p:cNvSpPr>
            <a:spLocks noGrp="1"/>
          </p:cNvSpPr>
          <p:nvPr>
            <p:ph type="sldNum" sz="quarter" idx="5"/>
          </p:nvPr>
        </p:nvSpPr>
        <p:spPr/>
        <p:txBody>
          <a:bodyPr/>
          <a:lstStyle/>
          <a:p>
            <a:fld id="{ED96C76B-59B2-7C40-B123-140ED4B4AFFE}" type="slidenum">
              <a:rPr lang="en-US" smtClean="0"/>
              <a:t>17</a:t>
            </a:fld>
            <a:endParaRPr lang="en-US"/>
          </a:p>
        </p:txBody>
      </p:sp>
    </p:spTree>
    <p:extLst>
      <p:ext uri="{BB962C8B-B14F-4D97-AF65-F5344CB8AC3E}">
        <p14:creationId xmlns:p14="http://schemas.microsoft.com/office/powerpoint/2010/main" val="1686488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Exodus 2:13-14</a:t>
            </a:r>
          </a:p>
          <a:p>
            <a:r>
              <a:rPr lang="en-US" dirty="0"/>
              <a:t>Read Phil 2:4 -11</a:t>
            </a:r>
          </a:p>
        </p:txBody>
      </p:sp>
      <p:sp>
        <p:nvSpPr>
          <p:cNvPr id="4" name="Slide Number Placeholder 3"/>
          <p:cNvSpPr>
            <a:spLocks noGrp="1"/>
          </p:cNvSpPr>
          <p:nvPr>
            <p:ph type="sldNum" sz="quarter" idx="5"/>
          </p:nvPr>
        </p:nvSpPr>
        <p:spPr/>
        <p:txBody>
          <a:bodyPr/>
          <a:lstStyle/>
          <a:p>
            <a:fld id="{ED96C76B-59B2-7C40-B123-140ED4B4AFFE}" type="slidenum">
              <a:rPr lang="en-US" smtClean="0"/>
              <a:t>20</a:t>
            </a:fld>
            <a:endParaRPr lang="en-US"/>
          </a:p>
        </p:txBody>
      </p:sp>
    </p:spTree>
    <p:extLst>
      <p:ext uri="{BB962C8B-B14F-4D97-AF65-F5344CB8AC3E}">
        <p14:creationId xmlns:p14="http://schemas.microsoft.com/office/powerpoint/2010/main" val="343603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https://www.bing.com/videos/riverview/relatedvideo?q=tixtla+eucharistic+miracle+in+mexico+2006&amp;mid=A68BFE69F4D6025E8564A68BFE69F4D6025E8564&amp;FORM=VIRE</a:t>
            </a:r>
          </a:p>
          <a:p>
            <a:r>
              <a:rPr lang="en-US" dirty="0"/>
              <a:t>Eucharistic Miracle at </a:t>
            </a:r>
            <a:r>
              <a:rPr lang="en-US" dirty="0" err="1"/>
              <a:t>Tixtla</a:t>
            </a:r>
            <a:r>
              <a:rPr lang="en-US" dirty="0"/>
              <a:t>, Mexico 2006.</a:t>
            </a:r>
          </a:p>
        </p:txBody>
      </p:sp>
      <p:sp>
        <p:nvSpPr>
          <p:cNvPr id="4" name="Slide Number Placeholder 3"/>
          <p:cNvSpPr>
            <a:spLocks noGrp="1"/>
          </p:cNvSpPr>
          <p:nvPr>
            <p:ph type="sldNum" sz="quarter" idx="5"/>
          </p:nvPr>
        </p:nvSpPr>
        <p:spPr/>
        <p:txBody>
          <a:bodyPr/>
          <a:lstStyle/>
          <a:p>
            <a:fld id="{ED96C76B-59B2-7C40-B123-140ED4B4AFFE}" type="slidenum">
              <a:rPr lang="en-US" smtClean="0"/>
              <a:t>22</a:t>
            </a:fld>
            <a:endParaRPr lang="en-US"/>
          </a:p>
        </p:txBody>
      </p:sp>
    </p:spTree>
    <p:extLst>
      <p:ext uri="{BB962C8B-B14F-4D97-AF65-F5344CB8AC3E}">
        <p14:creationId xmlns:p14="http://schemas.microsoft.com/office/powerpoint/2010/main" val="3956222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CD3C9-FA9F-4D8A-A7A2-3402561E91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B5CB54-4267-4EF7-A254-394052602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198DE1-FF5E-447F-9792-79BCC79A4868}"/>
              </a:ext>
            </a:extLst>
          </p:cNvPr>
          <p:cNvSpPr>
            <a:spLocks noGrp="1"/>
          </p:cNvSpPr>
          <p:nvPr>
            <p:ph type="dt" sz="half" idx="10"/>
          </p:nvPr>
        </p:nvSpPr>
        <p:spPr/>
        <p:txBody>
          <a:bodyPr/>
          <a:lstStyle/>
          <a:p>
            <a:fld id="{8994394A-E95D-49DE-8614-F37E1FCF0AC3}" type="datetime2">
              <a:rPr lang="en-US" smtClean="0"/>
              <a:pPr/>
              <a:t>Wednesday, February 14, 2024</a:t>
            </a:fld>
            <a:endParaRPr lang="en-US" dirty="0"/>
          </a:p>
        </p:txBody>
      </p:sp>
      <p:sp>
        <p:nvSpPr>
          <p:cNvPr id="5" name="Footer Placeholder 4">
            <a:extLst>
              <a:ext uri="{FF2B5EF4-FFF2-40B4-BE49-F238E27FC236}">
                <a16:creationId xmlns:a16="http://schemas.microsoft.com/office/drawing/2014/main" id="{5063FE19-B94C-4D29-9C1C-4F544F346BE9}"/>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B887C8D2-DAE7-42EC-80B8-39C02793F018}"/>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849757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E278-376A-43D4-B5A9-13BB8430E3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4875A3-09AD-4D05-93EB-8CDBB232A1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D6FDE-13B4-4A2D-A053-A52B4BD0453F}"/>
              </a:ext>
            </a:extLst>
          </p:cNvPr>
          <p:cNvSpPr>
            <a:spLocks noGrp="1"/>
          </p:cNvSpPr>
          <p:nvPr>
            <p:ph type="dt" sz="half" idx="10"/>
          </p:nvPr>
        </p:nvSpPr>
        <p:spPr/>
        <p:txBody>
          <a:bodyPr/>
          <a:lstStyle/>
          <a:p>
            <a:fld id="{58D82CC3-100B-41FC-9DB0-99A6D4849F72}" type="datetime2">
              <a:rPr lang="en-US" smtClean="0"/>
              <a:pPr/>
              <a:t>Wednesday, February 14, 2024</a:t>
            </a:fld>
            <a:endParaRPr lang="en-US" dirty="0">
              <a:latin typeface="+mn-lt"/>
            </a:endParaRPr>
          </a:p>
        </p:txBody>
      </p:sp>
      <p:sp>
        <p:nvSpPr>
          <p:cNvPr id="5" name="Footer Placeholder 4">
            <a:extLst>
              <a:ext uri="{FF2B5EF4-FFF2-40B4-BE49-F238E27FC236}">
                <a16:creationId xmlns:a16="http://schemas.microsoft.com/office/drawing/2014/main" id="{EEC6D997-4289-4D52-99DC-3EC4152C937B}"/>
              </a:ext>
            </a:extLst>
          </p:cNvPr>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a:extLst>
              <a:ext uri="{FF2B5EF4-FFF2-40B4-BE49-F238E27FC236}">
                <a16:creationId xmlns:a16="http://schemas.microsoft.com/office/drawing/2014/main" id="{660E3EE4-0365-4937-820D-8BF878E9B167}"/>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222744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F7170-3B6E-43E6-8900-A0344D69EB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37E332-4878-4DB5-A7B3-0FF6922EED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090EF1-6CCA-4B17-9700-2ECB389DB8CF}"/>
              </a:ext>
            </a:extLst>
          </p:cNvPr>
          <p:cNvSpPr>
            <a:spLocks noGrp="1"/>
          </p:cNvSpPr>
          <p:nvPr>
            <p:ph type="dt" sz="half" idx="10"/>
          </p:nvPr>
        </p:nvSpPr>
        <p:spPr/>
        <p:txBody>
          <a:bodyPr/>
          <a:lstStyle/>
          <a:p>
            <a:fld id="{3E58FDCC-AC46-4D9F-98DC-C163BFA43704}" type="datetime2">
              <a:rPr lang="en-US" smtClean="0"/>
              <a:t>Wednesday, February 14, 2024</a:t>
            </a:fld>
            <a:endParaRPr lang="en-US" dirty="0"/>
          </a:p>
        </p:txBody>
      </p:sp>
      <p:sp>
        <p:nvSpPr>
          <p:cNvPr id="5" name="Footer Placeholder 4">
            <a:extLst>
              <a:ext uri="{FF2B5EF4-FFF2-40B4-BE49-F238E27FC236}">
                <a16:creationId xmlns:a16="http://schemas.microsoft.com/office/drawing/2014/main" id="{06F885CA-EB43-419F-834A-A4AF222FC066}"/>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0F21DF9F-BB7C-4AE1-8CEB-C16BA9BF7F36}"/>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591249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BC3A-7143-43BF-A390-09FCDA992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054BBF-FE69-4111-9034-D5072DAF4A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F4BB7-7ABE-4C68-9C0C-4BB5279F4E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ABC153-5E26-46B0-A8BB-B89D80052FDD}"/>
              </a:ext>
            </a:extLst>
          </p:cNvPr>
          <p:cNvSpPr>
            <a:spLocks noGrp="1"/>
          </p:cNvSpPr>
          <p:nvPr>
            <p:ph type="dt" sz="half" idx="10"/>
          </p:nvPr>
        </p:nvSpPr>
        <p:spPr/>
        <p:txBody>
          <a:bodyPr/>
          <a:lstStyle/>
          <a:p>
            <a:fld id="{45832F11-C374-493A-BB7E-11B09A67FAD0}" type="datetime2">
              <a:rPr lang="en-US" smtClean="0"/>
              <a:t>Wednesday, February 14, 2024</a:t>
            </a:fld>
            <a:endParaRPr lang="en-US" dirty="0"/>
          </a:p>
        </p:txBody>
      </p:sp>
      <p:sp>
        <p:nvSpPr>
          <p:cNvPr id="6" name="Footer Placeholder 5">
            <a:extLst>
              <a:ext uri="{FF2B5EF4-FFF2-40B4-BE49-F238E27FC236}">
                <a16:creationId xmlns:a16="http://schemas.microsoft.com/office/drawing/2014/main" id="{88838CE3-D0C7-40B0-A6E3-8777B1730C27}"/>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78138EF4-31F3-47C4-B72B-DC14905D8AB9}"/>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640669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1A97-F05F-4AC8-B4FF-658CC8907A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A28BE9-38E4-4F49-BC33-B39AD8447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BD7F34-87D3-45CC-9D17-015152D813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35049B-3645-48DA-A936-339C0828FB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CDA4A9-4CDF-499C-8262-DA054EC19A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6C2B9D-A796-4A0F-B538-1FC5A25B9CE6}"/>
              </a:ext>
            </a:extLst>
          </p:cNvPr>
          <p:cNvSpPr>
            <a:spLocks noGrp="1"/>
          </p:cNvSpPr>
          <p:nvPr>
            <p:ph type="dt" sz="half" idx="10"/>
          </p:nvPr>
        </p:nvSpPr>
        <p:spPr/>
        <p:txBody>
          <a:bodyPr/>
          <a:lstStyle/>
          <a:p>
            <a:fld id="{5136546C-EE55-422E-9D57-50E6C4234F80}" type="datetime2">
              <a:rPr lang="en-US" smtClean="0"/>
              <a:t>Wednesday, February 14, 2024</a:t>
            </a:fld>
            <a:endParaRPr lang="en-US" dirty="0"/>
          </a:p>
        </p:txBody>
      </p:sp>
      <p:sp>
        <p:nvSpPr>
          <p:cNvPr id="8" name="Footer Placeholder 7">
            <a:extLst>
              <a:ext uri="{FF2B5EF4-FFF2-40B4-BE49-F238E27FC236}">
                <a16:creationId xmlns:a16="http://schemas.microsoft.com/office/drawing/2014/main" id="{4735ADDF-4C40-4883-B7BC-91674DB9F18D}"/>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5C08C37-D754-43A3-8772-08C786103DEC}"/>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916349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A60B-F0B0-4A01-84CC-EED3008AE6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786D89-CD8A-4EE4-98F3-C830ABE6E6E1}"/>
              </a:ext>
            </a:extLst>
          </p:cNvPr>
          <p:cNvSpPr>
            <a:spLocks noGrp="1"/>
          </p:cNvSpPr>
          <p:nvPr>
            <p:ph type="dt" sz="half" idx="10"/>
          </p:nvPr>
        </p:nvSpPr>
        <p:spPr/>
        <p:txBody>
          <a:bodyPr/>
          <a:lstStyle/>
          <a:p>
            <a:fld id="{83685C8A-A1A1-423D-82D7-1ACC187CCA77}" type="datetime2">
              <a:rPr lang="en-US" smtClean="0"/>
              <a:pPr/>
              <a:t>Wednesday, February 14, 2024</a:t>
            </a:fld>
            <a:endParaRPr lang="en-US" dirty="0">
              <a:latin typeface="+mn-lt"/>
            </a:endParaRPr>
          </a:p>
        </p:txBody>
      </p:sp>
      <p:sp>
        <p:nvSpPr>
          <p:cNvPr id="4" name="Footer Placeholder 3">
            <a:extLst>
              <a:ext uri="{FF2B5EF4-FFF2-40B4-BE49-F238E27FC236}">
                <a16:creationId xmlns:a16="http://schemas.microsoft.com/office/drawing/2014/main" id="{8225DC43-3DBF-479F-B102-A4528629482F}"/>
              </a:ext>
            </a:extLst>
          </p:cNvPr>
          <p:cNvSpPr>
            <a:spLocks noGrp="1"/>
          </p:cNvSpPr>
          <p:nvPr>
            <p:ph type="ftr" sz="quarter" idx="11"/>
          </p:nvPr>
        </p:nvSpPr>
        <p:spPr/>
        <p:txBody>
          <a:bodyPr/>
          <a:lstStyle/>
          <a:p>
            <a:r>
              <a:rPr lang="en-US"/>
              <a:t>Sample Footer Text</a:t>
            </a:r>
            <a:endParaRPr lang="en-US" dirty="0">
              <a:latin typeface="+mn-lt"/>
            </a:endParaRPr>
          </a:p>
        </p:txBody>
      </p:sp>
      <p:sp>
        <p:nvSpPr>
          <p:cNvPr id="5" name="Slide Number Placeholder 4">
            <a:extLst>
              <a:ext uri="{FF2B5EF4-FFF2-40B4-BE49-F238E27FC236}">
                <a16:creationId xmlns:a16="http://schemas.microsoft.com/office/drawing/2014/main" id="{897E59F6-7628-4403-A52C-4E187B887899}"/>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06406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D7C196-A582-4123-B573-EBD8FBCE8921}"/>
              </a:ext>
            </a:extLst>
          </p:cNvPr>
          <p:cNvSpPr>
            <a:spLocks noGrp="1"/>
          </p:cNvSpPr>
          <p:nvPr>
            <p:ph type="dt" sz="half" idx="10"/>
          </p:nvPr>
        </p:nvSpPr>
        <p:spPr/>
        <p:txBody>
          <a:bodyPr/>
          <a:lstStyle/>
          <a:p>
            <a:fld id="{325DF798-D264-4BC9-8824-70A25106E4C6}" type="datetime2">
              <a:rPr lang="en-US" smtClean="0"/>
              <a:pPr/>
              <a:t>Wednesday, February 14, 2024</a:t>
            </a:fld>
            <a:endParaRPr lang="en-US" dirty="0">
              <a:latin typeface="+mn-lt"/>
            </a:endParaRPr>
          </a:p>
        </p:txBody>
      </p:sp>
      <p:sp>
        <p:nvSpPr>
          <p:cNvPr id="3" name="Footer Placeholder 2">
            <a:extLst>
              <a:ext uri="{FF2B5EF4-FFF2-40B4-BE49-F238E27FC236}">
                <a16:creationId xmlns:a16="http://schemas.microsoft.com/office/drawing/2014/main" id="{239589BF-C42E-4988-92CC-3DABAF48727A}"/>
              </a:ext>
            </a:extLst>
          </p:cNvPr>
          <p:cNvSpPr>
            <a:spLocks noGrp="1"/>
          </p:cNvSpPr>
          <p:nvPr>
            <p:ph type="ftr" sz="quarter" idx="11"/>
          </p:nvPr>
        </p:nvSpPr>
        <p:spPr/>
        <p:txBody>
          <a:bodyPr/>
          <a:lstStyle/>
          <a:p>
            <a:r>
              <a:rPr lang="en-US"/>
              <a:t>Sample Footer Text</a:t>
            </a:r>
            <a:endParaRPr lang="en-US" dirty="0">
              <a:latin typeface="+mn-lt"/>
            </a:endParaRPr>
          </a:p>
        </p:txBody>
      </p:sp>
      <p:sp>
        <p:nvSpPr>
          <p:cNvPr id="4" name="Slide Number Placeholder 3">
            <a:extLst>
              <a:ext uri="{FF2B5EF4-FFF2-40B4-BE49-F238E27FC236}">
                <a16:creationId xmlns:a16="http://schemas.microsoft.com/office/drawing/2014/main" id="{3DBF6E38-457B-4658-9F6A-164F09379B83}"/>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26193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B45F-1E6B-4629-8E6C-73417826FD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B6267-4E39-46FD-8A7A-2F8ACE5C3B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DA765C-6105-463F-A665-766E8AECD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F186D2-B232-40E2-81E3-3D016F4B7983}"/>
              </a:ext>
            </a:extLst>
          </p:cNvPr>
          <p:cNvSpPr>
            <a:spLocks noGrp="1"/>
          </p:cNvSpPr>
          <p:nvPr>
            <p:ph type="dt" sz="half" idx="10"/>
          </p:nvPr>
        </p:nvSpPr>
        <p:spPr/>
        <p:txBody>
          <a:bodyPr/>
          <a:lstStyle/>
          <a:p>
            <a:fld id="{29ACAD25-C1CF-4F11-8692-066E6505443C}" type="datetime2">
              <a:rPr lang="en-US" smtClean="0"/>
              <a:t>Wednesday, February 14, 2024</a:t>
            </a:fld>
            <a:endParaRPr lang="en-US" dirty="0"/>
          </a:p>
        </p:txBody>
      </p:sp>
      <p:sp>
        <p:nvSpPr>
          <p:cNvPr id="6" name="Footer Placeholder 5">
            <a:extLst>
              <a:ext uri="{FF2B5EF4-FFF2-40B4-BE49-F238E27FC236}">
                <a16:creationId xmlns:a16="http://schemas.microsoft.com/office/drawing/2014/main" id="{13500942-0394-4221-AB56-312BF89FF96D}"/>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D80708B5-CEFA-4E12-BBCB-935202D2A3BA}"/>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462644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3471E-42C2-49DC-8889-A9C7EE9195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9E7BDC-78F0-442C-863E-1C01214569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487B83-79ED-43A1-ADA9-86FE4B5DE4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64ADB6-DE20-4EBF-A2FE-042855F58DCF}"/>
              </a:ext>
            </a:extLst>
          </p:cNvPr>
          <p:cNvSpPr>
            <a:spLocks noGrp="1"/>
          </p:cNvSpPr>
          <p:nvPr>
            <p:ph type="dt" sz="half" idx="10"/>
          </p:nvPr>
        </p:nvSpPr>
        <p:spPr/>
        <p:txBody>
          <a:bodyPr/>
          <a:lstStyle/>
          <a:p>
            <a:fld id="{91688A1C-01B8-42B6-BBF1-2BCF5E311248}" type="datetime2">
              <a:rPr lang="en-US" smtClean="0"/>
              <a:t>Wednesday, February 14, 2024</a:t>
            </a:fld>
            <a:endParaRPr lang="en-US" dirty="0"/>
          </a:p>
        </p:txBody>
      </p:sp>
      <p:sp>
        <p:nvSpPr>
          <p:cNvPr id="6" name="Footer Placeholder 5">
            <a:extLst>
              <a:ext uri="{FF2B5EF4-FFF2-40B4-BE49-F238E27FC236}">
                <a16:creationId xmlns:a16="http://schemas.microsoft.com/office/drawing/2014/main" id="{16863C98-27F0-4364-B7C4-9D4A0430B59C}"/>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D6540BCC-6AB9-43E7-A986-F2540B6C2451}"/>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81328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DA6FD-EC60-44F3-9A8D-9654D56408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048201-FDF9-413F-8B13-4CE92D682D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01861E-646E-4FAA-9BF4-D74F254D031C}"/>
              </a:ext>
            </a:extLst>
          </p:cNvPr>
          <p:cNvSpPr>
            <a:spLocks noGrp="1"/>
          </p:cNvSpPr>
          <p:nvPr>
            <p:ph type="dt" sz="half" idx="10"/>
          </p:nvPr>
        </p:nvSpPr>
        <p:spPr/>
        <p:txBody>
          <a:bodyPr/>
          <a:lstStyle/>
          <a:p>
            <a:fld id="{6D51179E-60E8-4F2A-A3F9-6F3CE2ABCAF9}" type="datetime2">
              <a:rPr lang="en-US" smtClean="0"/>
              <a:pPr/>
              <a:t>Wednesday, February 14, 2024</a:t>
            </a:fld>
            <a:endParaRPr lang="en-US" dirty="0">
              <a:latin typeface="+mn-lt"/>
            </a:endParaRPr>
          </a:p>
        </p:txBody>
      </p:sp>
      <p:sp>
        <p:nvSpPr>
          <p:cNvPr id="5" name="Footer Placeholder 4">
            <a:extLst>
              <a:ext uri="{FF2B5EF4-FFF2-40B4-BE49-F238E27FC236}">
                <a16:creationId xmlns:a16="http://schemas.microsoft.com/office/drawing/2014/main" id="{273240FC-DA15-4CD1-8EE4-FF07C04FEA44}"/>
              </a:ext>
            </a:extLst>
          </p:cNvPr>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a:extLst>
              <a:ext uri="{FF2B5EF4-FFF2-40B4-BE49-F238E27FC236}">
                <a16:creationId xmlns:a16="http://schemas.microsoft.com/office/drawing/2014/main" id="{A4482E44-B66F-49AA-BA96-CA4047213E8E}"/>
              </a:ext>
            </a:extLst>
          </p:cNvPr>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806289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2709DC-B9CB-4D5D-8565-F8B1EB2A40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71A7C5-5032-417E-B501-CB332627BE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6028AE-53A9-4827-94F2-C3CC0543FBCA}"/>
              </a:ext>
            </a:extLst>
          </p:cNvPr>
          <p:cNvSpPr>
            <a:spLocks noGrp="1"/>
          </p:cNvSpPr>
          <p:nvPr>
            <p:ph type="dt" sz="half" idx="10"/>
          </p:nvPr>
        </p:nvSpPr>
        <p:spPr/>
        <p:txBody>
          <a:bodyPr/>
          <a:lstStyle/>
          <a:p>
            <a:fld id="{1C32B061-4DDF-403A-A7DB-3B6FD0BE9165}" type="datetime2">
              <a:rPr lang="en-US" smtClean="0"/>
              <a:t>Wednesday, February 14, 2024</a:t>
            </a:fld>
            <a:endParaRPr lang="en-US" dirty="0"/>
          </a:p>
        </p:txBody>
      </p:sp>
      <p:sp>
        <p:nvSpPr>
          <p:cNvPr id="5" name="Footer Placeholder 4">
            <a:extLst>
              <a:ext uri="{FF2B5EF4-FFF2-40B4-BE49-F238E27FC236}">
                <a16:creationId xmlns:a16="http://schemas.microsoft.com/office/drawing/2014/main" id="{75CD96F5-AB42-4C52-9888-D7B450798CD7}"/>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8A36442-3DA4-469F-A5AF-4EF4828C3F9E}"/>
              </a:ext>
            </a:extLst>
          </p:cNvPr>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914258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67709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09282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00275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62730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16721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26603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3822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45310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1805509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8403022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9040025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3450414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4609925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2984870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2220846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31317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6779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F45C85-8775-4BBA-AE22-1E1703B0E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E9E55A-3F9D-4D2D-8F4B-E3B41C4ECA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6AFDB-319E-48AA-B6FF-E9F12F29D1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3BBDD-218C-4B2A-98A0-F5F369754705}" type="datetime2">
              <a:rPr lang="en-US" smtClean="0"/>
              <a:pPr/>
              <a:t>Wednesday, February 14, 2024</a:t>
            </a:fld>
            <a:endParaRPr lang="en-US" dirty="0">
              <a:latin typeface="+mn-lt"/>
            </a:endParaRPr>
          </a:p>
        </p:txBody>
      </p:sp>
      <p:sp>
        <p:nvSpPr>
          <p:cNvPr id="5" name="Footer Placeholder 4">
            <a:extLst>
              <a:ext uri="{FF2B5EF4-FFF2-40B4-BE49-F238E27FC236}">
                <a16:creationId xmlns:a16="http://schemas.microsoft.com/office/drawing/2014/main" id="{C5DC6CE0-5D31-4307-9AF2-9B15EA3259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endParaRPr lang="en-US" dirty="0">
              <a:latin typeface="+mn-lt"/>
            </a:endParaRPr>
          </a:p>
        </p:txBody>
      </p:sp>
      <p:sp>
        <p:nvSpPr>
          <p:cNvPr id="6" name="Slide Number Placeholder 5">
            <a:extLst>
              <a:ext uri="{FF2B5EF4-FFF2-40B4-BE49-F238E27FC236}">
                <a16:creationId xmlns:a16="http://schemas.microsoft.com/office/drawing/2014/main" id="{87872169-08A9-443F-8AB6-D2E8717F4B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1990188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1898715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See the source image">
            <a:extLst>
              <a:ext uri="{FF2B5EF4-FFF2-40B4-BE49-F238E27FC236}">
                <a16:creationId xmlns:a16="http://schemas.microsoft.com/office/drawing/2014/main" id="{2A5EA2DF-C98F-4DF1-9A1B-52D89A1C30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80" r="8829" b="-1"/>
          <a:stretch/>
        </p:blipFill>
        <p:spPr bwMode="auto">
          <a:xfrm>
            <a:off x="4117521" y="10"/>
            <a:ext cx="8074479"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Shape 72">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804672" y="365125"/>
            <a:ext cx="5266155" cy="3063875"/>
          </a:xfrm>
          <a:prstGeom prst="rect">
            <a:avLst/>
          </a:prstGeom>
        </p:spPr>
        <p:txBody>
          <a:bodyPr vert="horz" lIns="91440" tIns="45720" rIns="91440" bIns="45720" rtlCol="0" anchor="ctr">
            <a:normAutofit fontScale="62500" lnSpcReduction="20000"/>
          </a:bodyPr>
          <a:lstStyle/>
          <a:p>
            <a:pPr algn="ctr">
              <a:lnSpc>
                <a:spcPct val="90000"/>
              </a:lnSpc>
              <a:spcBef>
                <a:spcPct val="0"/>
              </a:spcBef>
              <a:spcAft>
                <a:spcPts val="600"/>
              </a:spcAft>
            </a:pPr>
            <a:r>
              <a:rPr lang="en-US" sz="4400" dirty="0">
                <a:latin typeface="+mj-lt"/>
                <a:ea typeface="+mj-ea"/>
                <a:cs typeface="+mj-cs"/>
              </a:rPr>
              <a:t>Ninth Grade Religious Education Class #18 </a:t>
            </a:r>
          </a:p>
          <a:p>
            <a:pPr>
              <a:lnSpc>
                <a:spcPct val="90000"/>
              </a:lnSpc>
              <a:spcBef>
                <a:spcPct val="0"/>
              </a:spcBef>
              <a:spcAft>
                <a:spcPts val="600"/>
              </a:spcAft>
            </a:pPr>
            <a:endParaRPr lang="en-US" sz="4400" dirty="0">
              <a:latin typeface="+mj-lt"/>
              <a:ea typeface="+mj-ea"/>
              <a:cs typeface="+mj-cs"/>
            </a:endParaRPr>
          </a:p>
          <a:p>
            <a:pPr>
              <a:lnSpc>
                <a:spcPct val="90000"/>
              </a:lnSpc>
              <a:spcBef>
                <a:spcPct val="0"/>
              </a:spcBef>
              <a:spcAft>
                <a:spcPts val="600"/>
              </a:spcAft>
            </a:pPr>
            <a:r>
              <a:rPr lang="en-US" sz="4400" dirty="0">
                <a:latin typeface="+mj-lt"/>
                <a:ea typeface="+mj-ea"/>
                <a:cs typeface="+mj-cs"/>
              </a:rPr>
              <a:t>Lent is upon us</a:t>
            </a:r>
          </a:p>
          <a:p>
            <a:pPr>
              <a:lnSpc>
                <a:spcPct val="90000"/>
              </a:lnSpc>
              <a:spcBef>
                <a:spcPct val="0"/>
              </a:spcBef>
              <a:spcAft>
                <a:spcPts val="600"/>
              </a:spcAft>
            </a:pPr>
            <a:endParaRPr lang="en-US" sz="4400" dirty="0">
              <a:latin typeface="+mj-lt"/>
              <a:ea typeface="+mj-ea"/>
              <a:cs typeface="+mj-cs"/>
            </a:endParaRPr>
          </a:p>
          <a:p>
            <a:pPr>
              <a:lnSpc>
                <a:spcPct val="90000"/>
              </a:lnSpc>
              <a:spcBef>
                <a:spcPct val="0"/>
              </a:spcBef>
              <a:spcAft>
                <a:spcPts val="600"/>
              </a:spcAft>
            </a:pPr>
            <a:r>
              <a:rPr lang="en-US" sz="4400" dirty="0">
                <a:latin typeface="+mj-lt"/>
                <a:ea typeface="+mj-ea"/>
                <a:cs typeface="+mj-cs"/>
              </a:rPr>
              <a:t>10 Commandments &amp; 8 Beatitudes</a:t>
            </a:r>
          </a:p>
          <a:p>
            <a:pPr>
              <a:lnSpc>
                <a:spcPct val="90000"/>
              </a:lnSpc>
              <a:spcBef>
                <a:spcPct val="0"/>
              </a:spcBef>
              <a:spcAft>
                <a:spcPts val="600"/>
              </a:spcAft>
            </a:pPr>
            <a:endParaRPr lang="en-US" sz="4400" dirty="0">
              <a:latin typeface="+mj-lt"/>
              <a:ea typeface="+mj-ea"/>
              <a:cs typeface="+mj-cs"/>
            </a:endParaRPr>
          </a:p>
          <a:p>
            <a:pPr>
              <a:lnSpc>
                <a:spcPct val="90000"/>
              </a:lnSpc>
              <a:spcBef>
                <a:spcPct val="0"/>
              </a:spcBef>
              <a:spcAft>
                <a:spcPts val="600"/>
              </a:spcAft>
            </a:pPr>
            <a:r>
              <a:rPr lang="en-US" sz="4400" dirty="0">
                <a:latin typeface="+mj-lt"/>
                <a:ea typeface="+mj-ea"/>
                <a:cs typeface="+mj-cs"/>
              </a:rPr>
              <a:t>February 11, 2024</a:t>
            </a:r>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Content Placeholder 4">
            <a:extLst>
              <a:ext uri="{FF2B5EF4-FFF2-40B4-BE49-F238E27FC236}">
                <a16:creationId xmlns:a16="http://schemas.microsoft.com/office/drawing/2014/main" id="{F0DC1610-386A-4AB8-80CE-193E50FC9984}"/>
              </a:ext>
            </a:extLst>
          </p:cNvPr>
          <p:cNvSpPr>
            <a:spLocks noGrp="1"/>
          </p:cNvSpPr>
          <p:nvPr>
            <p:ph idx="1"/>
          </p:nvPr>
        </p:nvSpPr>
        <p:spPr>
          <a:xfrm flipV="1">
            <a:off x="838200" y="6176963"/>
            <a:ext cx="10515600" cy="315912"/>
          </a:xfrm>
        </p:spPr>
        <p:txBody>
          <a:bodyPr>
            <a:normAutofit fontScale="62500" lnSpcReduction="20000"/>
          </a:bodyPr>
          <a:lstStyle/>
          <a:p>
            <a:endParaRPr lang="en-US" dirty="0"/>
          </a:p>
        </p:txBody>
      </p:sp>
    </p:spTree>
    <p:extLst>
      <p:ext uri="{BB962C8B-B14F-4D97-AF65-F5344CB8AC3E}">
        <p14:creationId xmlns:p14="http://schemas.microsoft.com/office/powerpoint/2010/main" val="9688221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2"/>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What is ‘conscience’?</a:t>
            </a:r>
            <a:endParaRPr dirty="0"/>
          </a:p>
        </p:txBody>
      </p:sp>
      <p:sp>
        <p:nvSpPr>
          <p:cNvPr id="301" name="Google Shape;301;p32"/>
          <p:cNvSpPr txBox="1">
            <a:spLocks noGrp="1"/>
          </p:cNvSpPr>
          <p:nvPr>
            <p:ph idx="1"/>
          </p:nvPr>
        </p:nvSpPr>
        <p:spPr>
          <a:xfrm>
            <a:off x="1343025" y="1484975"/>
            <a:ext cx="10406100" cy="4931700"/>
          </a:xfrm>
          <a:prstGeom prst="rect">
            <a:avLst/>
          </a:prstGeom>
          <a:noFill/>
          <a:ln>
            <a:noFill/>
          </a:ln>
        </p:spPr>
        <p:txBody>
          <a:bodyPr spcFirstLastPara="1" wrap="square" lIns="0" tIns="0" rIns="0" bIns="0" anchor="t" anchorCtr="0">
            <a:noAutofit/>
          </a:bodyPr>
          <a:lstStyle/>
          <a:p>
            <a:pPr marL="457200" lvl="0" indent="-317500" algn="l" rtl="0">
              <a:lnSpc>
                <a:spcPct val="120000"/>
              </a:lnSpc>
              <a:spcBef>
                <a:spcPts val="0"/>
              </a:spcBef>
              <a:spcAft>
                <a:spcPts val="0"/>
              </a:spcAft>
              <a:buSzPts val="1400"/>
              <a:buChar char="●"/>
            </a:pPr>
            <a:r>
              <a:rPr lang="en-US" sz="2800" dirty="0"/>
              <a:t>Etymology: from Latin </a:t>
            </a:r>
            <a:r>
              <a:rPr lang="en-US" sz="2800" i="1" dirty="0" err="1"/>
              <a:t>conscientia</a:t>
            </a:r>
            <a:r>
              <a:rPr lang="en-US" sz="2800" dirty="0"/>
              <a:t> meaning “knowing within.”</a:t>
            </a:r>
            <a:endParaRPr sz="2800" dirty="0"/>
          </a:p>
          <a:p>
            <a:pPr marL="457200" lvl="0" indent="0" algn="l" rtl="0">
              <a:lnSpc>
                <a:spcPct val="120000"/>
              </a:lnSpc>
              <a:spcBef>
                <a:spcPts val="0"/>
              </a:spcBef>
              <a:spcAft>
                <a:spcPts val="0"/>
              </a:spcAft>
              <a:buNone/>
            </a:pPr>
            <a:endParaRPr sz="2800" dirty="0"/>
          </a:p>
          <a:p>
            <a:pPr marL="457200" lvl="0" indent="-317500" algn="l" rtl="0">
              <a:lnSpc>
                <a:spcPct val="120000"/>
              </a:lnSpc>
              <a:spcBef>
                <a:spcPts val="800"/>
              </a:spcBef>
              <a:spcAft>
                <a:spcPts val="0"/>
              </a:spcAft>
              <a:buSzPts val="1400"/>
              <a:buChar char="●"/>
            </a:pPr>
            <a:r>
              <a:rPr lang="en-US" sz="2800" dirty="0"/>
              <a:t>Ethics definition: ”refers to a person’s act of knowing the moral quality of his free acts.” </a:t>
            </a:r>
            <a:endParaRPr sz="2800" dirty="0"/>
          </a:p>
          <a:p>
            <a:pPr marL="914400" lvl="1" indent="-317500" algn="l" rtl="0">
              <a:lnSpc>
                <a:spcPct val="120000"/>
              </a:lnSpc>
              <a:spcBef>
                <a:spcPts val="0"/>
              </a:spcBef>
              <a:spcAft>
                <a:spcPts val="0"/>
              </a:spcAft>
              <a:buSzPts val="1400"/>
              <a:buChar char="○"/>
            </a:pPr>
            <a:r>
              <a:rPr lang="en-US" sz="2800" dirty="0"/>
              <a:t>Answers the question, “Is this act good for me right now?”</a:t>
            </a:r>
            <a:endParaRPr sz="2800" dirty="0"/>
          </a:p>
          <a:p>
            <a:pPr marL="914400" lvl="1" indent="-317500" algn="l" rtl="0">
              <a:lnSpc>
                <a:spcPct val="120000"/>
              </a:lnSpc>
              <a:spcBef>
                <a:spcPts val="0"/>
              </a:spcBef>
              <a:spcAft>
                <a:spcPts val="0"/>
              </a:spcAft>
              <a:buSzPts val="1400"/>
              <a:buChar char="○"/>
            </a:pPr>
            <a:r>
              <a:rPr lang="en-US" sz="2800" dirty="0"/>
              <a:t>St. Thomas defines </a:t>
            </a:r>
            <a:r>
              <a:rPr lang="en-US" sz="2800" i="1" dirty="0"/>
              <a:t>conscience</a:t>
            </a:r>
            <a:r>
              <a:rPr lang="en-US" sz="2800" dirty="0"/>
              <a:t> as “the act of applying moral knowledge to a particular act.” (Summa Theologiae, 1, 79, 13.)</a:t>
            </a:r>
            <a:endParaRPr sz="2800" dirty="0"/>
          </a:p>
          <a:p>
            <a:pPr marL="0" lvl="0" indent="0" algn="l" rtl="0">
              <a:lnSpc>
                <a:spcPct val="120000"/>
              </a:lnSpc>
              <a:spcBef>
                <a:spcPts val="800"/>
              </a:spcBef>
              <a:spcAft>
                <a:spcPts val="0"/>
              </a:spcAft>
              <a:buClr>
                <a:schemeClr val="dk2"/>
              </a:buClr>
              <a:buSzPts val="14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4"/>
          <p:cNvSpPr txBox="1">
            <a:spLocks noGrp="1"/>
          </p:cNvSpPr>
          <p:nvPr>
            <p:ph type="title"/>
          </p:nvPr>
        </p:nvSpPr>
        <p:spPr>
          <a:xfrm>
            <a:off x="1141413" y="262648"/>
            <a:ext cx="9905998" cy="593386"/>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What is ‘conscience’? (cont.)</a:t>
            </a:r>
            <a:endParaRPr dirty="0"/>
          </a:p>
        </p:txBody>
      </p:sp>
      <p:sp>
        <p:nvSpPr>
          <p:cNvPr id="314" name="Google Shape;314;p34"/>
          <p:cNvSpPr txBox="1">
            <a:spLocks noGrp="1"/>
          </p:cNvSpPr>
          <p:nvPr>
            <p:ph idx="1"/>
          </p:nvPr>
        </p:nvSpPr>
        <p:spPr>
          <a:xfrm>
            <a:off x="1141412" y="933855"/>
            <a:ext cx="9905999" cy="5846324"/>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sz="2800" dirty="0"/>
              <a:t>1. One must act according to his/her conscience. </a:t>
            </a:r>
            <a:endParaRPr sz="2800" dirty="0"/>
          </a:p>
          <a:p>
            <a:pPr marL="0" lvl="0" indent="0" algn="l" rtl="0">
              <a:lnSpc>
                <a:spcPct val="120000"/>
              </a:lnSpc>
              <a:spcBef>
                <a:spcPts val="800"/>
              </a:spcBef>
              <a:spcAft>
                <a:spcPts val="0"/>
              </a:spcAft>
              <a:buClr>
                <a:schemeClr val="dk2"/>
              </a:buClr>
              <a:buSzPts val="1400"/>
              <a:buNone/>
            </a:pPr>
            <a:r>
              <a:rPr lang="en-US" sz="2800" dirty="0"/>
              <a:t>2. Conscience can be erroneous.</a:t>
            </a:r>
            <a:endParaRPr sz="2800" dirty="0"/>
          </a:p>
          <a:p>
            <a:pPr marL="0" lvl="0" indent="0" algn="l" rtl="0">
              <a:lnSpc>
                <a:spcPct val="120000"/>
              </a:lnSpc>
              <a:spcBef>
                <a:spcPts val="800"/>
              </a:spcBef>
              <a:spcAft>
                <a:spcPts val="0"/>
              </a:spcAft>
              <a:buClr>
                <a:schemeClr val="dk2"/>
              </a:buClr>
              <a:buSzPts val="1400"/>
              <a:buNone/>
            </a:pPr>
            <a:r>
              <a:rPr lang="en-US" sz="2800" dirty="0"/>
              <a:t>3. Conscience must always be informed.</a:t>
            </a:r>
            <a:endParaRPr sz="2800" dirty="0"/>
          </a:p>
          <a:p>
            <a:pPr marL="0" lvl="0" indent="0" algn="l" rtl="0">
              <a:lnSpc>
                <a:spcPct val="120000"/>
              </a:lnSpc>
              <a:spcBef>
                <a:spcPts val="800"/>
              </a:spcBef>
              <a:spcAft>
                <a:spcPts val="0"/>
              </a:spcAft>
              <a:buClr>
                <a:schemeClr val="dk2"/>
              </a:buClr>
              <a:buSzPts val="1400"/>
              <a:buNone/>
            </a:pPr>
            <a:endParaRPr sz="2800" dirty="0"/>
          </a:p>
          <a:p>
            <a:pPr marL="0" lvl="0" indent="0" algn="l" rtl="0">
              <a:lnSpc>
                <a:spcPct val="120000"/>
              </a:lnSpc>
              <a:spcBef>
                <a:spcPts val="800"/>
              </a:spcBef>
              <a:spcAft>
                <a:spcPts val="0"/>
              </a:spcAft>
              <a:buClr>
                <a:schemeClr val="dk2"/>
              </a:buClr>
              <a:buSzPts val="1400"/>
              <a:buNone/>
            </a:pPr>
            <a:r>
              <a:rPr lang="en-US" sz="2800" dirty="0"/>
              <a:t>(Joan of Arc “If in the state of grace may God keep me there; if not in the state of grace may God put me there.”)</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7"/>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Correct and Erroneous Judgments</a:t>
            </a:r>
            <a:endParaRPr/>
          </a:p>
        </p:txBody>
      </p:sp>
      <p:sp>
        <p:nvSpPr>
          <p:cNvPr id="332" name="Google Shape;332;p37"/>
          <p:cNvSpPr txBox="1">
            <a:spLocks noGrp="1"/>
          </p:cNvSpPr>
          <p:nvPr>
            <p:ph idx="1"/>
          </p:nvPr>
        </p:nvSpPr>
        <p:spPr>
          <a:xfrm>
            <a:off x="1141412" y="1313234"/>
            <a:ext cx="9905999" cy="4926248"/>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sz="3200" dirty="0"/>
              <a:t>“Follow your conscience…once you have informed it.” (Quote by JPII)</a:t>
            </a:r>
            <a:endParaRPr sz="3200" dirty="0"/>
          </a:p>
          <a:p>
            <a:pPr marL="0" lvl="0" indent="0" algn="l" rtl="0">
              <a:lnSpc>
                <a:spcPct val="120000"/>
              </a:lnSpc>
              <a:spcBef>
                <a:spcPts val="800"/>
              </a:spcBef>
              <a:spcAft>
                <a:spcPts val="0"/>
              </a:spcAft>
              <a:buClr>
                <a:schemeClr val="dk2"/>
              </a:buClr>
              <a:buSzPts val="1400"/>
              <a:buNone/>
            </a:pPr>
            <a:r>
              <a:rPr lang="en-US" sz="3200" dirty="0"/>
              <a:t>We are always required to follow our conscience – whether it is correct or erroneous.</a:t>
            </a:r>
            <a:endParaRPr sz="3200" dirty="0"/>
          </a:p>
          <a:p>
            <a:pPr marL="0" lvl="0" indent="0" algn="l" rtl="0">
              <a:lnSpc>
                <a:spcPct val="120000"/>
              </a:lnSpc>
              <a:spcBef>
                <a:spcPts val="800"/>
              </a:spcBef>
              <a:spcAft>
                <a:spcPts val="0"/>
              </a:spcAft>
              <a:buClr>
                <a:schemeClr val="dk2"/>
              </a:buClr>
              <a:buSzPts val="1400"/>
              <a:buNone/>
            </a:pPr>
            <a:r>
              <a:rPr lang="en-US" sz="3200" dirty="0"/>
              <a:t>“Conscience…a window through which one can see outward to </a:t>
            </a:r>
            <a:r>
              <a:rPr lang="en-US" sz="3200" i="1" dirty="0"/>
              <a:t>that common truth which founds and sustains us all.” (Joseph Cardinal Ratzinger, “Conscience &amp; Truth.”)</a:t>
            </a:r>
            <a:endParaRPr sz="3200" dirty="0"/>
          </a:p>
          <a:p>
            <a:pPr marL="0" lvl="0" indent="0" algn="l" rtl="0">
              <a:lnSpc>
                <a:spcPct val="120000"/>
              </a:lnSpc>
              <a:spcBef>
                <a:spcPts val="800"/>
              </a:spcBef>
              <a:spcAft>
                <a:spcPts val="0"/>
              </a:spcAft>
              <a:buClr>
                <a:schemeClr val="dk2"/>
              </a:buClr>
              <a:buSzPts val="14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8"/>
          <p:cNvSpPr txBox="1">
            <a:spLocks noGrp="1"/>
          </p:cNvSpPr>
          <p:nvPr>
            <p:ph type="title"/>
          </p:nvPr>
        </p:nvSpPr>
        <p:spPr>
          <a:xfrm>
            <a:off x="1141413" y="0"/>
            <a:ext cx="9905998" cy="77821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Doubtful Conscience</a:t>
            </a:r>
            <a:endParaRPr dirty="0"/>
          </a:p>
        </p:txBody>
      </p:sp>
      <p:sp>
        <p:nvSpPr>
          <p:cNvPr id="338" name="Google Shape;338;p38"/>
          <p:cNvSpPr txBox="1">
            <a:spLocks noGrp="1"/>
          </p:cNvSpPr>
          <p:nvPr>
            <p:ph idx="1"/>
          </p:nvPr>
        </p:nvSpPr>
        <p:spPr>
          <a:xfrm>
            <a:off x="1343024" y="1050586"/>
            <a:ext cx="10406100" cy="5807551"/>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sz="4000" dirty="0"/>
              <a:t>If we are certain that our conscience is acting correctly, it is called a “certain conscience.”</a:t>
            </a:r>
            <a:endParaRPr sz="4000" dirty="0"/>
          </a:p>
          <a:p>
            <a:pPr marL="0" lvl="0" indent="0" algn="l" rtl="0">
              <a:lnSpc>
                <a:spcPct val="120000"/>
              </a:lnSpc>
              <a:spcBef>
                <a:spcPts val="800"/>
              </a:spcBef>
              <a:spcAft>
                <a:spcPts val="0"/>
              </a:spcAft>
              <a:buClr>
                <a:schemeClr val="dk2"/>
              </a:buClr>
              <a:buSzPts val="1400"/>
              <a:buNone/>
            </a:pPr>
            <a:r>
              <a:rPr lang="en-US" sz="4000" dirty="0"/>
              <a:t>If we are unsure, it is called a “doubtful conscience.”</a:t>
            </a:r>
            <a:endParaRPr sz="4000" dirty="0"/>
          </a:p>
          <a:p>
            <a:pPr marL="0" lvl="0" indent="0" algn="l" rtl="0">
              <a:lnSpc>
                <a:spcPct val="120000"/>
              </a:lnSpc>
              <a:spcBef>
                <a:spcPts val="800"/>
              </a:spcBef>
              <a:spcAft>
                <a:spcPts val="0"/>
              </a:spcAft>
              <a:buClr>
                <a:schemeClr val="dk2"/>
              </a:buClr>
              <a:buSzPts val="1400"/>
              <a:buNone/>
            </a:pPr>
            <a:r>
              <a:rPr lang="en-US" sz="4000" dirty="0"/>
              <a:t>Morally, a person cannot act on a doubtful conscience because it could lead to the risk of doing something evil.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anim calcmode="lin" valueType="num">
                                      <p:cBhvr additive="base">
                                        <p:cTn id="7" dur="500" fill="hold"/>
                                        <p:tgtEl>
                                          <p:spTgt spid="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
                                            <p:txEl>
                                              <p:pRg st="1" end="1"/>
                                            </p:txEl>
                                          </p:spTgt>
                                        </p:tgtEl>
                                        <p:attrNameLst>
                                          <p:attrName>style.visibility</p:attrName>
                                        </p:attrNameLst>
                                      </p:cBhvr>
                                      <p:to>
                                        <p:strVal val="visible"/>
                                      </p:to>
                                    </p:set>
                                    <p:anim calcmode="lin" valueType="num">
                                      <p:cBhvr additive="base">
                                        <p:cTn id="13" dur="500" fill="hold"/>
                                        <p:tgtEl>
                                          <p:spTgt spid="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
                                            <p:txEl>
                                              <p:pRg st="2" end="2"/>
                                            </p:txEl>
                                          </p:spTgt>
                                        </p:tgtEl>
                                        <p:attrNameLst>
                                          <p:attrName>style.visibility</p:attrName>
                                        </p:attrNameLst>
                                      </p:cBhvr>
                                      <p:to>
                                        <p:strVal val="visible"/>
                                      </p:to>
                                    </p:set>
                                    <p:anim calcmode="lin" valueType="num">
                                      <p:cBhvr additive="base">
                                        <p:cTn id="19" dur="500" fill="hold"/>
                                        <p:tgtEl>
                                          <p:spTgt spid="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8"/>
          <p:cNvSpPr txBox="1">
            <a:spLocks noGrp="1"/>
          </p:cNvSpPr>
          <p:nvPr>
            <p:ph type="title"/>
          </p:nvPr>
        </p:nvSpPr>
        <p:spPr>
          <a:xfrm>
            <a:off x="1141413" y="0"/>
            <a:ext cx="9905998" cy="77821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Doubtful Conscience</a:t>
            </a:r>
            <a:endParaRPr dirty="0"/>
          </a:p>
        </p:txBody>
      </p:sp>
      <p:sp>
        <p:nvSpPr>
          <p:cNvPr id="338" name="Google Shape;338;p38"/>
          <p:cNvSpPr txBox="1">
            <a:spLocks noGrp="1"/>
          </p:cNvSpPr>
          <p:nvPr>
            <p:ph idx="1"/>
          </p:nvPr>
        </p:nvSpPr>
        <p:spPr>
          <a:xfrm>
            <a:off x="1343024" y="690664"/>
            <a:ext cx="10406100" cy="6167474"/>
          </a:xfrm>
          <a:prstGeom prst="rect">
            <a:avLst/>
          </a:prstGeom>
          <a:noFill/>
          <a:ln>
            <a:noFill/>
          </a:ln>
        </p:spPr>
        <p:txBody>
          <a:bodyPr spcFirstLastPara="1" wrap="square" lIns="0" tIns="0" rIns="0" bIns="0" anchor="t" anchorCtr="0">
            <a:noAutofit/>
          </a:bodyPr>
          <a:lstStyle/>
          <a:p>
            <a:pPr marL="0" lvl="0" indent="0" algn="l" rtl="0">
              <a:lnSpc>
                <a:spcPct val="120000"/>
              </a:lnSpc>
              <a:spcBef>
                <a:spcPts val="800"/>
              </a:spcBef>
              <a:spcAft>
                <a:spcPts val="0"/>
              </a:spcAft>
              <a:buClr>
                <a:schemeClr val="dk2"/>
              </a:buClr>
              <a:buSzPts val="1400"/>
              <a:buNone/>
            </a:pPr>
            <a:r>
              <a:rPr lang="en-US" sz="2800" dirty="0"/>
              <a:t>Two cases:</a:t>
            </a:r>
            <a:endParaRPr sz="2800" dirty="0"/>
          </a:p>
          <a:p>
            <a:pPr marL="514350" lvl="0" indent="-514350" algn="l" rtl="0">
              <a:lnSpc>
                <a:spcPct val="120000"/>
              </a:lnSpc>
              <a:spcBef>
                <a:spcPts val="800"/>
              </a:spcBef>
              <a:spcAft>
                <a:spcPts val="0"/>
              </a:spcAft>
              <a:buClr>
                <a:schemeClr val="dk2"/>
              </a:buClr>
              <a:buSzPts val="1400"/>
              <a:buAutoNum type="arabicPeriod"/>
            </a:pPr>
            <a:r>
              <a:rPr lang="en-US" sz="2800" dirty="0"/>
              <a:t>A doubtful obligation is binding: Always follow a safer course – hunter goes out to hunt deer. He hears movement in the brush 200 yards away but cannot ascertain if it is a deer or another hunter. </a:t>
            </a:r>
          </a:p>
          <a:p>
            <a:pPr marL="514350" lvl="0" indent="-514350" algn="l" rtl="0">
              <a:lnSpc>
                <a:spcPct val="120000"/>
              </a:lnSpc>
              <a:spcBef>
                <a:spcPts val="800"/>
              </a:spcBef>
              <a:spcAft>
                <a:spcPts val="0"/>
              </a:spcAft>
              <a:buClr>
                <a:schemeClr val="dk2"/>
              </a:buClr>
              <a:buSzPts val="1400"/>
              <a:buAutoNum type="arabicPeriod"/>
            </a:pPr>
            <a:r>
              <a:rPr lang="en-US" sz="2800" dirty="0"/>
              <a:t>What is the moral norm?</a:t>
            </a:r>
          </a:p>
          <a:p>
            <a:pPr marL="514350" lvl="0" indent="-514350" algn="l" rtl="0">
              <a:lnSpc>
                <a:spcPct val="120000"/>
              </a:lnSpc>
              <a:spcBef>
                <a:spcPts val="800"/>
              </a:spcBef>
              <a:spcAft>
                <a:spcPts val="0"/>
              </a:spcAft>
              <a:buClr>
                <a:schemeClr val="dk2"/>
              </a:buClr>
              <a:buSzPts val="1400"/>
              <a:buAutoNum type="arabicPeriod"/>
            </a:pPr>
            <a:r>
              <a:rPr lang="en-US" sz="2800" dirty="0"/>
              <a:t>What is the particular act?</a:t>
            </a:r>
          </a:p>
          <a:p>
            <a:pPr marL="514350" lvl="0" indent="-514350" algn="l" rtl="0">
              <a:lnSpc>
                <a:spcPct val="120000"/>
              </a:lnSpc>
              <a:spcBef>
                <a:spcPts val="800"/>
              </a:spcBef>
              <a:spcAft>
                <a:spcPts val="0"/>
              </a:spcAft>
              <a:buClr>
                <a:schemeClr val="dk2"/>
              </a:buClr>
              <a:buSzPts val="1400"/>
              <a:buAutoNum type="arabicPeriod"/>
            </a:pPr>
            <a:r>
              <a:rPr lang="en-US" sz="2800" dirty="0"/>
              <a:t>What is the moral judgment?</a:t>
            </a:r>
          </a:p>
          <a:p>
            <a:pPr marL="514350" lvl="0" indent="-514350" algn="l" rtl="0">
              <a:lnSpc>
                <a:spcPct val="120000"/>
              </a:lnSpc>
              <a:spcBef>
                <a:spcPts val="800"/>
              </a:spcBef>
              <a:spcAft>
                <a:spcPts val="0"/>
              </a:spcAft>
              <a:buClr>
                <a:schemeClr val="dk2"/>
              </a:buClr>
              <a:buSzPts val="1400"/>
              <a:buAutoNum type="arabicPeriod"/>
            </a:pPr>
            <a:r>
              <a:rPr lang="en-US" sz="2800" b="1" dirty="0"/>
              <a:t>He is morally obligated to take the safer course of action.</a:t>
            </a:r>
          </a:p>
          <a:p>
            <a:pPr marL="457200" lvl="0" indent="-457200" algn="l" rtl="0">
              <a:lnSpc>
                <a:spcPct val="120000"/>
              </a:lnSpc>
              <a:spcBef>
                <a:spcPts val="800"/>
              </a:spcBef>
              <a:spcAft>
                <a:spcPts val="0"/>
              </a:spcAft>
              <a:buClr>
                <a:schemeClr val="dk2"/>
              </a:buClr>
              <a:buSzPts val="1400"/>
              <a:buAutoNum type="arabicPeriod"/>
            </a:pPr>
            <a:endParaRPr sz="2800" dirty="0"/>
          </a:p>
        </p:txBody>
      </p:sp>
    </p:spTree>
    <p:extLst>
      <p:ext uri="{BB962C8B-B14F-4D97-AF65-F5344CB8AC3E}">
        <p14:creationId xmlns:p14="http://schemas.microsoft.com/office/powerpoint/2010/main" val="173821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anim calcmode="lin" valueType="num">
                                      <p:cBhvr additive="base">
                                        <p:cTn id="7" dur="500" fill="hold"/>
                                        <p:tgtEl>
                                          <p:spTgt spid="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
                                            <p:txEl>
                                              <p:pRg st="1" end="1"/>
                                            </p:txEl>
                                          </p:spTgt>
                                        </p:tgtEl>
                                        <p:attrNameLst>
                                          <p:attrName>style.visibility</p:attrName>
                                        </p:attrNameLst>
                                      </p:cBhvr>
                                      <p:to>
                                        <p:strVal val="visible"/>
                                      </p:to>
                                    </p:set>
                                    <p:anim calcmode="lin" valueType="num">
                                      <p:cBhvr additive="base">
                                        <p:cTn id="13" dur="500" fill="hold"/>
                                        <p:tgtEl>
                                          <p:spTgt spid="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
                                            <p:txEl>
                                              <p:pRg st="2" end="2"/>
                                            </p:txEl>
                                          </p:spTgt>
                                        </p:tgtEl>
                                        <p:attrNameLst>
                                          <p:attrName>style.visibility</p:attrName>
                                        </p:attrNameLst>
                                      </p:cBhvr>
                                      <p:to>
                                        <p:strVal val="visible"/>
                                      </p:to>
                                    </p:set>
                                    <p:anim calcmode="lin" valueType="num">
                                      <p:cBhvr additive="base">
                                        <p:cTn id="19" dur="500" fill="hold"/>
                                        <p:tgtEl>
                                          <p:spTgt spid="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8">
                                            <p:txEl>
                                              <p:pRg st="3" end="3"/>
                                            </p:txEl>
                                          </p:spTgt>
                                        </p:tgtEl>
                                        <p:attrNameLst>
                                          <p:attrName>style.visibility</p:attrName>
                                        </p:attrNameLst>
                                      </p:cBhvr>
                                      <p:to>
                                        <p:strVal val="visible"/>
                                      </p:to>
                                    </p:set>
                                    <p:anim calcmode="lin" valueType="num">
                                      <p:cBhvr additive="base">
                                        <p:cTn id="25" dur="500" fill="hold"/>
                                        <p:tgtEl>
                                          <p:spTgt spid="3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
                                            <p:txEl>
                                              <p:pRg st="4" end="4"/>
                                            </p:txEl>
                                          </p:spTgt>
                                        </p:tgtEl>
                                        <p:attrNameLst>
                                          <p:attrName>style.visibility</p:attrName>
                                        </p:attrNameLst>
                                      </p:cBhvr>
                                      <p:to>
                                        <p:strVal val="visible"/>
                                      </p:to>
                                    </p:set>
                                    <p:anim calcmode="lin" valueType="num">
                                      <p:cBhvr additive="base">
                                        <p:cTn id="31" dur="500" fill="hold"/>
                                        <p:tgtEl>
                                          <p:spTgt spid="33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8">
                                            <p:txEl>
                                              <p:pRg st="5" end="5"/>
                                            </p:txEl>
                                          </p:spTgt>
                                        </p:tgtEl>
                                        <p:attrNameLst>
                                          <p:attrName>style.visibility</p:attrName>
                                        </p:attrNameLst>
                                      </p:cBhvr>
                                      <p:to>
                                        <p:strVal val="visible"/>
                                      </p:to>
                                    </p:set>
                                    <p:anim calcmode="lin" valueType="num">
                                      <p:cBhvr additive="base">
                                        <p:cTn id="37" dur="500" fill="hold"/>
                                        <p:tgtEl>
                                          <p:spTgt spid="33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6">
          <a:extLst>
            <a:ext uri="{FF2B5EF4-FFF2-40B4-BE49-F238E27FC236}">
              <a16:creationId xmlns:a16="http://schemas.microsoft.com/office/drawing/2014/main" id="{0D7DAE21-FDEA-A2B7-E93E-FE930857E24B}"/>
            </a:ext>
          </a:extLst>
        </p:cNvPr>
        <p:cNvGrpSpPr/>
        <p:nvPr/>
      </p:nvGrpSpPr>
      <p:grpSpPr>
        <a:xfrm>
          <a:off x="0" y="0"/>
          <a:ext cx="0" cy="0"/>
          <a:chOff x="0" y="0"/>
          <a:chExt cx="0" cy="0"/>
        </a:xfrm>
      </p:grpSpPr>
      <p:sp>
        <p:nvSpPr>
          <p:cNvPr id="337" name="Google Shape;337;p38">
            <a:extLst>
              <a:ext uri="{FF2B5EF4-FFF2-40B4-BE49-F238E27FC236}">
                <a16:creationId xmlns:a16="http://schemas.microsoft.com/office/drawing/2014/main" id="{8ADA8C1A-9A86-D6FA-46C8-0AAF392BBDDF}"/>
              </a:ext>
            </a:extLst>
          </p:cNvPr>
          <p:cNvSpPr txBox="1">
            <a:spLocks noGrp="1"/>
          </p:cNvSpPr>
          <p:nvPr>
            <p:ph type="title"/>
          </p:nvPr>
        </p:nvSpPr>
        <p:spPr>
          <a:xfrm>
            <a:off x="1141413" y="0"/>
            <a:ext cx="9905998" cy="77821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Doubtful Conscience</a:t>
            </a:r>
            <a:endParaRPr dirty="0"/>
          </a:p>
        </p:txBody>
      </p:sp>
      <p:sp>
        <p:nvSpPr>
          <p:cNvPr id="338" name="Google Shape;338;p38">
            <a:extLst>
              <a:ext uri="{FF2B5EF4-FFF2-40B4-BE49-F238E27FC236}">
                <a16:creationId xmlns:a16="http://schemas.microsoft.com/office/drawing/2014/main" id="{D46D68EC-1E7E-C7E8-1F0B-0EF497B14181}"/>
              </a:ext>
            </a:extLst>
          </p:cNvPr>
          <p:cNvSpPr txBox="1">
            <a:spLocks noGrp="1"/>
          </p:cNvSpPr>
          <p:nvPr>
            <p:ph idx="1"/>
          </p:nvPr>
        </p:nvSpPr>
        <p:spPr>
          <a:xfrm>
            <a:off x="1343024" y="690526"/>
            <a:ext cx="10406100" cy="6167474"/>
          </a:xfrm>
          <a:prstGeom prst="rect">
            <a:avLst/>
          </a:prstGeom>
          <a:noFill/>
          <a:ln>
            <a:noFill/>
          </a:ln>
        </p:spPr>
        <p:txBody>
          <a:bodyPr spcFirstLastPara="1" wrap="square" lIns="0" tIns="0" rIns="0" bIns="0" anchor="t" anchorCtr="0">
            <a:noAutofit/>
          </a:bodyPr>
          <a:lstStyle/>
          <a:p>
            <a:pPr marL="0" lvl="0" indent="0" algn="l" rtl="0">
              <a:lnSpc>
                <a:spcPct val="120000"/>
              </a:lnSpc>
              <a:spcBef>
                <a:spcPts val="800"/>
              </a:spcBef>
              <a:spcAft>
                <a:spcPts val="0"/>
              </a:spcAft>
              <a:buClr>
                <a:schemeClr val="dk2"/>
              </a:buClr>
              <a:buSzPts val="1400"/>
              <a:buNone/>
            </a:pPr>
            <a:r>
              <a:rPr lang="en-US" sz="2800" dirty="0"/>
              <a:t>2. A doubtful obligation is not binding: e.g., neighbor’s fruit falling in your yard.</a:t>
            </a:r>
          </a:p>
          <a:p>
            <a:pPr marL="0" lvl="0" indent="0" algn="l" rtl="0">
              <a:lnSpc>
                <a:spcPct val="120000"/>
              </a:lnSpc>
              <a:spcBef>
                <a:spcPts val="800"/>
              </a:spcBef>
              <a:spcAft>
                <a:spcPts val="0"/>
              </a:spcAft>
              <a:buClr>
                <a:schemeClr val="dk2"/>
              </a:buClr>
              <a:buSzPts val="1400"/>
              <a:buNone/>
            </a:pPr>
            <a:r>
              <a:rPr lang="en-US" sz="2800" dirty="0"/>
              <a:t>What is the moral norm?</a:t>
            </a:r>
          </a:p>
          <a:p>
            <a:pPr marL="0" lvl="0" indent="0" algn="l" rtl="0">
              <a:lnSpc>
                <a:spcPct val="120000"/>
              </a:lnSpc>
              <a:spcBef>
                <a:spcPts val="800"/>
              </a:spcBef>
              <a:spcAft>
                <a:spcPts val="0"/>
              </a:spcAft>
              <a:buClr>
                <a:schemeClr val="dk2"/>
              </a:buClr>
              <a:buSzPts val="1400"/>
              <a:buNone/>
            </a:pPr>
            <a:r>
              <a:rPr lang="en-US" sz="2800" dirty="0"/>
              <a:t>What is the particular act?</a:t>
            </a:r>
          </a:p>
          <a:p>
            <a:pPr marL="0" lvl="0" indent="0" algn="l" rtl="0">
              <a:lnSpc>
                <a:spcPct val="120000"/>
              </a:lnSpc>
              <a:spcBef>
                <a:spcPts val="800"/>
              </a:spcBef>
              <a:spcAft>
                <a:spcPts val="0"/>
              </a:spcAft>
              <a:buClr>
                <a:schemeClr val="dk2"/>
              </a:buClr>
              <a:buSzPts val="1400"/>
              <a:buNone/>
            </a:pPr>
            <a:r>
              <a:rPr lang="en-US" sz="2800" dirty="0"/>
              <a:t>What is the moral judgment?</a:t>
            </a:r>
          </a:p>
        </p:txBody>
      </p:sp>
    </p:spTree>
    <p:extLst>
      <p:ext uri="{BB962C8B-B14F-4D97-AF65-F5344CB8AC3E}">
        <p14:creationId xmlns:p14="http://schemas.microsoft.com/office/powerpoint/2010/main" val="427696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animEffect transition="in" filter="fade">
                                      <p:cBhvr>
                                        <p:cTn id="7" dur="500"/>
                                        <p:tgtEl>
                                          <p:spTgt spid="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8">
                                            <p:txEl>
                                              <p:pRg st="1" end="1"/>
                                            </p:txEl>
                                          </p:spTgt>
                                        </p:tgtEl>
                                        <p:attrNameLst>
                                          <p:attrName>style.visibility</p:attrName>
                                        </p:attrNameLst>
                                      </p:cBhvr>
                                      <p:to>
                                        <p:strVal val="visible"/>
                                      </p:to>
                                    </p:set>
                                    <p:animEffect transition="in" filter="fade">
                                      <p:cBhvr>
                                        <p:cTn id="12" dur="500"/>
                                        <p:tgtEl>
                                          <p:spTgt spid="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8">
                                            <p:txEl>
                                              <p:pRg st="2" end="2"/>
                                            </p:txEl>
                                          </p:spTgt>
                                        </p:tgtEl>
                                        <p:attrNameLst>
                                          <p:attrName>style.visibility</p:attrName>
                                        </p:attrNameLst>
                                      </p:cBhvr>
                                      <p:to>
                                        <p:strVal val="visible"/>
                                      </p:to>
                                    </p:set>
                                    <p:animEffect transition="in" filter="fade">
                                      <p:cBhvr>
                                        <p:cTn id="17" dur="500"/>
                                        <p:tgtEl>
                                          <p:spTgt spid="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8">
                                            <p:txEl>
                                              <p:pRg st="3" end="3"/>
                                            </p:txEl>
                                          </p:spTgt>
                                        </p:tgtEl>
                                        <p:attrNameLst>
                                          <p:attrName>style.visibility</p:attrName>
                                        </p:attrNameLst>
                                      </p:cBhvr>
                                      <p:to>
                                        <p:strVal val="visible"/>
                                      </p:to>
                                    </p:set>
                                    <p:animEffect transition="in" filter="fade">
                                      <p:cBhvr>
                                        <p:cTn id="22" dur="500"/>
                                        <p:tgtEl>
                                          <p:spTgt spid="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6">
          <a:extLst>
            <a:ext uri="{FF2B5EF4-FFF2-40B4-BE49-F238E27FC236}">
              <a16:creationId xmlns:a16="http://schemas.microsoft.com/office/drawing/2014/main" id="{FE7DF68B-FA80-39C2-0A62-CF48340F8E66}"/>
            </a:ext>
          </a:extLst>
        </p:cNvPr>
        <p:cNvGrpSpPr/>
        <p:nvPr/>
      </p:nvGrpSpPr>
      <p:grpSpPr>
        <a:xfrm>
          <a:off x="0" y="0"/>
          <a:ext cx="0" cy="0"/>
          <a:chOff x="0" y="0"/>
          <a:chExt cx="0" cy="0"/>
        </a:xfrm>
      </p:grpSpPr>
      <p:sp>
        <p:nvSpPr>
          <p:cNvPr id="337" name="Google Shape;337;p38">
            <a:extLst>
              <a:ext uri="{FF2B5EF4-FFF2-40B4-BE49-F238E27FC236}">
                <a16:creationId xmlns:a16="http://schemas.microsoft.com/office/drawing/2014/main" id="{EDE87FE8-B9F4-CA60-D6BA-7091451EF3E3}"/>
              </a:ext>
            </a:extLst>
          </p:cNvPr>
          <p:cNvSpPr txBox="1">
            <a:spLocks noGrp="1"/>
          </p:cNvSpPr>
          <p:nvPr>
            <p:ph type="title"/>
          </p:nvPr>
        </p:nvSpPr>
        <p:spPr>
          <a:xfrm>
            <a:off x="1141413" y="0"/>
            <a:ext cx="9905998" cy="77821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dirty="0"/>
              <a:t>Doubtful Conscience</a:t>
            </a:r>
            <a:endParaRPr dirty="0"/>
          </a:p>
        </p:txBody>
      </p:sp>
      <p:sp>
        <p:nvSpPr>
          <p:cNvPr id="338" name="Google Shape;338;p38">
            <a:extLst>
              <a:ext uri="{FF2B5EF4-FFF2-40B4-BE49-F238E27FC236}">
                <a16:creationId xmlns:a16="http://schemas.microsoft.com/office/drawing/2014/main" id="{358AACE1-B4BB-022A-0D93-81034FBFE9AF}"/>
              </a:ext>
            </a:extLst>
          </p:cNvPr>
          <p:cNvSpPr txBox="1">
            <a:spLocks noGrp="1"/>
          </p:cNvSpPr>
          <p:nvPr>
            <p:ph idx="1"/>
          </p:nvPr>
        </p:nvSpPr>
        <p:spPr>
          <a:xfrm>
            <a:off x="1343024" y="690526"/>
            <a:ext cx="10406100" cy="6167474"/>
          </a:xfrm>
          <a:prstGeom prst="rect">
            <a:avLst/>
          </a:prstGeom>
          <a:noFill/>
          <a:ln>
            <a:noFill/>
          </a:ln>
        </p:spPr>
        <p:txBody>
          <a:bodyPr spcFirstLastPara="1" wrap="square" lIns="0" tIns="0" rIns="0" bIns="0" anchor="t" anchorCtr="0">
            <a:noAutofit/>
          </a:bodyPr>
          <a:lstStyle/>
          <a:p>
            <a:pPr marL="0" lvl="0" indent="0">
              <a:spcBef>
                <a:spcPts val="800"/>
              </a:spcBef>
              <a:buClr>
                <a:schemeClr val="dk2"/>
              </a:buClr>
              <a:buSzPts val="1400"/>
              <a:buNone/>
            </a:pPr>
            <a:r>
              <a:rPr lang="en-US" sz="2800" dirty="0"/>
              <a:t>3. Your parent is driving 65 mph in a 55 mph zone on a new highway. </a:t>
            </a:r>
          </a:p>
          <a:p>
            <a:pPr marL="0" lvl="0" indent="0">
              <a:spcBef>
                <a:spcPts val="800"/>
              </a:spcBef>
              <a:buClr>
                <a:schemeClr val="dk2"/>
              </a:buClr>
              <a:buSzPts val="1400"/>
              <a:buNone/>
            </a:pPr>
            <a:r>
              <a:rPr lang="en-US" sz="2800" dirty="0"/>
              <a:t>What is the moral norm?</a:t>
            </a:r>
          </a:p>
          <a:p>
            <a:pPr marL="0" lvl="0" indent="0" algn="l" rtl="0">
              <a:lnSpc>
                <a:spcPct val="120000"/>
              </a:lnSpc>
              <a:spcBef>
                <a:spcPts val="800"/>
              </a:spcBef>
              <a:spcAft>
                <a:spcPts val="0"/>
              </a:spcAft>
              <a:buClr>
                <a:schemeClr val="dk2"/>
              </a:buClr>
              <a:buSzPts val="1400"/>
              <a:buNone/>
            </a:pPr>
            <a:r>
              <a:rPr lang="en-US" sz="2800" dirty="0"/>
              <a:t>What is the particular act?</a:t>
            </a:r>
          </a:p>
          <a:p>
            <a:pPr marL="0" lvl="0" indent="0" algn="l" rtl="0">
              <a:lnSpc>
                <a:spcPct val="120000"/>
              </a:lnSpc>
              <a:spcBef>
                <a:spcPts val="800"/>
              </a:spcBef>
              <a:spcAft>
                <a:spcPts val="0"/>
              </a:spcAft>
              <a:buClr>
                <a:schemeClr val="dk2"/>
              </a:buClr>
              <a:buSzPts val="1400"/>
              <a:buNone/>
            </a:pPr>
            <a:r>
              <a:rPr lang="en-US" sz="2800" dirty="0"/>
              <a:t>What is the moral judgment?</a:t>
            </a:r>
          </a:p>
          <a:p>
            <a:pPr marL="0" indent="0">
              <a:spcBef>
                <a:spcPts val="800"/>
              </a:spcBef>
              <a:buClr>
                <a:schemeClr val="dk2"/>
              </a:buClr>
              <a:buSzPts val="1400"/>
              <a:buNone/>
            </a:pPr>
            <a:r>
              <a:rPr lang="en-US" sz="2800" dirty="0"/>
              <a:t>In these cases, after trying to find out your obligation, if you are still in doubt, you are morally justified to act according to your personal preferences.</a:t>
            </a:r>
          </a:p>
          <a:p>
            <a:pPr marL="0" indent="0">
              <a:spcBef>
                <a:spcPts val="800"/>
              </a:spcBef>
              <a:buClr>
                <a:schemeClr val="dk2"/>
              </a:buClr>
              <a:buSzPts val="1400"/>
              <a:buNone/>
            </a:pPr>
            <a:r>
              <a:rPr lang="en-US" sz="2800" dirty="0"/>
              <a:t>4. My mother asks if I want peanut butter sandwich on white bread or rye bread?</a:t>
            </a:r>
          </a:p>
          <a:p>
            <a:pPr marL="0" lvl="0" indent="0" algn="l" rtl="0">
              <a:lnSpc>
                <a:spcPct val="120000"/>
              </a:lnSpc>
              <a:spcBef>
                <a:spcPts val="800"/>
              </a:spcBef>
              <a:spcAft>
                <a:spcPts val="0"/>
              </a:spcAft>
              <a:buClr>
                <a:schemeClr val="dk2"/>
              </a:buClr>
              <a:buSzPts val="1400"/>
              <a:buNone/>
            </a:pPr>
            <a:endParaRPr lang="en-US" sz="2800" dirty="0"/>
          </a:p>
        </p:txBody>
      </p:sp>
    </p:spTree>
    <p:extLst>
      <p:ext uri="{BB962C8B-B14F-4D97-AF65-F5344CB8AC3E}">
        <p14:creationId xmlns:p14="http://schemas.microsoft.com/office/powerpoint/2010/main" val="335908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anim calcmode="lin" valueType="num">
                                      <p:cBhvr additive="base">
                                        <p:cTn id="7" dur="500" fill="hold"/>
                                        <p:tgtEl>
                                          <p:spTgt spid="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
                                            <p:txEl>
                                              <p:pRg st="1" end="1"/>
                                            </p:txEl>
                                          </p:spTgt>
                                        </p:tgtEl>
                                        <p:attrNameLst>
                                          <p:attrName>style.visibility</p:attrName>
                                        </p:attrNameLst>
                                      </p:cBhvr>
                                      <p:to>
                                        <p:strVal val="visible"/>
                                      </p:to>
                                    </p:set>
                                    <p:anim calcmode="lin" valueType="num">
                                      <p:cBhvr additive="base">
                                        <p:cTn id="13" dur="500" fill="hold"/>
                                        <p:tgtEl>
                                          <p:spTgt spid="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
                                            <p:txEl>
                                              <p:pRg st="2" end="2"/>
                                            </p:txEl>
                                          </p:spTgt>
                                        </p:tgtEl>
                                        <p:attrNameLst>
                                          <p:attrName>style.visibility</p:attrName>
                                        </p:attrNameLst>
                                      </p:cBhvr>
                                      <p:to>
                                        <p:strVal val="visible"/>
                                      </p:to>
                                    </p:set>
                                    <p:anim calcmode="lin" valueType="num">
                                      <p:cBhvr additive="base">
                                        <p:cTn id="19" dur="500" fill="hold"/>
                                        <p:tgtEl>
                                          <p:spTgt spid="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8">
                                            <p:txEl>
                                              <p:pRg st="3" end="3"/>
                                            </p:txEl>
                                          </p:spTgt>
                                        </p:tgtEl>
                                        <p:attrNameLst>
                                          <p:attrName>style.visibility</p:attrName>
                                        </p:attrNameLst>
                                      </p:cBhvr>
                                      <p:to>
                                        <p:strVal val="visible"/>
                                      </p:to>
                                    </p:set>
                                    <p:anim calcmode="lin" valueType="num">
                                      <p:cBhvr additive="base">
                                        <p:cTn id="25" dur="500" fill="hold"/>
                                        <p:tgtEl>
                                          <p:spTgt spid="3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
                                            <p:txEl>
                                              <p:pRg st="4" end="4"/>
                                            </p:txEl>
                                          </p:spTgt>
                                        </p:tgtEl>
                                        <p:attrNameLst>
                                          <p:attrName>style.visibility</p:attrName>
                                        </p:attrNameLst>
                                      </p:cBhvr>
                                      <p:to>
                                        <p:strVal val="visible"/>
                                      </p:to>
                                    </p:set>
                                    <p:anim calcmode="lin" valueType="num">
                                      <p:cBhvr additive="base">
                                        <p:cTn id="31" dur="500" fill="hold"/>
                                        <p:tgtEl>
                                          <p:spTgt spid="33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8">
                                            <p:txEl>
                                              <p:pRg st="5" end="5"/>
                                            </p:txEl>
                                          </p:spTgt>
                                        </p:tgtEl>
                                        <p:attrNameLst>
                                          <p:attrName>style.visibility</p:attrName>
                                        </p:attrNameLst>
                                      </p:cBhvr>
                                      <p:to>
                                        <p:strVal val="visible"/>
                                      </p:to>
                                    </p:set>
                                    <p:anim calcmode="lin" valueType="num">
                                      <p:cBhvr additive="base">
                                        <p:cTn id="37" dur="500" fill="hold"/>
                                        <p:tgtEl>
                                          <p:spTgt spid="33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5A2629-79FE-B6F9-0501-55C2D7102E51}"/>
              </a:ext>
            </a:extLst>
          </p:cNvPr>
          <p:cNvSpPr>
            <a:spLocks noGrp="1"/>
          </p:cNvSpPr>
          <p:nvPr>
            <p:ph type="title"/>
          </p:nvPr>
        </p:nvSpPr>
        <p:spPr>
          <a:xfrm>
            <a:off x="635000" y="640823"/>
            <a:ext cx="3418659" cy="5583148"/>
          </a:xfrm>
        </p:spPr>
        <p:txBody>
          <a:bodyPr anchor="ctr">
            <a:normAutofit/>
          </a:bodyPr>
          <a:lstStyle/>
          <a:p>
            <a:r>
              <a:rPr lang="en-US" sz="5400"/>
              <a:t>Christ Calls Matthew (Levi)</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2">
            <a:extLst>
              <a:ext uri="{FF2B5EF4-FFF2-40B4-BE49-F238E27FC236}">
                <a16:creationId xmlns:a16="http://schemas.microsoft.com/office/drawing/2014/main" id="{CC6A298D-F90E-BF80-85C8-49711FCBA605}"/>
              </a:ext>
            </a:extLst>
          </p:cNvPr>
          <p:cNvGraphicFramePr>
            <a:graphicFrameLocks noGrp="1"/>
          </p:cNvGraphicFramePr>
          <p:nvPr>
            <p:ph idx="1"/>
            <p:extLst>
              <p:ext uri="{D42A27DB-BD31-4B8C-83A1-F6EECF244321}">
                <p14:modId xmlns:p14="http://schemas.microsoft.com/office/powerpoint/2010/main" val="72212765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7499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53FD8B82-C9C3-274B-99DF-8925699B1255}"/>
              </a:ext>
            </a:extLst>
          </p:cNvPr>
          <p:cNvSpPr>
            <a:spLocks noGrp="1"/>
          </p:cNvSpPr>
          <p:nvPr>
            <p:ph type="title"/>
          </p:nvPr>
        </p:nvSpPr>
        <p:spPr>
          <a:xfrm>
            <a:off x="1047280" y="759805"/>
            <a:ext cx="10306520" cy="1325563"/>
          </a:xfrm>
        </p:spPr>
        <p:txBody>
          <a:bodyPr>
            <a:normAutofit/>
          </a:bodyPr>
          <a:lstStyle/>
          <a:p>
            <a:pPr algn="ctr"/>
            <a:r>
              <a:rPr lang="en-US" sz="4000" dirty="0">
                <a:solidFill>
                  <a:srgbClr val="FFFFFF"/>
                </a:solidFill>
              </a:rPr>
              <a:t>The Commandments and Beatitudes</a:t>
            </a:r>
          </a:p>
        </p:txBody>
      </p:sp>
      <p:pic>
        <p:nvPicPr>
          <p:cNvPr id="4" name="Picture 2">
            <a:extLst>
              <a:ext uri="{FF2B5EF4-FFF2-40B4-BE49-F238E27FC236}">
                <a16:creationId xmlns:a16="http://schemas.microsoft.com/office/drawing/2014/main" id="{2F84BEF0-BC78-4210-92EC-C3471B1E90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0"/>
          <a:stretch/>
        </p:blipFill>
        <p:spPr bwMode="auto">
          <a:xfrm>
            <a:off x="6098892" y="2492376"/>
            <a:ext cx="4802404" cy="35633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98CC98E7-C7A4-CD73-9320-1E5C3BEF81B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63003" y="2493963"/>
            <a:ext cx="3178032" cy="3563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78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D8B82-C9C3-274B-99DF-8925699B1255}"/>
              </a:ext>
            </a:extLst>
          </p:cNvPr>
          <p:cNvSpPr>
            <a:spLocks noGrp="1"/>
          </p:cNvSpPr>
          <p:nvPr>
            <p:ph type="title"/>
          </p:nvPr>
        </p:nvSpPr>
        <p:spPr/>
        <p:txBody>
          <a:bodyPr>
            <a:normAutofit/>
          </a:bodyPr>
          <a:lstStyle/>
          <a:p>
            <a:pPr algn="ctr"/>
            <a:r>
              <a:rPr lang="en-US" sz="4000" dirty="0"/>
              <a:t>The Old Law and The New Law</a:t>
            </a:r>
            <a:r>
              <a:rPr lang="en-US" sz="4000" dirty="0">
                <a:solidFill>
                  <a:srgbClr val="FFFFFF"/>
                </a:solidFill>
              </a:rPr>
              <a:t> Old Law</a:t>
            </a:r>
          </a:p>
        </p:txBody>
      </p:sp>
      <p:sp>
        <p:nvSpPr>
          <p:cNvPr id="3" name="Content Placeholder 2">
            <a:extLst>
              <a:ext uri="{FF2B5EF4-FFF2-40B4-BE49-F238E27FC236}">
                <a16:creationId xmlns:a16="http://schemas.microsoft.com/office/drawing/2014/main" id="{A94FF466-635D-68B4-3372-4438D4B96C38}"/>
              </a:ext>
            </a:extLst>
          </p:cNvPr>
          <p:cNvSpPr>
            <a:spLocks noGrp="1"/>
          </p:cNvSpPr>
          <p:nvPr>
            <p:ph sz="half" idx="1"/>
          </p:nvPr>
        </p:nvSpPr>
        <p:spPr>
          <a:xfrm>
            <a:off x="6172200" y="1931951"/>
            <a:ext cx="5181600" cy="4351338"/>
          </a:xfrm>
        </p:spPr>
        <p:txBody>
          <a:bodyPr/>
          <a:lstStyle/>
          <a:p>
            <a:endParaRPr lang="en-US" dirty="0"/>
          </a:p>
          <a:p>
            <a:pPr marL="0" indent="0" algn="ctr">
              <a:buNone/>
            </a:pPr>
            <a:r>
              <a:rPr lang="en-US" dirty="0"/>
              <a:t>Mark 12:28-31</a:t>
            </a:r>
          </a:p>
          <a:p>
            <a:pPr marL="0" indent="0">
              <a:buNone/>
            </a:pPr>
            <a:r>
              <a:rPr lang="en-US" dirty="0"/>
              <a:t>“Thou shall </a:t>
            </a:r>
            <a:r>
              <a:rPr lang="en-US" u="sng" dirty="0"/>
              <a:t>love the Lord </a:t>
            </a:r>
            <a:r>
              <a:rPr lang="en-US" dirty="0"/>
              <a:t>your </a:t>
            </a:r>
          </a:p>
          <a:p>
            <a:pPr marL="0" indent="0">
              <a:buNone/>
            </a:pPr>
            <a:r>
              <a:rPr lang="en-US" dirty="0"/>
              <a:t>God with all your heart, and </a:t>
            </a:r>
          </a:p>
          <a:p>
            <a:pPr marL="0" indent="0">
              <a:buNone/>
            </a:pPr>
            <a:r>
              <a:rPr lang="en-US" dirty="0"/>
              <a:t>with all your soul, and with </a:t>
            </a:r>
          </a:p>
          <a:p>
            <a:pPr marL="0" indent="0">
              <a:buNone/>
            </a:pPr>
            <a:r>
              <a:rPr lang="en-US" dirty="0"/>
              <a:t>all your mind, and with all your </a:t>
            </a:r>
          </a:p>
          <a:p>
            <a:pPr marL="0" indent="0">
              <a:buNone/>
            </a:pPr>
            <a:r>
              <a:rPr lang="en-US" dirty="0"/>
              <a:t>strength….</a:t>
            </a:r>
          </a:p>
          <a:p>
            <a:pPr marL="0" indent="0">
              <a:buNone/>
            </a:pPr>
            <a:r>
              <a:rPr lang="en-US" u="sng" dirty="0"/>
              <a:t>Love your neighbor </a:t>
            </a:r>
            <a:r>
              <a:rPr lang="en-US" dirty="0"/>
              <a:t>as yourself.”</a:t>
            </a:r>
          </a:p>
          <a:p>
            <a:pPr marL="0" indent="0">
              <a:buNone/>
            </a:pPr>
            <a:endParaRPr lang="en-US" dirty="0"/>
          </a:p>
          <a:p>
            <a:endParaRPr lang="en-US" dirty="0"/>
          </a:p>
        </p:txBody>
      </p:sp>
      <p:sp>
        <p:nvSpPr>
          <p:cNvPr id="5" name="Content Placeholder 4">
            <a:extLst>
              <a:ext uri="{FF2B5EF4-FFF2-40B4-BE49-F238E27FC236}">
                <a16:creationId xmlns:a16="http://schemas.microsoft.com/office/drawing/2014/main" id="{00161EA3-2457-89EE-97DB-CAE6ED930E18}"/>
              </a:ext>
            </a:extLst>
          </p:cNvPr>
          <p:cNvSpPr>
            <a:spLocks noGrp="1"/>
          </p:cNvSpPr>
          <p:nvPr>
            <p:ph sz="half" idx="2"/>
          </p:nvPr>
        </p:nvSpPr>
        <p:spPr>
          <a:xfrm>
            <a:off x="675168" y="1931951"/>
            <a:ext cx="5181600" cy="4351338"/>
          </a:xfrm>
        </p:spPr>
        <p:txBody>
          <a:bodyPr/>
          <a:lstStyle/>
          <a:p>
            <a:pPr marL="0" indent="0">
              <a:buNone/>
            </a:pPr>
            <a:endParaRPr lang="en-US" dirty="0"/>
          </a:p>
        </p:txBody>
      </p:sp>
      <p:pic>
        <p:nvPicPr>
          <p:cNvPr id="4" name="Picture 2">
            <a:extLst>
              <a:ext uri="{FF2B5EF4-FFF2-40B4-BE49-F238E27FC236}">
                <a16:creationId xmlns:a16="http://schemas.microsoft.com/office/drawing/2014/main" id="{2F84BEF0-BC78-4210-92EC-C3471B1E90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250"/>
          <a:stretch/>
        </p:blipFill>
        <p:spPr bwMode="auto">
          <a:xfrm>
            <a:off x="838200" y="2432272"/>
            <a:ext cx="4802404" cy="3563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78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BB89BD6-43A9-524C-E3DF-8A579F3BF2A1}"/>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a:solidFill>
                  <a:schemeClr val="tx1"/>
                </a:solidFill>
                <a:latin typeface="+mj-lt"/>
                <a:ea typeface="+mj-ea"/>
                <a:cs typeface="+mj-cs"/>
              </a:rPr>
              <a:t>New Law as a Fulfillment of the Old Law</a:t>
            </a:r>
          </a:p>
        </p:txBody>
      </p:sp>
      <p:cxnSp>
        <p:nvCxnSpPr>
          <p:cNvPr id="22" name="Straight Connector 2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A5F88629-65F9-2B8E-AFAD-07DD0677A95C}"/>
              </a:ext>
            </a:extLst>
          </p:cNvPr>
          <p:cNvSpPr>
            <a:spLocks/>
          </p:cNvSpPr>
          <p:nvPr/>
        </p:nvSpPr>
        <p:spPr>
          <a:xfrm>
            <a:off x="304151" y="2614552"/>
            <a:ext cx="5825985" cy="484384"/>
          </a:xfrm>
          <a:prstGeom prst="rect">
            <a:avLst/>
          </a:prstGeom>
        </p:spPr>
        <p:txBody>
          <a:bodyPr/>
          <a:lstStyle/>
          <a:p>
            <a:pPr defTabSz="649224">
              <a:spcAft>
                <a:spcPts val="600"/>
              </a:spcAft>
            </a:pPr>
            <a:r>
              <a:rPr lang="en-US" sz="2800" b="1" kern="1200" dirty="0">
                <a:solidFill>
                  <a:schemeClr val="tx1"/>
                </a:solidFill>
                <a:latin typeface="+mn-lt"/>
                <a:ea typeface="+mn-ea"/>
                <a:cs typeface="+mn-cs"/>
              </a:rPr>
              <a:t>Old Law</a:t>
            </a:r>
            <a:endParaRPr lang="en-US" sz="2800" b="1" dirty="0"/>
          </a:p>
        </p:txBody>
      </p:sp>
      <p:sp>
        <p:nvSpPr>
          <p:cNvPr id="6" name="Content Placeholder 5">
            <a:extLst>
              <a:ext uri="{FF2B5EF4-FFF2-40B4-BE49-F238E27FC236}">
                <a16:creationId xmlns:a16="http://schemas.microsoft.com/office/drawing/2014/main" id="{D0B0D4E1-7992-A7EF-1122-A98446F493A3}"/>
              </a:ext>
            </a:extLst>
          </p:cNvPr>
          <p:cNvSpPr>
            <a:spLocks/>
          </p:cNvSpPr>
          <p:nvPr/>
        </p:nvSpPr>
        <p:spPr>
          <a:xfrm>
            <a:off x="195859" y="3232565"/>
            <a:ext cx="5755551" cy="2901502"/>
          </a:xfrm>
          <a:prstGeom prst="rect">
            <a:avLst/>
          </a:prstGeom>
        </p:spPr>
        <p:txBody>
          <a:bodyPr>
            <a:normAutofit fontScale="92500" lnSpcReduction="20000"/>
          </a:bodyPr>
          <a:lstStyle/>
          <a:p>
            <a:pPr defTabSz="649224">
              <a:spcAft>
                <a:spcPts val="600"/>
              </a:spcAft>
            </a:pPr>
            <a:r>
              <a:rPr lang="en-US" sz="2800" kern="1200" dirty="0">
                <a:solidFill>
                  <a:schemeClr val="tx1"/>
                </a:solidFill>
              </a:rPr>
              <a:t>Do not worship false gods.</a:t>
            </a:r>
          </a:p>
          <a:p>
            <a:pPr defTabSz="649224">
              <a:spcAft>
                <a:spcPts val="600"/>
              </a:spcAft>
            </a:pPr>
            <a:endParaRPr lang="en-US" sz="2800" kern="1200" dirty="0">
              <a:solidFill>
                <a:schemeClr val="tx1"/>
              </a:solidFill>
            </a:endParaRPr>
          </a:p>
          <a:p>
            <a:pPr defTabSz="649224">
              <a:spcAft>
                <a:spcPts val="600"/>
              </a:spcAft>
            </a:pPr>
            <a:r>
              <a:rPr lang="en-US" sz="2800" kern="1200" dirty="0">
                <a:solidFill>
                  <a:schemeClr val="tx1"/>
                </a:solidFill>
              </a:rPr>
              <a:t>Do not kill.</a:t>
            </a:r>
          </a:p>
          <a:p>
            <a:pPr defTabSz="649224">
              <a:spcAft>
                <a:spcPts val="600"/>
              </a:spcAft>
            </a:pPr>
            <a:endParaRPr lang="en-US" sz="2800" kern="1200" dirty="0">
              <a:solidFill>
                <a:schemeClr val="tx1"/>
              </a:solidFill>
            </a:endParaRPr>
          </a:p>
          <a:p>
            <a:pPr defTabSz="649224">
              <a:spcAft>
                <a:spcPts val="600"/>
              </a:spcAft>
            </a:pPr>
            <a:r>
              <a:rPr lang="en-US" sz="2800" kern="1200" dirty="0">
                <a:solidFill>
                  <a:schemeClr val="tx1"/>
                </a:solidFill>
              </a:rPr>
              <a:t>Do not commit adultery.</a:t>
            </a:r>
          </a:p>
          <a:p>
            <a:pPr defTabSz="649224">
              <a:spcAft>
                <a:spcPts val="600"/>
              </a:spcAft>
            </a:pPr>
            <a:endParaRPr lang="en-US" sz="2800" kern="1200" dirty="0">
              <a:solidFill>
                <a:schemeClr val="tx1"/>
              </a:solidFill>
            </a:endParaRPr>
          </a:p>
          <a:p>
            <a:pPr defTabSz="649224">
              <a:spcAft>
                <a:spcPts val="600"/>
              </a:spcAft>
            </a:pPr>
            <a:r>
              <a:rPr lang="en-US" sz="2800" kern="1200" dirty="0">
                <a:solidFill>
                  <a:schemeClr val="tx1"/>
                </a:solidFill>
              </a:rPr>
              <a:t>Do not covet your neighbor’s goods.</a:t>
            </a:r>
            <a:endParaRPr lang="en-US" sz="2800" dirty="0"/>
          </a:p>
        </p:txBody>
      </p:sp>
      <p:sp>
        <p:nvSpPr>
          <p:cNvPr id="7" name="Text Placeholder 6">
            <a:extLst>
              <a:ext uri="{FF2B5EF4-FFF2-40B4-BE49-F238E27FC236}">
                <a16:creationId xmlns:a16="http://schemas.microsoft.com/office/drawing/2014/main" id="{D346B3ED-D641-095D-02BD-401EC94BB3E6}"/>
              </a:ext>
            </a:extLst>
          </p:cNvPr>
          <p:cNvSpPr>
            <a:spLocks/>
          </p:cNvSpPr>
          <p:nvPr/>
        </p:nvSpPr>
        <p:spPr>
          <a:xfrm>
            <a:off x="6218149" y="2614552"/>
            <a:ext cx="5825985" cy="359621"/>
          </a:xfrm>
          <a:prstGeom prst="rect">
            <a:avLst/>
          </a:prstGeom>
        </p:spPr>
        <p:txBody>
          <a:bodyPr/>
          <a:lstStyle/>
          <a:p>
            <a:pPr defTabSz="649224">
              <a:spcAft>
                <a:spcPts val="600"/>
              </a:spcAft>
            </a:pPr>
            <a:r>
              <a:rPr lang="en-US" sz="2800" b="1" kern="1200" dirty="0">
                <a:solidFill>
                  <a:schemeClr val="tx1"/>
                </a:solidFill>
                <a:latin typeface="+mn-lt"/>
                <a:ea typeface="+mn-ea"/>
                <a:cs typeface="+mn-cs"/>
              </a:rPr>
              <a:t>New Law</a:t>
            </a:r>
            <a:endParaRPr lang="en-US" sz="2800" b="1" dirty="0"/>
          </a:p>
        </p:txBody>
      </p:sp>
      <p:sp>
        <p:nvSpPr>
          <p:cNvPr id="8" name="Content Placeholder 7">
            <a:extLst>
              <a:ext uri="{FF2B5EF4-FFF2-40B4-BE49-F238E27FC236}">
                <a16:creationId xmlns:a16="http://schemas.microsoft.com/office/drawing/2014/main" id="{76E495BA-A9A7-816F-5361-78BA01611B50}"/>
              </a:ext>
            </a:extLst>
          </p:cNvPr>
          <p:cNvSpPr>
            <a:spLocks/>
          </p:cNvSpPr>
          <p:nvPr/>
        </p:nvSpPr>
        <p:spPr>
          <a:xfrm>
            <a:off x="6218149" y="3122024"/>
            <a:ext cx="5755551" cy="3105397"/>
          </a:xfrm>
          <a:prstGeom prst="rect">
            <a:avLst/>
          </a:prstGeom>
        </p:spPr>
        <p:txBody>
          <a:bodyPr>
            <a:normAutofit lnSpcReduction="10000"/>
          </a:bodyPr>
          <a:lstStyle/>
          <a:p>
            <a:pPr defTabSz="649224">
              <a:spcAft>
                <a:spcPts val="600"/>
              </a:spcAft>
            </a:pPr>
            <a:r>
              <a:rPr lang="en-US" sz="1278" kern="1200" dirty="0">
                <a:solidFill>
                  <a:schemeClr val="tx1"/>
                </a:solidFill>
                <a:latin typeface="+mn-lt"/>
                <a:ea typeface="+mn-ea"/>
                <a:cs typeface="+mn-cs"/>
              </a:rPr>
              <a:t> </a:t>
            </a:r>
            <a:r>
              <a:rPr lang="en-US" sz="2800" kern="1200" dirty="0">
                <a:solidFill>
                  <a:schemeClr val="tx1"/>
                </a:solidFill>
              </a:rPr>
              <a:t>Love and worship God as Blessed Trinity.</a:t>
            </a:r>
          </a:p>
          <a:p>
            <a:pPr defTabSz="649224">
              <a:spcAft>
                <a:spcPts val="600"/>
              </a:spcAft>
            </a:pPr>
            <a:r>
              <a:rPr lang="en-US" sz="2800" kern="1200" dirty="0">
                <a:solidFill>
                  <a:schemeClr val="tx1"/>
                </a:solidFill>
              </a:rPr>
              <a:t> Love everyone as God loves you.</a:t>
            </a:r>
          </a:p>
          <a:p>
            <a:pPr defTabSz="649224">
              <a:spcAft>
                <a:spcPts val="600"/>
              </a:spcAft>
            </a:pPr>
            <a:r>
              <a:rPr lang="en-US" sz="2800" kern="1200" dirty="0">
                <a:solidFill>
                  <a:schemeClr val="tx1"/>
                </a:solidFill>
              </a:rPr>
              <a:t> Live interior chastity in thought and desire.</a:t>
            </a:r>
          </a:p>
          <a:p>
            <a:pPr defTabSz="649224">
              <a:spcAft>
                <a:spcPts val="600"/>
              </a:spcAft>
            </a:pPr>
            <a:r>
              <a:rPr lang="en-US" sz="2800" kern="1200" dirty="0">
                <a:solidFill>
                  <a:schemeClr val="tx1"/>
                </a:solidFill>
              </a:rPr>
              <a:t> Have an active love of neighbor in word and deed.</a:t>
            </a:r>
            <a:endParaRPr lang="en-US" sz="2800" dirty="0"/>
          </a:p>
        </p:txBody>
      </p:sp>
    </p:spTree>
    <p:extLst>
      <p:ext uri="{BB962C8B-B14F-4D97-AF65-F5344CB8AC3E}">
        <p14:creationId xmlns:p14="http://schemas.microsoft.com/office/powerpoint/2010/main" val="376667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ECC807-C7EA-420E-A135-64FF552BC5CB}"/>
              </a:ext>
            </a:extLst>
          </p:cNvPr>
          <p:cNvSpPr>
            <a:spLocks noGrp="1"/>
          </p:cNvSpPr>
          <p:nvPr>
            <p:ph type="title"/>
          </p:nvPr>
        </p:nvSpPr>
        <p:spPr>
          <a:xfrm>
            <a:off x="112296" y="1608667"/>
            <a:ext cx="3703186" cy="4501127"/>
          </a:xfrm>
        </p:spPr>
        <p:txBody>
          <a:bodyPr anchor="t">
            <a:normAutofit/>
          </a:bodyPr>
          <a:lstStyle/>
          <a:p>
            <a:pPr algn="r"/>
            <a:r>
              <a:rPr lang="en-US" sz="3600" dirty="0">
                <a:solidFill>
                  <a:srgbClr val="FFFFFF"/>
                </a:solidFill>
              </a:rPr>
              <a:t>The Commandments and Beatitudes</a:t>
            </a:r>
            <a:br>
              <a:rPr lang="en-US" sz="3600" dirty="0">
                <a:solidFill>
                  <a:srgbClr val="FFFFFF"/>
                </a:solidFill>
              </a:rPr>
            </a:br>
            <a:endParaRPr lang="en-US" sz="3600" dirty="0">
              <a:solidFill>
                <a:srgbClr val="FFFFFF"/>
              </a:solidFill>
            </a:endParaRPr>
          </a:p>
        </p:txBody>
      </p:sp>
      <p:sp>
        <p:nvSpPr>
          <p:cNvPr id="3" name="Content Placeholder 2">
            <a:extLst>
              <a:ext uri="{FF2B5EF4-FFF2-40B4-BE49-F238E27FC236}">
                <a16:creationId xmlns:a16="http://schemas.microsoft.com/office/drawing/2014/main" id="{AC1F41D9-BAA5-4D70-8E95-E5297667CE16}"/>
              </a:ext>
            </a:extLst>
          </p:cNvPr>
          <p:cNvSpPr>
            <a:spLocks noGrp="1"/>
          </p:cNvSpPr>
          <p:nvPr>
            <p:ph sz="half" idx="1"/>
          </p:nvPr>
        </p:nvSpPr>
        <p:spPr>
          <a:xfrm>
            <a:off x="4547698" y="1608667"/>
            <a:ext cx="3421958" cy="4501127"/>
          </a:xfrm>
        </p:spPr>
        <p:txBody>
          <a:bodyPr numCol="1">
            <a:normAutofit/>
          </a:bodyPr>
          <a:lstStyle/>
          <a:p>
            <a:pPr marL="0" indent="0" algn="ctr">
              <a:buNone/>
            </a:pPr>
            <a:r>
              <a:rPr lang="en-US" sz="2000" dirty="0"/>
              <a:t>Commandments:</a:t>
            </a:r>
          </a:p>
          <a:p>
            <a:pPr marL="457200" indent="-457200">
              <a:buAutoNum type="arabicPeriod"/>
            </a:pPr>
            <a:r>
              <a:rPr lang="en-US" sz="2000" dirty="0"/>
              <a:t>Only 1 God</a:t>
            </a:r>
          </a:p>
          <a:p>
            <a:pPr marL="457200" indent="-457200">
              <a:buAutoNum type="arabicPeriod"/>
            </a:pPr>
            <a:r>
              <a:rPr lang="en-US" sz="2000" dirty="0"/>
              <a:t>God’s Name</a:t>
            </a:r>
          </a:p>
          <a:p>
            <a:pPr marL="457200" indent="-457200">
              <a:buAutoNum type="arabicPeriod"/>
            </a:pPr>
            <a:r>
              <a:rPr lang="en-US" sz="2000" dirty="0"/>
              <a:t>Sabbath</a:t>
            </a:r>
          </a:p>
          <a:p>
            <a:pPr marL="457200" indent="-457200">
              <a:buAutoNum type="arabicPeriod"/>
            </a:pPr>
            <a:r>
              <a:rPr lang="en-US" sz="2000" dirty="0"/>
              <a:t>Father/Mother</a:t>
            </a:r>
          </a:p>
          <a:p>
            <a:pPr marL="457200" indent="-457200">
              <a:buAutoNum type="arabicPeriod"/>
            </a:pPr>
            <a:r>
              <a:rPr lang="en-US" sz="2000" dirty="0"/>
              <a:t>Kill</a:t>
            </a:r>
          </a:p>
          <a:p>
            <a:pPr marL="457200" indent="-457200">
              <a:buAutoNum type="arabicPeriod"/>
            </a:pPr>
            <a:r>
              <a:rPr lang="en-US" sz="2000" dirty="0"/>
              <a:t>Adultery</a:t>
            </a:r>
          </a:p>
          <a:p>
            <a:pPr marL="457200" indent="-457200">
              <a:buAutoNum type="arabicPeriod"/>
            </a:pPr>
            <a:r>
              <a:rPr lang="en-US" sz="2000" dirty="0"/>
              <a:t>Steal</a:t>
            </a:r>
          </a:p>
          <a:p>
            <a:pPr marL="457200" indent="-457200">
              <a:buAutoNum type="arabicPeriod"/>
            </a:pPr>
            <a:r>
              <a:rPr lang="en-US" sz="2000" dirty="0"/>
              <a:t>Lie</a:t>
            </a:r>
          </a:p>
          <a:p>
            <a:pPr marL="457200" indent="-457200">
              <a:buAutoNum type="arabicPeriod"/>
            </a:pPr>
            <a:r>
              <a:rPr lang="en-US" sz="2000" dirty="0"/>
              <a:t>Covet people</a:t>
            </a:r>
          </a:p>
          <a:p>
            <a:pPr marL="457200" indent="-457200">
              <a:buAutoNum type="arabicPeriod"/>
            </a:pPr>
            <a:r>
              <a:rPr lang="en-US" sz="2000" dirty="0"/>
              <a:t>Covet goods</a:t>
            </a:r>
          </a:p>
        </p:txBody>
      </p:sp>
      <p:sp>
        <p:nvSpPr>
          <p:cNvPr id="4" name="Content Placeholder 3">
            <a:extLst>
              <a:ext uri="{FF2B5EF4-FFF2-40B4-BE49-F238E27FC236}">
                <a16:creationId xmlns:a16="http://schemas.microsoft.com/office/drawing/2014/main" id="{3BD45796-33D4-3D09-FEC6-48ADC938DAB0}"/>
              </a:ext>
            </a:extLst>
          </p:cNvPr>
          <p:cNvSpPr>
            <a:spLocks noGrp="1"/>
          </p:cNvSpPr>
          <p:nvPr>
            <p:ph sz="half" idx="2"/>
          </p:nvPr>
        </p:nvSpPr>
        <p:spPr>
          <a:xfrm>
            <a:off x="8289696" y="1608667"/>
            <a:ext cx="3421957" cy="4501127"/>
          </a:xfrm>
        </p:spPr>
        <p:txBody>
          <a:bodyPr>
            <a:normAutofit/>
          </a:bodyPr>
          <a:lstStyle/>
          <a:p>
            <a:pPr marL="0" indent="0" algn="ctr">
              <a:buNone/>
            </a:pPr>
            <a:r>
              <a:rPr lang="en-US" sz="2000" dirty="0"/>
              <a:t>Beatitudes:</a:t>
            </a:r>
          </a:p>
          <a:p>
            <a:r>
              <a:rPr lang="en-US" sz="2000" dirty="0"/>
              <a:t>Poor in Spirit</a:t>
            </a:r>
          </a:p>
          <a:p>
            <a:r>
              <a:rPr lang="en-US" sz="2000" dirty="0"/>
              <a:t>Mourn</a:t>
            </a:r>
          </a:p>
          <a:p>
            <a:r>
              <a:rPr lang="en-US" sz="2000" dirty="0"/>
              <a:t>Meek</a:t>
            </a:r>
          </a:p>
          <a:p>
            <a:r>
              <a:rPr lang="en-US" sz="2000" dirty="0"/>
              <a:t>Righteousness</a:t>
            </a:r>
          </a:p>
          <a:p>
            <a:r>
              <a:rPr lang="en-US" sz="2000" dirty="0"/>
              <a:t>Merciful</a:t>
            </a:r>
          </a:p>
          <a:p>
            <a:r>
              <a:rPr lang="en-US" sz="2000" dirty="0"/>
              <a:t>Pure of Heart</a:t>
            </a:r>
          </a:p>
          <a:p>
            <a:r>
              <a:rPr lang="en-US" sz="2000" dirty="0"/>
              <a:t>Peacemakers</a:t>
            </a:r>
          </a:p>
          <a:p>
            <a:r>
              <a:rPr lang="en-US" sz="2000" dirty="0"/>
              <a:t>Persecuted</a:t>
            </a:r>
          </a:p>
        </p:txBody>
      </p:sp>
    </p:spTree>
    <p:extLst>
      <p:ext uri="{BB962C8B-B14F-4D97-AF65-F5344CB8AC3E}">
        <p14:creationId xmlns:p14="http://schemas.microsoft.com/office/powerpoint/2010/main" val="238199852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5"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A6790-41BE-2641-8EAE-C4C9D5A07D40}"/>
              </a:ext>
            </a:extLst>
          </p:cNvPr>
          <p:cNvSpPr>
            <a:spLocks noGrp="1"/>
          </p:cNvSpPr>
          <p:nvPr>
            <p:ph type="title"/>
          </p:nvPr>
        </p:nvSpPr>
        <p:spPr>
          <a:xfrm>
            <a:off x="466721" y="1250995"/>
            <a:ext cx="3327065" cy="2178006"/>
          </a:xfrm>
        </p:spPr>
        <p:txBody>
          <a:bodyPr anchor="b">
            <a:normAutofit/>
          </a:bodyPr>
          <a:lstStyle/>
          <a:p>
            <a:pPr algn="ctr"/>
            <a:r>
              <a:rPr lang="en-US" sz="3600" dirty="0">
                <a:solidFill>
                  <a:srgbClr val="FFFFFF"/>
                </a:solidFill>
              </a:rPr>
              <a:t>The Commandments and</a:t>
            </a:r>
            <a:br>
              <a:rPr lang="en-US" sz="3600" dirty="0">
                <a:solidFill>
                  <a:srgbClr val="FFFFFF"/>
                </a:solidFill>
              </a:rPr>
            </a:br>
            <a:r>
              <a:rPr lang="en-US" sz="3600" dirty="0">
                <a:solidFill>
                  <a:srgbClr val="FFFFFF"/>
                </a:solidFill>
              </a:rPr>
              <a:t>Beatitudes</a:t>
            </a:r>
          </a:p>
        </p:txBody>
      </p:sp>
      <p:sp>
        <p:nvSpPr>
          <p:cNvPr id="61" name="Content Placeholder 2">
            <a:extLst>
              <a:ext uri="{FF2B5EF4-FFF2-40B4-BE49-F238E27FC236}">
                <a16:creationId xmlns:a16="http://schemas.microsoft.com/office/drawing/2014/main" id="{02E5661D-4925-0B48-B65F-62C6C0C2442E}"/>
              </a:ext>
            </a:extLst>
          </p:cNvPr>
          <p:cNvSpPr>
            <a:spLocks noGrp="1"/>
          </p:cNvSpPr>
          <p:nvPr>
            <p:ph idx="1"/>
          </p:nvPr>
        </p:nvSpPr>
        <p:spPr>
          <a:xfrm>
            <a:off x="4810259" y="649480"/>
            <a:ext cx="6555347" cy="5546047"/>
          </a:xfrm>
        </p:spPr>
        <p:txBody>
          <a:bodyPr anchor="ctr">
            <a:normAutofit/>
          </a:bodyPr>
          <a:lstStyle/>
          <a:p>
            <a:pPr marL="0" indent="0">
              <a:buNone/>
            </a:pPr>
            <a:r>
              <a:rPr lang="en-US" sz="2000" dirty="0"/>
              <a:t>Q: What kind of law are the 10 Commandments?</a:t>
            </a:r>
          </a:p>
          <a:p>
            <a:pPr marL="0" indent="0">
              <a:buNone/>
            </a:pPr>
            <a:r>
              <a:rPr lang="en-US" sz="2000" dirty="0"/>
              <a:t>A: Divine positive law derived from natural law. </a:t>
            </a:r>
          </a:p>
          <a:p>
            <a:pPr marL="0" indent="0">
              <a:buNone/>
            </a:pPr>
            <a:r>
              <a:rPr lang="en-US" sz="2000" dirty="0"/>
              <a:t>Q: Which of the commandments is not found in natural law?</a:t>
            </a:r>
          </a:p>
          <a:p>
            <a:pPr marL="0" indent="0">
              <a:buNone/>
            </a:pPr>
            <a:r>
              <a:rPr lang="en-US" sz="2000" dirty="0"/>
              <a:t>A: Third Commandment - ”Remember the sabbath day, to keep it holy.” (Ex 20:8)</a:t>
            </a:r>
          </a:p>
          <a:p>
            <a:pPr marL="0" indent="0">
              <a:buNone/>
            </a:pPr>
            <a:r>
              <a:rPr lang="en-US" sz="2000" dirty="0"/>
              <a:t>Q: If the Third Commandment is not found in natural law, why are we compelled to obey it? </a:t>
            </a:r>
          </a:p>
          <a:p>
            <a:pPr marL="0" indent="0">
              <a:buNone/>
            </a:pPr>
            <a:r>
              <a:rPr lang="en-US" sz="2000" dirty="0"/>
              <a:t>A: It is a divine positive law which is also found in the Precepts of the Church.</a:t>
            </a:r>
          </a:p>
        </p:txBody>
      </p:sp>
    </p:spTree>
    <p:extLst>
      <p:ext uri="{BB962C8B-B14F-4D97-AF65-F5344CB8AC3E}">
        <p14:creationId xmlns:p14="http://schemas.microsoft.com/office/powerpoint/2010/main" val="94482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
                                            <p:txEl>
                                              <p:pRg st="0" end="0"/>
                                            </p:txEl>
                                          </p:spTgt>
                                        </p:tgtEl>
                                        <p:attrNameLst>
                                          <p:attrName>style.visibility</p:attrName>
                                        </p:attrNameLst>
                                      </p:cBhvr>
                                      <p:to>
                                        <p:strVal val="visible"/>
                                      </p:to>
                                    </p:set>
                                    <p:animEffect transition="in" filter="fade">
                                      <p:cBhvr>
                                        <p:cTn id="14" dur="1000"/>
                                        <p:tgtEl>
                                          <p:spTgt spid="61">
                                            <p:txEl>
                                              <p:pRg st="0" end="0"/>
                                            </p:txEl>
                                          </p:spTgt>
                                        </p:tgtEl>
                                      </p:cBhvr>
                                    </p:animEffect>
                                    <p:anim calcmode="lin" valueType="num">
                                      <p:cBhvr>
                                        <p:cTn id="15" dur="1000" fill="hold"/>
                                        <p:tgtEl>
                                          <p:spTgt spid="6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
                                            <p:txEl>
                                              <p:pRg st="1" end="1"/>
                                            </p:txEl>
                                          </p:spTgt>
                                        </p:tgtEl>
                                        <p:attrNameLst>
                                          <p:attrName>style.visibility</p:attrName>
                                        </p:attrNameLst>
                                      </p:cBhvr>
                                      <p:to>
                                        <p:strVal val="visible"/>
                                      </p:to>
                                    </p:set>
                                    <p:animEffect transition="in" filter="fade">
                                      <p:cBhvr>
                                        <p:cTn id="21" dur="1000"/>
                                        <p:tgtEl>
                                          <p:spTgt spid="61">
                                            <p:txEl>
                                              <p:pRg st="1" end="1"/>
                                            </p:txEl>
                                          </p:spTgt>
                                        </p:tgtEl>
                                      </p:cBhvr>
                                    </p:animEffect>
                                    <p:anim calcmode="lin" valueType="num">
                                      <p:cBhvr>
                                        <p:cTn id="22" dur="1000" fill="hold"/>
                                        <p:tgtEl>
                                          <p:spTgt spid="6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1">
                                            <p:txEl>
                                              <p:pRg st="2" end="2"/>
                                            </p:txEl>
                                          </p:spTgt>
                                        </p:tgtEl>
                                        <p:attrNameLst>
                                          <p:attrName>style.visibility</p:attrName>
                                        </p:attrNameLst>
                                      </p:cBhvr>
                                      <p:to>
                                        <p:strVal val="visible"/>
                                      </p:to>
                                    </p:set>
                                    <p:animEffect transition="in" filter="fade">
                                      <p:cBhvr>
                                        <p:cTn id="28" dur="1000"/>
                                        <p:tgtEl>
                                          <p:spTgt spid="61">
                                            <p:txEl>
                                              <p:pRg st="2" end="2"/>
                                            </p:txEl>
                                          </p:spTgt>
                                        </p:tgtEl>
                                      </p:cBhvr>
                                    </p:animEffect>
                                    <p:anim calcmode="lin" valueType="num">
                                      <p:cBhvr>
                                        <p:cTn id="29" dur="1000" fill="hold"/>
                                        <p:tgtEl>
                                          <p:spTgt spid="6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1">
                                            <p:txEl>
                                              <p:pRg st="3" end="3"/>
                                            </p:txEl>
                                          </p:spTgt>
                                        </p:tgtEl>
                                        <p:attrNameLst>
                                          <p:attrName>style.visibility</p:attrName>
                                        </p:attrNameLst>
                                      </p:cBhvr>
                                      <p:to>
                                        <p:strVal val="visible"/>
                                      </p:to>
                                    </p:set>
                                    <p:animEffect transition="in" filter="fade">
                                      <p:cBhvr>
                                        <p:cTn id="35" dur="1000"/>
                                        <p:tgtEl>
                                          <p:spTgt spid="61">
                                            <p:txEl>
                                              <p:pRg st="3" end="3"/>
                                            </p:txEl>
                                          </p:spTgt>
                                        </p:tgtEl>
                                      </p:cBhvr>
                                    </p:animEffect>
                                    <p:anim calcmode="lin" valueType="num">
                                      <p:cBhvr>
                                        <p:cTn id="36" dur="1000" fill="hold"/>
                                        <p:tgtEl>
                                          <p:spTgt spid="61">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1">
                                            <p:txEl>
                                              <p:pRg st="4" end="4"/>
                                            </p:txEl>
                                          </p:spTgt>
                                        </p:tgtEl>
                                        <p:attrNameLst>
                                          <p:attrName>style.visibility</p:attrName>
                                        </p:attrNameLst>
                                      </p:cBhvr>
                                      <p:to>
                                        <p:strVal val="visible"/>
                                      </p:to>
                                    </p:set>
                                    <p:animEffect transition="in" filter="fade">
                                      <p:cBhvr>
                                        <p:cTn id="42" dur="1000"/>
                                        <p:tgtEl>
                                          <p:spTgt spid="61">
                                            <p:txEl>
                                              <p:pRg st="4" end="4"/>
                                            </p:txEl>
                                          </p:spTgt>
                                        </p:tgtEl>
                                      </p:cBhvr>
                                    </p:animEffect>
                                    <p:anim calcmode="lin" valueType="num">
                                      <p:cBhvr>
                                        <p:cTn id="43" dur="1000" fill="hold"/>
                                        <p:tgtEl>
                                          <p:spTgt spid="61">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1">
                                            <p:txEl>
                                              <p:pRg st="5" end="5"/>
                                            </p:txEl>
                                          </p:spTgt>
                                        </p:tgtEl>
                                        <p:attrNameLst>
                                          <p:attrName>style.visibility</p:attrName>
                                        </p:attrNameLst>
                                      </p:cBhvr>
                                      <p:to>
                                        <p:strVal val="visible"/>
                                      </p:to>
                                    </p:set>
                                    <p:animEffect transition="in" filter="fade">
                                      <p:cBhvr>
                                        <p:cTn id="49" dur="1000"/>
                                        <p:tgtEl>
                                          <p:spTgt spid="61">
                                            <p:txEl>
                                              <p:pRg st="5" end="5"/>
                                            </p:txEl>
                                          </p:spTgt>
                                        </p:tgtEl>
                                      </p:cBhvr>
                                    </p:animEffect>
                                    <p:anim calcmode="lin" valueType="num">
                                      <p:cBhvr>
                                        <p:cTn id="50" dur="1000" fill="hold"/>
                                        <p:tgtEl>
                                          <p:spTgt spid="61">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C35017A-6C87-554C-B0F1-DAF4D24F4ABF}"/>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First Commandment</a:t>
            </a:r>
          </a:p>
        </p:txBody>
      </p:sp>
      <p:sp>
        <p:nvSpPr>
          <p:cNvPr id="3" name="Content Placeholder 2">
            <a:extLst>
              <a:ext uri="{FF2B5EF4-FFF2-40B4-BE49-F238E27FC236}">
                <a16:creationId xmlns:a16="http://schemas.microsoft.com/office/drawing/2014/main" id="{2BA81995-8DBC-244A-857F-245E96BB2AB1}"/>
              </a:ext>
            </a:extLst>
          </p:cNvPr>
          <p:cNvSpPr>
            <a:spLocks noGrp="1"/>
          </p:cNvSpPr>
          <p:nvPr>
            <p:ph idx="1"/>
          </p:nvPr>
        </p:nvSpPr>
        <p:spPr>
          <a:xfrm>
            <a:off x="1367624" y="2800737"/>
            <a:ext cx="9708995" cy="3567173"/>
          </a:xfrm>
        </p:spPr>
        <p:txBody>
          <a:bodyPr anchor="ctr">
            <a:normAutofit/>
          </a:bodyPr>
          <a:lstStyle/>
          <a:p>
            <a:pPr marL="0" indent="0">
              <a:buNone/>
            </a:pPr>
            <a:r>
              <a:rPr lang="en-US" sz="2400" dirty="0"/>
              <a:t>“I am the Lord your God; you shall not have strange gods before me.”</a:t>
            </a:r>
          </a:p>
          <a:p>
            <a:pPr marL="0" indent="0">
              <a:buNone/>
            </a:pPr>
            <a:r>
              <a:rPr lang="en-US" sz="2400" dirty="0"/>
              <a:t>Q: Each of the commandments contains </a:t>
            </a:r>
            <a:r>
              <a:rPr lang="en-US" sz="2400" u="sng" dirty="0"/>
              <a:t>positive commands </a:t>
            </a:r>
            <a:r>
              <a:rPr lang="en-US" sz="2400" dirty="0"/>
              <a:t>and </a:t>
            </a:r>
            <a:r>
              <a:rPr lang="en-US" sz="2400" u="sng" dirty="0"/>
              <a:t>negative commands</a:t>
            </a:r>
            <a:r>
              <a:rPr lang="en-US" sz="2400" dirty="0"/>
              <a:t>! What is the positive command in the First Commandment?</a:t>
            </a:r>
          </a:p>
          <a:p>
            <a:pPr marL="0" indent="0">
              <a:buNone/>
            </a:pPr>
            <a:r>
              <a:rPr lang="en-US" sz="2400" dirty="0"/>
              <a:t>A: I am the Lord your God. You shall worship God alone! </a:t>
            </a:r>
          </a:p>
          <a:p>
            <a:pPr marL="0" indent="0">
              <a:buNone/>
            </a:pPr>
            <a:r>
              <a:rPr lang="en-US" sz="2400" dirty="0"/>
              <a:t>Q: Is worshipping God alone an absolute requirement?</a:t>
            </a:r>
          </a:p>
          <a:p>
            <a:pPr marL="0" indent="0">
              <a:buNone/>
            </a:pPr>
            <a:r>
              <a:rPr lang="en-US" sz="2400" dirty="0"/>
              <a:t>A: Yes!</a:t>
            </a:r>
          </a:p>
          <a:p>
            <a:pPr marL="0" indent="0">
              <a:buNone/>
            </a:pPr>
            <a:r>
              <a:rPr lang="en-US" sz="2400" dirty="0"/>
              <a:t>Q: What about atheists?</a:t>
            </a:r>
          </a:p>
          <a:p>
            <a:pPr marL="0" indent="0">
              <a:buNone/>
            </a:pPr>
            <a:r>
              <a:rPr lang="en-US" sz="2400" dirty="0"/>
              <a:t>A: They are still required to comply!</a:t>
            </a:r>
          </a:p>
          <a:p>
            <a:pPr marL="0" indent="0">
              <a:buNone/>
            </a:pPr>
            <a:endParaRPr lang="en-US" sz="2400" dirty="0"/>
          </a:p>
        </p:txBody>
      </p:sp>
    </p:spTree>
    <p:extLst>
      <p:ext uri="{BB962C8B-B14F-4D97-AF65-F5344CB8AC3E}">
        <p14:creationId xmlns:p14="http://schemas.microsoft.com/office/powerpoint/2010/main" val="24009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ipe(down)">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C35017A-6C87-554C-B0F1-DAF4D24F4ABF}"/>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First Commandment</a:t>
            </a:r>
          </a:p>
        </p:txBody>
      </p:sp>
      <p:sp>
        <p:nvSpPr>
          <p:cNvPr id="3" name="Content Placeholder 2">
            <a:extLst>
              <a:ext uri="{FF2B5EF4-FFF2-40B4-BE49-F238E27FC236}">
                <a16:creationId xmlns:a16="http://schemas.microsoft.com/office/drawing/2014/main" id="{2BA81995-8DBC-244A-857F-245E96BB2AB1}"/>
              </a:ext>
            </a:extLst>
          </p:cNvPr>
          <p:cNvSpPr>
            <a:spLocks noGrp="1"/>
          </p:cNvSpPr>
          <p:nvPr>
            <p:ph idx="1"/>
          </p:nvPr>
        </p:nvSpPr>
        <p:spPr>
          <a:xfrm>
            <a:off x="1367624" y="2490436"/>
            <a:ext cx="9708995" cy="3567173"/>
          </a:xfrm>
        </p:spPr>
        <p:txBody>
          <a:bodyPr anchor="ctr">
            <a:normAutofit/>
          </a:bodyPr>
          <a:lstStyle/>
          <a:p>
            <a:pPr marL="0" indent="0">
              <a:buNone/>
            </a:pPr>
            <a:r>
              <a:rPr lang="en-US" sz="2400" dirty="0"/>
              <a:t>“I am the Lord your God; you shall not have strange gods before me.”</a:t>
            </a:r>
          </a:p>
          <a:p>
            <a:pPr marL="0" indent="0">
              <a:buNone/>
            </a:pPr>
            <a:r>
              <a:rPr lang="en-US" sz="2400" dirty="0"/>
              <a:t>Q: Each of the commandments contains positive commands and negative commands! What are some of the negative commands?</a:t>
            </a:r>
          </a:p>
          <a:p>
            <a:pPr marL="0" indent="0">
              <a:buNone/>
            </a:pPr>
            <a:r>
              <a:rPr lang="en-US" sz="2400" dirty="0"/>
              <a:t>A: You shall not worship strange gods before me.</a:t>
            </a:r>
          </a:p>
          <a:p>
            <a:pPr marL="0" indent="0">
              <a:buNone/>
            </a:pPr>
            <a:r>
              <a:rPr lang="en-US" sz="2400" dirty="0"/>
              <a:t>Q: What are some ‘strange gods?”</a:t>
            </a:r>
          </a:p>
          <a:p>
            <a:pPr marL="0" indent="0">
              <a:buNone/>
            </a:pPr>
            <a:r>
              <a:rPr lang="en-US" sz="2400" dirty="0"/>
              <a:t>A: Money, power…</a:t>
            </a:r>
          </a:p>
          <a:p>
            <a:pPr marL="0" indent="0">
              <a:buNone/>
            </a:pPr>
            <a:endParaRPr lang="en-US" sz="2400" dirty="0"/>
          </a:p>
        </p:txBody>
      </p:sp>
    </p:spTree>
    <p:extLst>
      <p:ext uri="{BB962C8B-B14F-4D97-AF65-F5344CB8AC3E}">
        <p14:creationId xmlns:p14="http://schemas.microsoft.com/office/powerpoint/2010/main" val="7279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8B63359-79D7-764E-9101-11728BB7F38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First Commandment and </a:t>
            </a:r>
            <a:br>
              <a:rPr lang="en-US" sz="4000">
                <a:solidFill>
                  <a:srgbClr val="FFFFFF"/>
                </a:solidFill>
              </a:rPr>
            </a:br>
            <a:r>
              <a:rPr lang="en-US" sz="4000">
                <a:solidFill>
                  <a:srgbClr val="FFFFFF"/>
                </a:solidFill>
              </a:rPr>
              <a:t>the Theological Virtues</a:t>
            </a:r>
          </a:p>
        </p:txBody>
      </p:sp>
      <p:sp>
        <p:nvSpPr>
          <p:cNvPr id="3" name="Content Placeholder 2">
            <a:extLst>
              <a:ext uri="{FF2B5EF4-FFF2-40B4-BE49-F238E27FC236}">
                <a16:creationId xmlns:a16="http://schemas.microsoft.com/office/drawing/2014/main" id="{00FC539F-6DF3-0841-9B30-BB27E684EFD0}"/>
              </a:ext>
            </a:extLst>
          </p:cNvPr>
          <p:cNvSpPr>
            <a:spLocks noGrp="1"/>
          </p:cNvSpPr>
          <p:nvPr>
            <p:ph idx="1"/>
          </p:nvPr>
        </p:nvSpPr>
        <p:spPr>
          <a:xfrm>
            <a:off x="1367624" y="2490436"/>
            <a:ext cx="9708995" cy="3567173"/>
          </a:xfrm>
        </p:spPr>
        <p:txBody>
          <a:bodyPr anchor="ctr">
            <a:normAutofit/>
          </a:bodyPr>
          <a:lstStyle/>
          <a:p>
            <a:pPr marL="0" indent="0">
              <a:buNone/>
            </a:pPr>
            <a:r>
              <a:rPr lang="en-US" sz="2400" dirty="0"/>
              <a:t>What are the theological virtues?</a:t>
            </a:r>
          </a:p>
          <a:p>
            <a:pPr lvl="1"/>
            <a:r>
              <a:rPr lang="en-US" dirty="0"/>
              <a:t>Faith - belief</a:t>
            </a:r>
          </a:p>
          <a:p>
            <a:pPr lvl="1"/>
            <a:r>
              <a:rPr lang="en-US" dirty="0"/>
              <a:t>Hope - trust</a:t>
            </a:r>
          </a:p>
          <a:p>
            <a:pPr lvl="1"/>
            <a:r>
              <a:rPr lang="en-US" dirty="0"/>
              <a:t>Charity - love</a:t>
            </a:r>
          </a:p>
        </p:txBody>
      </p:sp>
    </p:spTree>
    <p:extLst>
      <p:ext uri="{BB962C8B-B14F-4D97-AF65-F5344CB8AC3E}">
        <p14:creationId xmlns:p14="http://schemas.microsoft.com/office/powerpoint/2010/main" val="38606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6448E3A-B866-3E4C-B552-1CDBEEE57BEC}"/>
              </a:ext>
            </a:extLst>
          </p:cNvPr>
          <p:cNvSpPr>
            <a:spLocks noGrp="1"/>
          </p:cNvSpPr>
          <p:nvPr>
            <p:ph type="title"/>
          </p:nvPr>
        </p:nvSpPr>
        <p:spPr>
          <a:xfrm>
            <a:off x="958506" y="800392"/>
            <a:ext cx="10264697" cy="1212102"/>
          </a:xfrm>
        </p:spPr>
        <p:txBody>
          <a:bodyPr>
            <a:normAutofit/>
          </a:bodyPr>
          <a:lstStyle/>
          <a:p>
            <a:pPr algn="ctr"/>
            <a:r>
              <a:rPr lang="en-US" sz="4000" dirty="0">
                <a:solidFill>
                  <a:srgbClr val="FFFFFF"/>
                </a:solidFill>
              </a:rPr>
              <a:t>Sins against the First Commandment</a:t>
            </a:r>
          </a:p>
        </p:txBody>
      </p:sp>
      <p:sp>
        <p:nvSpPr>
          <p:cNvPr id="3" name="Content Placeholder 2">
            <a:extLst>
              <a:ext uri="{FF2B5EF4-FFF2-40B4-BE49-F238E27FC236}">
                <a16:creationId xmlns:a16="http://schemas.microsoft.com/office/drawing/2014/main" id="{207E0467-20FA-394B-885E-FB3E7A6843CF}"/>
              </a:ext>
            </a:extLst>
          </p:cNvPr>
          <p:cNvSpPr>
            <a:spLocks noGrp="1"/>
          </p:cNvSpPr>
          <p:nvPr>
            <p:ph idx="1"/>
          </p:nvPr>
        </p:nvSpPr>
        <p:spPr>
          <a:xfrm>
            <a:off x="1367624" y="2490436"/>
            <a:ext cx="9708995" cy="3567173"/>
          </a:xfrm>
        </p:spPr>
        <p:txBody>
          <a:bodyPr anchor="ctr">
            <a:normAutofit/>
          </a:bodyPr>
          <a:lstStyle/>
          <a:p>
            <a:pPr marL="0" indent="0">
              <a:buNone/>
            </a:pPr>
            <a:r>
              <a:rPr lang="en-US" sz="1900" dirty="0"/>
              <a:t>Sins against Faith</a:t>
            </a:r>
          </a:p>
          <a:p>
            <a:r>
              <a:rPr lang="en-US" sz="1900" u="sng" dirty="0"/>
              <a:t>Apostasy</a:t>
            </a:r>
            <a:r>
              <a:rPr lang="en-US" sz="1900" dirty="0"/>
              <a:t> – rejection of the Christian faith by a baptized person.</a:t>
            </a:r>
          </a:p>
          <a:p>
            <a:r>
              <a:rPr lang="en-US" sz="1900" u="sng" dirty="0"/>
              <a:t>Heresy</a:t>
            </a:r>
            <a:r>
              <a:rPr lang="en-US" sz="1900" dirty="0"/>
              <a:t> – obstinate denial of one or more truths of divine revelation.</a:t>
            </a:r>
          </a:p>
          <a:p>
            <a:r>
              <a:rPr lang="en-US" sz="1900" u="sng" dirty="0"/>
              <a:t>Indifferentism</a:t>
            </a:r>
            <a:r>
              <a:rPr lang="en-US" sz="1900" dirty="0"/>
              <a:t> – theory that all religions are the same or are equally good and true.</a:t>
            </a:r>
          </a:p>
          <a:p>
            <a:pPr marL="0" indent="0">
              <a:buNone/>
            </a:pPr>
            <a:r>
              <a:rPr lang="en-US" sz="1900" dirty="0"/>
              <a:t>Sins against Hope</a:t>
            </a:r>
          </a:p>
          <a:p>
            <a:r>
              <a:rPr lang="en-US" sz="1900" u="sng" dirty="0"/>
              <a:t>Despair</a:t>
            </a:r>
            <a:r>
              <a:rPr lang="en-US" sz="1900" dirty="0"/>
              <a:t> – doubt that God will save us.</a:t>
            </a:r>
          </a:p>
          <a:p>
            <a:r>
              <a:rPr lang="en-US" sz="1900" u="sng" dirty="0"/>
              <a:t>Presumption</a:t>
            </a:r>
            <a:r>
              <a:rPr lang="en-US" sz="1900" dirty="0"/>
              <a:t> – expecting God will save us without doing our part.</a:t>
            </a:r>
          </a:p>
          <a:p>
            <a:pPr marL="0" indent="0">
              <a:buNone/>
            </a:pPr>
            <a:r>
              <a:rPr lang="en-US" sz="1900" dirty="0"/>
              <a:t>Sins against Charity</a:t>
            </a:r>
          </a:p>
          <a:p>
            <a:r>
              <a:rPr lang="en-US" sz="1900" u="sng" dirty="0"/>
              <a:t>Hatred</a:t>
            </a:r>
            <a:r>
              <a:rPr lang="en-US" sz="1900" dirty="0"/>
              <a:t> for God or for other people.</a:t>
            </a:r>
          </a:p>
          <a:p>
            <a:pPr marL="0" indent="0">
              <a:buNone/>
            </a:pPr>
            <a:endParaRPr lang="en-US" sz="1900" dirty="0"/>
          </a:p>
          <a:p>
            <a:pPr marL="0" indent="0">
              <a:buNone/>
            </a:pPr>
            <a:endParaRPr lang="en-US" sz="1900" dirty="0"/>
          </a:p>
        </p:txBody>
      </p:sp>
    </p:spTree>
    <p:extLst>
      <p:ext uri="{BB962C8B-B14F-4D97-AF65-F5344CB8AC3E}">
        <p14:creationId xmlns:p14="http://schemas.microsoft.com/office/powerpoint/2010/main" val="6308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6448E3A-B866-3E4C-B552-1CDBEEE57BEC}"/>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Sins against the First Commandment</a:t>
            </a:r>
          </a:p>
        </p:txBody>
      </p:sp>
      <p:sp>
        <p:nvSpPr>
          <p:cNvPr id="3" name="Content Placeholder 2">
            <a:extLst>
              <a:ext uri="{FF2B5EF4-FFF2-40B4-BE49-F238E27FC236}">
                <a16:creationId xmlns:a16="http://schemas.microsoft.com/office/drawing/2014/main" id="{207E0467-20FA-394B-885E-FB3E7A6843CF}"/>
              </a:ext>
            </a:extLst>
          </p:cNvPr>
          <p:cNvSpPr>
            <a:spLocks noGrp="1"/>
          </p:cNvSpPr>
          <p:nvPr>
            <p:ph idx="1"/>
          </p:nvPr>
        </p:nvSpPr>
        <p:spPr>
          <a:xfrm>
            <a:off x="1367624" y="2490436"/>
            <a:ext cx="9708995" cy="3567173"/>
          </a:xfrm>
        </p:spPr>
        <p:txBody>
          <a:bodyPr anchor="ctr">
            <a:normAutofit/>
          </a:bodyPr>
          <a:lstStyle/>
          <a:p>
            <a:pPr marL="0" indent="0">
              <a:buNone/>
            </a:pPr>
            <a:r>
              <a:rPr lang="en-US" sz="2400" dirty="0"/>
              <a:t>Other Sins against the First Commandment</a:t>
            </a:r>
          </a:p>
          <a:p>
            <a:r>
              <a:rPr lang="en-US" sz="2400" u="sng" dirty="0"/>
              <a:t>Sacrilege </a:t>
            </a:r>
            <a:r>
              <a:rPr lang="en-US" sz="2400" dirty="0"/>
              <a:t>– Contemptuous treatment or abuse of any sacred person, place, or thing</a:t>
            </a:r>
          </a:p>
          <a:p>
            <a:r>
              <a:rPr lang="en-US" sz="2400" u="sng" dirty="0"/>
              <a:t>Superstition</a:t>
            </a:r>
            <a:r>
              <a:rPr lang="en-US" sz="2400" dirty="0"/>
              <a:t> – Giving a creature or object some power that belongs to God alone</a:t>
            </a:r>
          </a:p>
          <a:p>
            <a:r>
              <a:rPr lang="en-US" sz="2400" u="sng" dirty="0"/>
              <a:t>Spiritualism</a:t>
            </a:r>
            <a:r>
              <a:rPr lang="en-US" sz="2400" dirty="0"/>
              <a:t> – Belief that we can contact deceased relatives or others in the spiritual world</a:t>
            </a:r>
          </a:p>
          <a:p>
            <a:r>
              <a:rPr lang="en-US" sz="2400" u="sng" dirty="0"/>
              <a:t>Obsession of (fascination with) the Devil</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92466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F4CBFA-B385-4B16-B63B-29D40EBF7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698CE04-5039-4B4D-B676-5DDF9467EA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13372" y="563918"/>
            <a:ext cx="4163968" cy="5978614"/>
            <a:chOff x="7513372" y="803186"/>
            <a:chExt cx="4163968" cy="5978614"/>
          </a:xfrm>
        </p:grpSpPr>
        <p:sp>
          <p:nvSpPr>
            <p:cNvPr id="11" name="Freeform 6">
              <a:extLst>
                <a:ext uri="{FF2B5EF4-FFF2-40B4-BE49-F238E27FC236}">
                  <a16:creationId xmlns:a16="http://schemas.microsoft.com/office/drawing/2014/main" id="{A5B7FFC8-6FAA-4120-AC51-F1C9C825A0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FF5B224B-4446-4B75-8B12-7FAFA8ED83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807611F-497E-428E-9B8B-0192C78970C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EDE3F3D-2392-8A43-997B-B3924779772F}"/>
              </a:ext>
            </a:extLst>
          </p:cNvPr>
          <p:cNvSpPr>
            <a:spLocks noGrp="1"/>
          </p:cNvSpPr>
          <p:nvPr>
            <p:ph type="title"/>
          </p:nvPr>
        </p:nvSpPr>
        <p:spPr>
          <a:xfrm>
            <a:off x="7835106" y="1132517"/>
            <a:ext cx="3246509" cy="4367531"/>
          </a:xfrm>
        </p:spPr>
        <p:txBody>
          <a:bodyPr>
            <a:normAutofit/>
          </a:bodyPr>
          <a:lstStyle/>
          <a:p>
            <a:r>
              <a:rPr lang="en-US" sz="3700">
                <a:solidFill>
                  <a:srgbClr val="FFFFFF"/>
                </a:solidFill>
              </a:rPr>
              <a:t>Second Commandment</a:t>
            </a:r>
          </a:p>
        </p:txBody>
      </p:sp>
      <p:sp>
        <p:nvSpPr>
          <p:cNvPr id="3" name="Content Placeholder 2">
            <a:extLst>
              <a:ext uri="{FF2B5EF4-FFF2-40B4-BE49-F238E27FC236}">
                <a16:creationId xmlns:a16="http://schemas.microsoft.com/office/drawing/2014/main" id="{1FD5F82A-1287-D446-B7FF-A39FBA8588BB}"/>
              </a:ext>
            </a:extLst>
          </p:cNvPr>
          <p:cNvSpPr>
            <a:spLocks noGrp="1"/>
          </p:cNvSpPr>
          <p:nvPr>
            <p:ph idx="1"/>
          </p:nvPr>
        </p:nvSpPr>
        <p:spPr>
          <a:xfrm>
            <a:off x="838200" y="1132519"/>
            <a:ext cx="6300975" cy="4367530"/>
          </a:xfrm>
        </p:spPr>
        <p:txBody>
          <a:bodyPr anchor="ctr">
            <a:normAutofit/>
          </a:bodyPr>
          <a:lstStyle/>
          <a:p>
            <a:pPr marL="0" indent="0">
              <a:buNone/>
            </a:pPr>
            <a:r>
              <a:rPr lang="en-US" sz="1900" dirty="0"/>
              <a:t>”Thou shalt not take the name of the Lord thy God in vain.”</a:t>
            </a:r>
          </a:p>
          <a:p>
            <a:pPr marL="0" indent="0">
              <a:buNone/>
            </a:pPr>
            <a:r>
              <a:rPr lang="en-US" sz="1900" dirty="0"/>
              <a:t>What is in a name?</a:t>
            </a:r>
          </a:p>
          <a:p>
            <a:pPr marL="0" indent="0">
              <a:buNone/>
            </a:pPr>
            <a:r>
              <a:rPr lang="en-US" sz="1900" dirty="0"/>
              <a:t>In the Old Testament, the name of the Lord was never uttered. </a:t>
            </a:r>
          </a:p>
          <a:p>
            <a:pPr marL="0" indent="0">
              <a:buNone/>
            </a:pPr>
            <a:r>
              <a:rPr lang="en-US" sz="1900" dirty="0"/>
              <a:t>Moses at the Burning Bush (Read Exodus 2: 13-14)</a:t>
            </a:r>
          </a:p>
          <a:p>
            <a:pPr marL="0" indent="0">
              <a:buNone/>
            </a:pPr>
            <a:r>
              <a:rPr lang="en-US" sz="1900" dirty="0"/>
              <a:t>“I am who I am.” -- YHWH or Yahweh! So sacred to the Jewish faith it is never pronounced by orthodox Jews.</a:t>
            </a:r>
          </a:p>
          <a:p>
            <a:pPr marL="0" indent="0">
              <a:buNone/>
            </a:pPr>
            <a:r>
              <a:rPr lang="en-US" sz="1900" dirty="0"/>
              <a:t>For Christians, the most beloved name is “Jesus Christ.”</a:t>
            </a:r>
          </a:p>
          <a:p>
            <a:pPr>
              <a:buFontTx/>
              <a:buChar char="-"/>
            </a:pPr>
            <a:r>
              <a:rPr lang="en-US" sz="1900" dirty="0"/>
              <a:t>”Jesus” means “Savior.”</a:t>
            </a:r>
          </a:p>
          <a:p>
            <a:pPr>
              <a:buFontTx/>
              <a:buChar char="-"/>
            </a:pPr>
            <a:r>
              <a:rPr lang="en-US" sz="1900" dirty="0"/>
              <a:t>“Christ” means “The anointed one.” </a:t>
            </a:r>
          </a:p>
          <a:p>
            <a:pPr marL="0" indent="0">
              <a:buNone/>
            </a:pPr>
            <a:r>
              <a:rPr lang="en-US" sz="1900" dirty="0"/>
              <a:t>Our Lord was anointed as the Son of God, The Messiah.  </a:t>
            </a:r>
          </a:p>
          <a:p>
            <a:pPr marL="0" indent="0">
              <a:buNone/>
            </a:pPr>
            <a:r>
              <a:rPr lang="en-US" sz="1900" dirty="0"/>
              <a:t>(Phil 2:4-11)</a:t>
            </a:r>
          </a:p>
        </p:txBody>
      </p:sp>
    </p:spTree>
    <p:extLst>
      <p:ext uri="{BB962C8B-B14F-4D97-AF65-F5344CB8AC3E}">
        <p14:creationId xmlns:p14="http://schemas.microsoft.com/office/powerpoint/2010/main" val="205922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C365798-DB5C-9647-8566-7570A6100D14}"/>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Sins against the Second Commandment</a:t>
            </a:r>
          </a:p>
        </p:txBody>
      </p:sp>
      <p:sp>
        <p:nvSpPr>
          <p:cNvPr id="3" name="Content Placeholder 2">
            <a:extLst>
              <a:ext uri="{FF2B5EF4-FFF2-40B4-BE49-F238E27FC236}">
                <a16:creationId xmlns:a16="http://schemas.microsoft.com/office/drawing/2014/main" id="{20CF0A9C-8388-C44F-BB95-07655106C57B}"/>
              </a:ext>
            </a:extLst>
          </p:cNvPr>
          <p:cNvSpPr>
            <a:spLocks noGrp="1"/>
          </p:cNvSpPr>
          <p:nvPr>
            <p:ph idx="1"/>
          </p:nvPr>
        </p:nvSpPr>
        <p:spPr>
          <a:xfrm>
            <a:off x="1367624" y="2490436"/>
            <a:ext cx="9708995" cy="3567173"/>
          </a:xfrm>
        </p:spPr>
        <p:txBody>
          <a:bodyPr anchor="ctr">
            <a:normAutofit/>
          </a:bodyPr>
          <a:lstStyle/>
          <a:p>
            <a:r>
              <a:rPr lang="en-US" sz="2400" u="sng" dirty="0"/>
              <a:t>Blasphemy</a:t>
            </a:r>
            <a:r>
              <a:rPr lang="en-US" sz="2400" dirty="0"/>
              <a:t> – Insulting or abusive language that expresses contempt for God either directly or indirectly through his saints, through those consecrated to his service, or through holy objects.</a:t>
            </a:r>
          </a:p>
          <a:p>
            <a:r>
              <a:rPr lang="en-US" sz="2400" u="sng" dirty="0"/>
              <a:t>Cursing</a:t>
            </a:r>
            <a:r>
              <a:rPr lang="en-US" sz="2400" dirty="0"/>
              <a:t> – Calling down evil on someone or something.</a:t>
            </a:r>
          </a:p>
          <a:p>
            <a:r>
              <a:rPr lang="en-US" sz="2400" u="sng" dirty="0"/>
              <a:t>Profanity</a:t>
            </a:r>
            <a:r>
              <a:rPr lang="en-US" sz="2400" dirty="0"/>
              <a:t> – Using the name of God or Jesus to express anger, fear, surprise, impatience, or without proper reverence.</a:t>
            </a:r>
          </a:p>
          <a:p>
            <a:r>
              <a:rPr lang="en-US" sz="2400" u="sng" dirty="0"/>
              <a:t>Perjury</a:t>
            </a:r>
            <a:r>
              <a:rPr lang="en-US" sz="2400" dirty="0"/>
              <a:t> – Making a false oath or lying under oath.</a:t>
            </a:r>
          </a:p>
        </p:txBody>
      </p:sp>
    </p:spTree>
    <p:extLst>
      <p:ext uri="{BB962C8B-B14F-4D97-AF65-F5344CB8AC3E}">
        <p14:creationId xmlns:p14="http://schemas.microsoft.com/office/powerpoint/2010/main" val="204496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DDA28-D8F1-3F2B-CBC2-B0B10DDCB622}"/>
              </a:ext>
            </a:extLst>
          </p:cNvPr>
          <p:cNvSpPr>
            <a:spLocks noGrp="1"/>
          </p:cNvSpPr>
          <p:nvPr>
            <p:ph type="title"/>
          </p:nvPr>
        </p:nvSpPr>
        <p:spPr>
          <a:xfrm>
            <a:off x="838200" y="155643"/>
            <a:ext cx="10515600" cy="894945"/>
          </a:xfrm>
        </p:spPr>
        <p:txBody>
          <a:bodyPr>
            <a:normAutofit/>
          </a:bodyPr>
          <a:lstStyle/>
          <a:p>
            <a:pPr algn="ctr"/>
            <a:r>
              <a:rPr lang="en-US" b="1" dirty="0">
                <a:solidFill>
                  <a:srgbClr val="C00000"/>
                </a:solidFill>
              </a:rPr>
              <a:t>The Third Commandment</a:t>
            </a:r>
          </a:p>
        </p:txBody>
      </p:sp>
      <p:sp>
        <p:nvSpPr>
          <p:cNvPr id="3" name="Content Placeholder 2">
            <a:extLst>
              <a:ext uri="{FF2B5EF4-FFF2-40B4-BE49-F238E27FC236}">
                <a16:creationId xmlns:a16="http://schemas.microsoft.com/office/drawing/2014/main" id="{11C767CD-13B5-6B8B-75BF-1174FCE83C72}"/>
              </a:ext>
            </a:extLst>
          </p:cNvPr>
          <p:cNvSpPr>
            <a:spLocks noGrp="1"/>
          </p:cNvSpPr>
          <p:nvPr>
            <p:ph idx="1"/>
          </p:nvPr>
        </p:nvSpPr>
        <p:spPr>
          <a:xfrm>
            <a:off x="838200" y="2511425"/>
            <a:ext cx="10515600" cy="4061752"/>
          </a:xfrm>
        </p:spPr>
        <p:txBody>
          <a:bodyPr/>
          <a:lstStyle/>
          <a:p>
            <a:pPr marL="0" indent="0" algn="ctr">
              <a:buNone/>
            </a:pPr>
            <a:endParaRPr lang="en-US"/>
          </a:p>
          <a:p>
            <a:pPr marL="0" indent="0" algn="ctr">
              <a:buNone/>
            </a:pPr>
            <a:r>
              <a:rPr lang="en-US" sz="4000"/>
              <a:t>Keep Holy the Sabbath</a:t>
            </a:r>
          </a:p>
          <a:p>
            <a:pPr marL="0" indent="0" algn="ctr">
              <a:buNone/>
            </a:pPr>
            <a:endParaRPr lang="en-US" dirty="0"/>
          </a:p>
        </p:txBody>
      </p:sp>
      <p:pic>
        <p:nvPicPr>
          <p:cNvPr id="1026" name="Picture 2" descr="Remember the Sabbath Day To Keep it Holy | theTrumpet.com">
            <a:extLst>
              <a:ext uri="{FF2B5EF4-FFF2-40B4-BE49-F238E27FC236}">
                <a16:creationId xmlns:a16="http://schemas.microsoft.com/office/drawing/2014/main" id="{E5DD3797-503B-1E0B-387A-F9C83FE93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371600"/>
            <a:ext cx="9753600" cy="512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472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C47241-D78C-B2C4-EC7C-59FB0E08A8CE}"/>
              </a:ext>
            </a:extLst>
          </p:cNvPr>
          <p:cNvSpPr>
            <a:spLocks noGrp="1"/>
          </p:cNvSpPr>
          <p:nvPr>
            <p:ph type="title"/>
          </p:nvPr>
        </p:nvSpPr>
        <p:spPr>
          <a:xfrm>
            <a:off x="838201" y="345810"/>
            <a:ext cx="5120561" cy="1325563"/>
          </a:xfrm>
        </p:spPr>
        <p:txBody>
          <a:bodyPr>
            <a:normAutofit/>
          </a:bodyPr>
          <a:lstStyle/>
          <a:p>
            <a:r>
              <a:rPr lang="en-US"/>
              <a:t>Establishment of  the Eucharist</a:t>
            </a:r>
          </a:p>
        </p:txBody>
      </p:sp>
      <p:sp>
        <p:nvSpPr>
          <p:cNvPr id="3" name="Content Placeholder 2">
            <a:extLst>
              <a:ext uri="{FF2B5EF4-FFF2-40B4-BE49-F238E27FC236}">
                <a16:creationId xmlns:a16="http://schemas.microsoft.com/office/drawing/2014/main" id="{C335DF36-9284-F04D-07F2-6CCBD2655DD5}"/>
              </a:ext>
            </a:extLst>
          </p:cNvPr>
          <p:cNvSpPr>
            <a:spLocks noGrp="1"/>
          </p:cNvSpPr>
          <p:nvPr>
            <p:ph idx="1"/>
          </p:nvPr>
        </p:nvSpPr>
        <p:spPr>
          <a:xfrm>
            <a:off x="838201" y="1825625"/>
            <a:ext cx="5092194" cy="4351338"/>
          </a:xfrm>
        </p:spPr>
        <p:txBody>
          <a:bodyPr>
            <a:normAutofit/>
          </a:bodyPr>
          <a:lstStyle/>
          <a:p>
            <a:pPr marL="0" indent="0">
              <a:buNone/>
            </a:pPr>
            <a:r>
              <a:rPr lang="en-US" dirty="0"/>
              <a:t>Last Supper</a:t>
            </a:r>
          </a:p>
          <a:p>
            <a:pPr marL="457200" lvl="1" indent="0">
              <a:buNone/>
            </a:pPr>
            <a:r>
              <a:rPr lang="en-US" dirty="0"/>
              <a:t>Read John 6: 25-69</a:t>
            </a:r>
          </a:p>
          <a:p>
            <a:pPr marL="457200" lvl="1" indent="0">
              <a:buNone/>
            </a:pPr>
            <a:r>
              <a:rPr lang="en-US" dirty="0"/>
              <a:t>“Do not labor for the food which perishes, but for the food which endures to eternal life, which the Son of man will give to you; for on him has God the Father set his seal.” (27)</a:t>
            </a:r>
          </a:p>
          <a:p>
            <a:pPr marL="457200" lvl="1" indent="0">
              <a:buNone/>
            </a:pPr>
            <a:endParaRPr lang="en-US" dirty="0"/>
          </a:p>
          <a:p>
            <a:pPr marL="457200" lvl="1" indent="0">
              <a:buNone/>
            </a:pPr>
            <a:r>
              <a:rPr lang="en-US" dirty="0"/>
              <a:t>“This is the work of God, that you believed in him who he has sent.” (29)</a:t>
            </a:r>
          </a:p>
        </p:txBody>
      </p:sp>
      <p:sp>
        <p:nvSpPr>
          <p:cNvPr id="2066" name="Oval 206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6252BFE-F24D-83E7-A498-E34FD0A79BBB}"/>
              </a:ext>
            </a:extLst>
          </p:cNvPr>
          <p:cNvPicPr>
            <a:picLocks noChangeAspect="1"/>
          </p:cNvPicPr>
          <p:nvPr/>
        </p:nvPicPr>
        <p:blipFill rotWithShape="1">
          <a:blip r:embed="rId2"/>
          <a:srcRect l="8518" r="22138"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068" name="Arc 206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2050" name="Picture 2" descr="The Last Supper Wallpapers - Wallpaper Cave">
            <a:extLst>
              <a:ext uri="{FF2B5EF4-FFF2-40B4-BE49-F238E27FC236}">
                <a16:creationId xmlns:a16="http://schemas.microsoft.com/office/drawing/2014/main" id="{170772EF-D372-90BF-F60B-1667DCBC0E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985"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65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EC3268-14A0-674F-F161-4EACDCCDCA44}"/>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2B2FF1-35D0-5C23-DEFA-D3F9F8E61E88}"/>
              </a:ext>
            </a:extLst>
          </p:cNvPr>
          <p:cNvSpPr>
            <a:spLocks noGrp="1"/>
          </p:cNvSpPr>
          <p:nvPr>
            <p:ph type="title"/>
          </p:nvPr>
        </p:nvSpPr>
        <p:spPr>
          <a:xfrm>
            <a:off x="761803" y="350196"/>
            <a:ext cx="4646904" cy="1624520"/>
          </a:xfrm>
        </p:spPr>
        <p:txBody>
          <a:bodyPr anchor="ctr">
            <a:normAutofit/>
          </a:bodyPr>
          <a:lstStyle/>
          <a:p>
            <a:r>
              <a:rPr lang="en-US" sz="4000"/>
              <a:t>Establishment of  the Eucharist</a:t>
            </a:r>
          </a:p>
        </p:txBody>
      </p:sp>
      <p:sp>
        <p:nvSpPr>
          <p:cNvPr id="3" name="Content Placeholder 2">
            <a:extLst>
              <a:ext uri="{FF2B5EF4-FFF2-40B4-BE49-F238E27FC236}">
                <a16:creationId xmlns:a16="http://schemas.microsoft.com/office/drawing/2014/main" id="{E1F04826-9222-75DA-2718-10506662CE7E}"/>
              </a:ext>
            </a:extLst>
          </p:cNvPr>
          <p:cNvSpPr>
            <a:spLocks noGrp="1"/>
          </p:cNvSpPr>
          <p:nvPr>
            <p:ph idx="1"/>
          </p:nvPr>
        </p:nvSpPr>
        <p:spPr>
          <a:xfrm>
            <a:off x="1" y="2052320"/>
            <a:ext cx="6102825" cy="4066378"/>
          </a:xfrm>
        </p:spPr>
        <p:txBody>
          <a:bodyPr anchor="ctr">
            <a:normAutofit/>
          </a:bodyPr>
          <a:lstStyle/>
          <a:p>
            <a:pPr marL="457200" lvl="1" indent="0">
              <a:buNone/>
            </a:pPr>
            <a:r>
              <a:rPr lang="en-US" sz="2800" dirty="0"/>
              <a:t>“I am the bread of life; he who comes to me shall not hunger….” (35)</a:t>
            </a:r>
          </a:p>
          <a:p>
            <a:pPr marL="457200" lvl="1" indent="0">
              <a:buNone/>
            </a:pPr>
            <a:endParaRPr lang="en-US" sz="2800" dirty="0"/>
          </a:p>
          <a:p>
            <a:pPr marL="457200" lvl="1" indent="0">
              <a:buNone/>
            </a:pPr>
            <a:endParaRPr lang="en-US" sz="2800" dirty="0"/>
          </a:p>
          <a:p>
            <a:pPr marL="457200" lvl="1" indent="0">
              <a:buNone/>
            </a:pPr>
            <a:r>
              <a:rPr lang="en-US" sz="2800" dirty="0"/>
              <a:t>“And the Jews then murmured at him….” (41)</a:t>
            </a:r>
          </a:p>
          <a:p>
            <a:pPr marL="457200" lvl="1" indent="0">
              <a:buNone/>
            </a:pPr>
            <a:endParaRPr lang="en-US" sz="1600" dirty="0"/>
          </a:p>
        </p:txBody>
      </p:sp>
      <p:pic>
        <p:nvPicPr>
          <p:cNvPr id="4" name="Picture 3">
            <a:extLst>
              <a:ext uri="{FF2B5EF4-FFF2-40B4-BE49-F238E27FC236}">
                <a16:creationId xmlns:a16="http://schemas.microsoft.com/office/drawing/2014/main" id="{8B6E8E7F-756B-4BD7-45F1-D8085067B020}"/>
              </a:ext>
            </a:extLst>
          </p:cNvPr>
          <p:cNvPicPr>
            <a:picLocks noChangeAspect="1"/>
          </p:cNvPicPr>
          <p:nvPr/>
        </p:nvPicPr>
        <p:blipFill rotWithShape="1">
          <a:blip r:embed="rId2"/>
          <a:srcRect l="13175" r="27424" b="-2"/>
          <a:stretch/>
        </p:blipFill>
        <p:spPr>
          <a:xfrm>
            <a:off x="6096000" y="1"/>
            <a:ext cx="6102825" cy="6858000"/>
          </a:xfrm>
          <a:prstGeom prst="rect">
            <a:avLst/>
          </a:prstGeom>
        </p:spPr>
      </p:pic>
    </p:spTree>
    <p:extLst>
      <p:ext uri="{BB962C8B-B14F-4D97-AF65-F5344CB8AC3E}">
        <p14:creationId xmlns:p14="http://schemas.microsoft.com/office/powerpoint/2010/main" val="266270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1843</TotalTime>
  <Words>1661</Words>
  <Application>Microsoft Office PowerPoint</Application>
  <PresentationFormat>Widescreen</PresentationFormat>
  <Paragraphs>194</Paragraphs>
  <Slides>24</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Calibri</vt:lpstr>
      <vt:lpstr>Calibri Light</vt:lpstr>
      <vt:lpstr>Tw Cen MT</vt:lpstr>
      <vt:lpstr>Office Theme</vt:lpstr>
      <vt:lpstr>Circuit</vt:lpstr>
      <vt:lpstr>PowerPoint Presentation</vt:lpstr>
      <vt:lpstr>What is ‘conscience’?</vt:lpstr>
      <vt:lpstr>What is ‘conscience’? (cont.)</vt:lpstr>
      <vt:lpstr>Correct and Erroneous Judgments</vt:lpstr>
      <vt:lpstr>Doubtful Conscience</vt:lpstr>
      <vt:lpstr>Doubtful Conscience</vt:lpstr>
      <vt:lpstr>Doubtful Conscience</vt:lpstr>
      <vt:lpstr>Doubtful Conscience</vt:lpstr>
      <vt:lpstr>Christ Calls Matthew (Levi)</vt:lpstr>
      <vt:lpstr>The Commandments and Beatitudes</vt:lpstr>
      <vt:lpstr>The Old Law and The New Law Old Law</vt:lpstr>
      <vt:lpstr>New Law as a Fulfillment of the Old Law</vt:lpstr>
      <vt:lpstr>The Commandments and Beatitudes </vt:lpstr>
      <vt:lpstr>The Commandments and Beatitudes</vt:lpstr>
      <vt:lpstr>First Commandment</vt:lpstr>
      <vt:lpstr>First Commandment</vt:lpstr>
      <vt:lpstr>First Commandment and  the Theological Virtues</vt:lpstr>
      <vt:lpstr>Sins against the First Commandment</vt:lpstr>
      <vt:lpstr>Sins against the First Commandment</vt:lpstr>
      <vt:lpstr>Second Commandment</vt:lpstr>
      <vt:lpstr>Sins against the Second Commandment</vt:lpstr>
      <vt:lpstr>The Third Commandment</vt:lpstr>
      <vt:lpstr>Establishment of  the Eucharist</vt:lpstr>
      <vt:lpstr>Establishment of  the Eucharist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Gerri Laird</cp:lastModifiedBy>
  <cp:revision>31</cp:revision>
  <dcterms:created xsi:type="dcterms:W3CDTF">2021-01-10T19:57:57Z</dcterms:created>
  <dcterms:modified xsi:type="dcterms:W3CDTF">2024-02-14T19:57:34Z</dcterms:modified>
</cp:coreProperties>
</file>