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notesMasterIdLst>
    <p:notesMasterId r:id="rId22"/>
  </p:notesMasterIdLst>
  <p:sldIdLst>
    <p:sldId id="371" r:id="rId2"/>
    <p:sldId id="372" r:id="rId3"/>
    <p:sldId id="373" r:id="rId4"/>
    <p:sldId id="385" r:id="rId5"/>
    <p:sldId id="377" r:id="rId6"/>
    <p:sldId id="383" r:id="rId7"/>
    <p:sldId id="408" r:id="rId8"/>
    <p:sldId id="384" r:id="rId9"/>
    <p:sldId id="375" r:id="rId10"/>
    <p:sldId id="344" r:id="rId11"/>
    <p:sldId id="395" r:id="rId12"/>
    <p:sldId id="407" r:id="rId13"/>
    <p:sldId id="396" r:id="rId14"/>
    <p:sldId id="397" r:id="rId15"/>
    <p:sldId id="341" r:id="rId16"/>
    <p:sldId id="342" r:id="rId17"/>
    <p:sldId id="378" r:id="rId18"/>
    <p:sldId id="409" r:id="rId19"/>
    <p:sldId id="380" r:id="rId20"/>
    <p:sldId id="38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79" autoAdjust="0"/>
    <p:restoredTop sz="74609" autoAdjust="0"/>
  </p:normalViewPr>
  <p:slideViewPr>
    <p:cSldViewPr snapToGrid="0" snapToObjects="1">
      <p:cViewPr varScale="1">
        <p:scale>
          <a:sx n="62" d="100"/>
          <a:sy n="62" d="100"/>
        </p:scale>
        <p:origin x="1291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ri Laird" userId="424f5dd1d4d5a467" providerId="LiveId" clId="{986DE13D-5283-418F-8F93-A45F08FF071B}"/>
    <pc:docChg chg="modSld">
      <pc:chgData name="Gerri Laird" userId="424f5dd1d4d5a467" providerId="LiveId" clId="{986DE13D-5283-418F-8F93-A45F08FF071B}" dt="2023-10-30T20:20:16.631" v="5" actId="6549"/>
      <pc:docMkLst>
        <pc:docMk/>
      </pc:docMkLst>
      <pc:sldChg chg="modNotesTx">
        <pc:chgData name="Gerri Laird" userId="424f5dd1d4d5a467" providerId="LiveId" clId="{986DE13D-5283-418F-8F93-A45F08FF071B}" dt="2023-10-30T20:20:16.631" v="5" actId="6549"/>
        <pc:sldMkLst>
          <pc:docMk/>
          <pc:sldMk cId="3967964610" sldId="342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29T16:24:23.6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1 588,'0'1,"0"0,0 0,1 1,-1-1,0 0,1 0,-1 0,1 0,-1 0,1 0,0 0,-1-1,1 1,0 0,0 0,-1 0,1-1,0 1,0 0,0-1,0 1,0-1,0 1,0-1,0 1,2-1,34 9,-26-7,9 3,-1 1,1 1,-2 0,1 2,29 17,78 65,-83-57,1-5,1-1,96 41,-60-31,10 6,187 62,13-7,-32-9,-81-39,369 56,204-56,1-50,-358-4,-309 4,-43 1,1-1,-1-3,46-7,-82 8,-1 0,0-1,1 1,-1-1,0 0,0 0,0-1,0 1,-1-1,1 0,-1-1,1 1,-1-1,0 0,0 0,-1 0,6-8,-5 5,-1-1,0 0,0 0,0 0,-1 0,0 0,-1-1,0 1,0-1,-1-15,-11-498,11 505,-1-1,0 1,-2 0,0-1,0 1,-2 0,0 1,-1-1,-14-26,-2 4,-33-40,10 12,14 25,-1 1,-3 1,-69-62,81 80,-2 1,0 1,-2 2,0 0,0 2,-2 1,0 1,-1 2,-35-11,7 11,-1 1,0 3,0 3,-1 3,-91 7,115 1,-1 1,1 2,1 1,0 2,-37 18,41-17,19-8,1 1,0 0,0 0,1 1,0 1,0 0,0 0,1 1,0 0,1 0,0 1,1 0,0 0,0 1,1 0,1 0,0 1,-5 17,-3 15,3 1,2 1,-4 77,4-34,-45 274,25-184,-30 190,39-223,-7 33,5-82,-65 267,50-225,20-70,-49 128,41-135,2 0,4 2,-12 69,4-30,-4-1,-63 141,23-64,41-101,-3-2,-63 108,78-155,-2-1,-1-1,-2-1,0 0,-1-2,-2 0,0-2,-55 36,58-45,-2-1,1 0,-2-2,1-1,-1-1,-29 5,15-6,-1-3,0-1,-54-2,83-1,1 0,0 0,0-1,0-1,0 0,0 0,0-1,0 0,1 0,-1-1,1 0,0-1,0 0,-8-7,-59-47,-179-152,209 166,-62-81,23 29,52 62,-49-69,71 87,0 0,1 0,1-1,1-1,0 1,2-1,0-1,1 1,0-1,2 0,-2-36,4 33,1-1,0 0,2 0,1 0,1 1,1-1,13-38,1 19,1 2,2 1,49-69,-34 51,-32 48,0 0,1 0,0 1,0 0,1 0,0 1,1 0,16-14,-13 15,0 0,1 1,-1 0,1 1,0 0,1 1,22-6,-8 6,-1 2,50 0,551 5,-605-2,1 0,-1 1,0 1,0 2,0 0,0 1,-1 1,0 1,0 1,-1 0,0 2,-1 1,0 0,21 18,21 20,123 77,-51-40,-44-25,9 12,-65-47,35 22,-4-7,-25-16,60 31,156 91,-156-86,0 0,142 82,-70-52,-127-66,-14-9,0 0,47 16,-33-19,0-2,1-3,0-1,64 2,187-10,-149-3,573-57,-659 52,3-3,0-3,-1-2,92-38,-104 31,67-39,-47 22,61-41,-113 68,0-1,-1 0,0-2,-1 0,-1-1,-1 0,0-2,-1 1,12-23,10-27,41-101,-27 56,-34 71,-2 0,-1-1,10-68,0 4,-17 84,13-64,-18 80,0-1,0 1,-1-1,0 1,0-1,-1 1,0 0,0-1,-3-7,3 13,0 0,1 0,-1 0,0 0,0 0,0 0,-1 1,1-1,0 0,-1 1,1-1,-1 0,1 1,-1 0,0-1,1 1,-1 0,0 0,0 0,0 0,0 1,-2-2,0 2,1 0,0 0,0 0,-1 0,1 0,0 1,0-1,-1 1,1 0,0 0,0 0,0 1,-3 1,-4 3,0 1,0-1,0 2,1 0,0 0,-13 15,12-8,0 0,1 0,0 1,1 0,1 0,-6 20,-24 111,9-35,19-79,-9 23,2 1,3 1,2 0,-3 70,16 184,2-282,1 0,2 0,1 0,1-1,2 0,17 33,-15-31,-3-10,25 36,-11-18,-13-22,1 0,1-1,0 0,1-1,1-1,16 13,3-1,67 39,-53-40,55 19,-48-21,-27-11,0-2,0-1,1-1,0-1,0-2,1-1,33 0,-42-4,0-1,-1-1,1 0,-1-2,0-1,0 0,0-2,-1 0,0-1,0-1,21-14,188-147,-223 166,20-16,-1-1,-1-1,-1-1,-1-1,-1-1,27-45,-26 34,-2 0,-1-2,-2 0,-1-1,-3-1,-1 0,-2-1,-1 0,-3 0,1-42,-6 72,1-6,-1 0,0 0,-1 0,-1 0,-1 0,-1 1,-8-26,-5 2,-2 1,-1 0,-3 2,-43-56,50 73,-2 1,0 1,-1 1,-1 0,0 2,-1 0,-1 1,0 2,-30-13,10 10,0 2,0 2,-1 2,-82-6,82 9,-68-20,77 17,-1 1,1 1,-54-3,49 7,-68-13,27 2,179-9,96-26,-36 8,-24 8,-65 15,1 2,145-12,322 27,-237 4,-261-5,63-11,-60 6,54-1,-86 8,0 1,-1 0,1 1,0 0,-1 1,1 0,-1 0,0 1,0 1,0-1,-1 2,0-1,13 11,-11-7,1 2,-1-1,-1 1,0 1,0 0,-1 1,-1 0,0 0,6 15,23 56,-3 2,-5 2,30 140,24 272,-76-466,1-1,1 0,1 0,2-1,2 0,34 58,-39-76,1 0,0-1,1 0,0-1,1 0,0-1,1 0,1-1,-1 0,1-1,1-1,0 0,0-1,0-1,1 0,24 5,-3-5,1-2,0-1,-1-2,50-4,-70 0,0-1,0-1,-1 0,1-1,-1 0,-1-2,1 0,20-14,-28 16,1-1,-1 0,-1 0,1 0,-1-1,9-14,33-58,-16 23,32-43,122-201,-170 271,-1-1,-1-1,-2 0,-1-1,-2 0,-1-1,-2 0,-1 0,-1-1,-1-42,-4 21,-5-84,2 127,0 0,-1 0,0 0,-1 1,-1 0,0 0,0 0,-13-15,-10-23,7 5,92 91,-30-20,1 0,1-3,81 32,-69-36,143 43,-158-52,1-2,-1-1,48 1,200 13,-177-11,30 3,216 12,623-27,-951 1,-1-1,1-2,-1-1,0-1,-1-1,30-12,151-75,-125 53,-17 10,119-75,-151 82,0 3,-1-2,-1-1,-2-2,37-39,-59 57,-1 0,0-1,0 1,-1-1,0 0,0-1,-1 1,0-1,-1 0,0 0,-1 0,0 0,0 0,-1-1,-1 1,0 0,0-1,-1 1,0 0,-1 0,-5-19,-4 1,-1 0,-1 0,-1 1,-2 1,-1 1,-1 0,0 1,-44-41,42 48,-1 1,-1 2,0 0,-1 1,-32-12,4 0,19 10,-1 1,-67-18,-73-6,39 11,6-1,-1 5,-1 6,-182 0,305 16,0 2,0-1,0 1,0 0,0 0,-11 4,14-3,1 0,-1 0,1 0,0 0,0 0,0 1,0-1,0 1,0 0,0 0,1 0,0 0,-4 6,-9 22,1 1,1 1,2 0,-9 45,11-43,-2 19,2 1,2-1,3 1,4 89,-1-111,-1 0,-11 50,6-44,-2 51,8 155,2-119,1-94,1 0,9 40,5 40,-13-82,1-1,2 0,1 0,1 0,2-1,21 41,22 62,-47-107,1-1,1 0,0 0,2-1,1 0,1 0,0-2,21 24,-20-29,0-1,2-1,0 0,0-1,1 0,0-2,1 0,0-1,1-1,0 0,0-2,1 0,0-1,35 4,148 20,-62-8,171 5,-309-26,181-3,-149 0,-1-1,0-2,45-13,-44 8,1 2,42-6,-48 12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29T16:24:25.8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 0,'-1'111,"3"125,1-212,1-1,1 0,15 42,-11-38,-1-1,6 39,4 35,-10-62,-2 1,2 44,-6-53,1 0,9 34,-6-31,4 48,-7 16,-2-33,10 64,13 169,-26 1,0-99,2-153,0-4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29T16:24:27.1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1,'0'6,"0"1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9BA73-BE28-EE4D-856E-602A8B1DD09B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CF3CB-2BE0-9F42-B6EC-F5327797D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5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raymonds.org/view-mass-online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ediblecatholic.com/12ppt/7E-P6-A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Barlow" panose="020F0502020204030204" pitchFamily="34" charset="0"/>
              </a:rPr>
              <a:t>Dante wakes up to his predicament – he’s lost in a dark wood. As he soon discovers, he’s going to have to make a trip to the very bottom of Hell in order to understand the things that are keeping him from a life of virtue and holiness. He escapes from hell on to 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Barlow" panose="020F0502020204030204" pitchFamily="34" charset="0"/>
              </a:rPr>
              <a:t>Purgatorio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Barlow" panose="020F0502020204030204" pitchFamily="34" charset="0"/>
              </a:rPr>
              <a:t> – we’ll see how sins are purged and virtues developed, and then  in 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Barlow" panose="020F0502020204030204" pitchFamily="34" charset="0"/>
              </a:rPr>
              <a:t>Paradiso,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Barlow" panose="020F0502020204030204" pitchFamily="34" charset="0"/>
              </a:rPr>
              <a:t> how the expansion of vision and the soul make us capable of the Beatific 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84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4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6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12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Father De </a:t>
            </a:r>
            <a:r>
              <a:rPr lang="en-US" dirty="0" err="1"/>
              <a:t>Celles</a:t>
            </a:r>
            <a:r>
              <a:rPr lang="en-US" dirty="0"/>
              <a:t>’ homily from today’s 9:00 a.m. Mass. Begin at 24:00 and end at 41:45.</a:t>
            </a:r>
          </a:p>
          <a:p>
            <a:r>
              <a:rPr lang="en-US" dirty="0">
                <a:hlinkClick r:id="rId3"/>
              </a:rPr>
              <a:t>VIEW MASS ONLINE - Saint Raymond of </a:t>
            </a:r>
            <a:r>
              <a:rPr lang="en-US" dirty="0" err="1">
                <a:hlinkClick r:id="rId3"/>
              </a:rPr>
              <a:t>Penafort</a:t>
            </a:r>
            <a:r>
              <a:rPr lang="en-US" dirty="0">
                <a:hlinkClick r:id="rId3"/>
              </a:rPr>
              <a:t> Catholic Church (straymonds.org)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4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https://www.crediblecatholic.com/12ppt/7E-P6-A/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61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29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CF3CB-2BE0-9F42-B6EC-F5327797D9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2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CB87E-4591-47A1-9046-CF63F17215EF}" type="datetime2">
              <a:rPr lang="en-US" smtClean="0"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5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DE70B-B772-416E-A790-995760B1742E}" type="datetime2">
              <a:rPr lang="en-US" smtClean="0"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60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45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9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39161-23B8-4738-9069-73EBE8884FDD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3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8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2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162C-A7C1-4263-9453-1BAFF8C39559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22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6793-3458-4587-8168-65F0C37A92D2}" type="datetime2">
              <a:rPr lang="en-US" smtClean="0"/>
              <a:t>Monday, October 30,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4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2700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61064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90908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8828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ED3-3C46-4C9A-9738-67B2D875E7E2}" type="datetime2">
              <a:rPr lang="en-US" smtClean="0"/>
              <a:pPr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05038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33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Monday, October 30,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6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Monday, October 30,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9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12.png"/><Relationship Id="rId5" Type="http://schemas.openxmlformats.org/officeDocument/2006/relationships/image" Target="../media/image9.jpeg"/><Relationship Id="rId10" Type="http://schemas.openxmlformats.org/officeDocument/2006/relationships/customXml" Target="../ink/ink3.xml"/><Relationship Id="rId4" Type="http://schemas.openxmlformats.org/officeDocument/2006/relationships/image" Target="../media/image8.jpe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6" name="Group 70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9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0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353ECB6A-1973-474A-BB4B-3DF9D8D42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r="13631" b="9090"/>
          <a:stretch/>
        </p:blipFill>
        <p:spPr bwMode="auto">
          <a:xfrm>
            <a:off x="2710661" y="-64294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02CC0-AC51-4A01-90EA-FCA53AE3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695" y="1678666"/>
            <a:ext cx="4609707" cy="38100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Ninth Grade CCD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Class #7</a:t>
            </a:r>
            <a:br>
              <a:rPr lang="en-US" sz="2800" b="1" dirty="0">
                <a:solidFill>
                  <a:srgbClr val="0070C0"/>
                </a:solidFill>
              </a:rPr>
            </a:b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400" b="1">
                <a:solidFill>
                  <a:srgbClr val="0070C0"/>
                </a:solidFill>
              </a:rPr>
              <a:t>October 29, 2023</a:t>
            </a:r>
            <a:br>
              <a:rPr lang="en-US" sz="24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St. Raymond of </a:t>
            </a:r>
            <a:r>
              <a:rPr lang="en-US" sz="2400" b="1" dirty="0" err="1">
                <a:solidFill>
                  <a:srgbClr val="0070C0"/>
                </a:solidFill>
              </a:rPr>
              <a:t>Peñafort</a:t>
            </a:r>
            <a:br>
              <a:rPr lang="en-US" sz="24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Catholic Church</a:t>
            </a:r>
            <a:br>
              <a:rPr lang="en-US" sz="28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endParaRPr lang="en-US" sz="2000" b="1" dirty="0">
              <a:solidFill>
                <a:srgbClr val="0070C0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7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53ECB6A-1973-474A-BB4B-3DF9D8D42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r="13631" b="9090"/>
          <a:stretch/>
        </p:blipFill>
        <p:spPr bwMode="auto">
          <a:xfrm>
            <a:off x="2710661" y="-64294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02CC0-AC51-4A01-90EA-FCA53AE3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695" y="1678666"/>
            <a:ext cx="4609707" cy="38100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</a:rPr>
              <a:t>What is</a:t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All Saints Day?</a:t>
            </a:r>
            <a:br>
              <a:rPr lang="en-US" sz="4000" b="1" dirty="0">
                <a:solidFill>
                  <a:srgbClr val="0070C0"/>
                </a:solidFill>
              </a:rPr>
            </a:br>
            <a:br>
              <a:rPr lang="en-US" sz="4400" b="1" dirty="0">
                <a:solidFill>
                  <a:srgbClr val="0070C0"/>
                </a:solidFill>
              </a:rPr>
            </a:br>
            <a:br>
              <a:rPr lang="en-US" sz="28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br>
              <a:rPr lang="en-US" sz="2000" b="1" dirty="0">
                <a:solidFill>
                  <a:srgbClr val="0070C0"/>
                </a:solidFill>
              </a:rPr>
            </a:b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27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70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9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0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E02CC0-AC51-4A01-90EA-FCA53AE3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1819373"/>
            <a:ext cx="3497565" cy="41666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4000" b="1" dirty="0"/>
            </a:br>
            <a:br>
              <a:rPr lang="en-US" sz="4000" b="1" dirty="0"/>
            </a:br>
            <a:r>
              <a:rPr lang="en-US" sz="4900" b="1" dirty="0">
                <a:solidFill>
                  <a:schemeClr val="tx1"/>
                </a:solidFill>
              </a:rPr>
              <a:t>What is</a:t>
            </a:r>
            <a:br>
              <a:rPr lang="en-US" sz="4900" b="1" dirty="0">
                <a:solidFill>
                  <a:schemeClr val="tx1"/>
                </a:solidFill>
              </a:rPr>
            </a:br>
            <a:r>
              <a:rPr lang="en-US" sz="4900" b="1" dirty="0">
                <a:solidFill>
                  <a:schemeClr val="tx1"/>
                </a:solidFill>
              </a:rPr>
              <a:t>All Souls Day?</a:t>
            </a:r>
            <a:br>
              <a:rPr lang="en-US" sz="4900" b="1" dirty="0">
                <a:solidFill>
                  <a:schemeClr val="tx1"/>
                </a:solidFill>
              </a:rPr>
            </a:br>
            <a:br>
              <a:rPr lang="en-US" sz="4900" b="1" dirty="0"/>
            </a:br>
            <a:br>
              <a:rPr lang="en-US" sz="2800" b="1" dirty="0"/>
            </a:br>
            <a:br>
              <a:rPr lang="en-US" sz="2800" b="1" dirty="0"/>
            </a:br>
            <a:br>
              <a:rPr lang="en-US" sz="2800" b="1" dirty="0"/>
            </a:br>
            <a:endParaRPr lang="en-US" sz="2800" b="1" dirty="0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F6E918B1-FA59-42EF-8A8E-B0F3D1E54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26" name="Picture 2" descr="Let's Pray For Our Departed Loved Ones On All Souls Day">
            <a:extLst>
              <a:ext uri="{FF2B5EF4-FFF2-40B4-BE49-F238E27FC236}">
                <a16:creationId xmlns:a16="http://schemas.microsoft.com/office/drawing/2014/main" id="{03A6082B-6D9D-4FB5-BDFE-B96003C8E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973" y="835214"/>
            <a:ext cx="3687107" cy="548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61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A6C48FB-EE6C-5DC7-B30B-88A170D80F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1" t="6660" r="10731" b="-1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D7CAD-3FFA-2C6A-AB49-1E60018EA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74" y="394855"/>
            <a:ext cx="4763558" cy="569806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Midway in the journey of our life</a:t>
            </a:r>
            <a:br>
              <a:rPr lang="en-US" sz="2200" dirty="0"/>
            </a:br>
            <a:r>
              <a:rPr lang="en-US" sz="2200" dirty="0"/>
              <a:t>I came to myself in a dark wood, </a:t>
            </a:r>
            <a:br>
              <a:rPr lang="en-US" sz="2200" dirty="0"/>
            </a:br>
            <a:r>
              <a:rPr lang="en-US" sz="2200" dirty="0"/>
              <a:t>for the straight way was lost.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/>
              <a:t>Ah, how hard it is to tell</a:t>
            </a:r>
            <a:br>
              <a:rPr lang="en-US" sz="2200" dirty="0"/>
            </a:br>
            <a:r>
              <a:rPr lang="en-US" sz="2200" dirty="0"/>
              <a:t>the nature of that wood, savage, dense and harsh –</a:t>
            </a:r>
            <a:br>
              <a:rPr lang="en-US" sz="2200" dirty="0"/>
            </a:br>
            <a:r>
              <a:rPr lang="en-US" sz="2200" dirty="0"/>
              <a:t>the very thought of it renews my fear!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/>
              <a:t>It is so bitter death is hardly more so.</a:t>
            </a:r>
            <a:br>
              <a:rPr lang="en-US" sz="2200" dirty="0"/>
            </a:br>
            <a:r>
              <a:rPr lang="en-US" sz="2200" dirty="0"/>
              <a:t>But I set forth the good I found</a:t>
            </a:r>
            <a:br>
              <a:rPr lang="en-US" sz="2200" dirty="0"/>
            </a:br>
            <a:r>
              <a:rPr lang="en-US" sz="2200" dirty="0"/>
              <a:t>I will recount the other things I saw.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/>
              <a:t>How I came there I cannot really tell,</a:t>
            </a:r>
            <a:br>
              <a:rPr lang="en-US" sz="2200" dirty="0"/>
            </a:br>
            <a:r>
              <a:rPr lang="en-US" sz="2200" dirty="0"/>
              <a:t>I was so full of sleep</a:t>
            </a:r>
            <a:br>
              <a:rPr lang="en-US" sz="2200" dirty="0"/>
            </a:br>
            <a:r>
              <a:rPr lang="en-US" sz="2200" dirty="0"/>
              <a:t>when I forsook the one true way.</a:t>
            </a:r>
            <a:br>
              <a:rPr lang="en-US" sz="2200" dirty="0"/>
            </a:b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9723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056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2057" name="Straight Connector 2056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8" name="Straight Connector 2057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9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0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1" name="Isosceles Triangle 2060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2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3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4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5" name="Isosceles Triangle 2064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6C48FB-EE6C-5DC7-B30B-88A170D80F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1" t="6660" r="10731" b="-1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D7CAD-3FFA-2C6A-AB49-1E60018EA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dirty="0"/>
              <a:t>Dante’s Divine Comedy </a:t>
            </a:r>
          </a:p>
        </p:txBody>
      </p:sp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9" name="Straight Connector 2068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71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3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5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7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9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1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3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28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81D17E1-DD65-6993-5C67-F3458A10B94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15636"/>
            <a:ext cx="12192750" cy="60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4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F67F5-E0C5-F747-6E6A-DB6CE03AA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Seven Deadly Sins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BF13D-7008-7A61-EBCC-8D67AB0B1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Pride (an exaggerated opinion of oneself)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Avarice/Greed (uncontrolled desire for earthly things, such as money, clothes, etc.)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Envy (unhappiness or discontent over the good fortune or success of others)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Wrath/Anger (an uncontrolled feeling of displeasure and antagonism)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Lust (an uncontrolled desire for sexual pleasure)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Gluttony (an uncontrolled use of food and drink)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Sloth (laziness or carelessness in doing right and practicing virtue because of the work and effort needed to do so)</a:t>
            </a:r>
          </a:p>
        </p:txBody>
      </p:sp>
    </p:spTree>
    <p:extLst>
      <p:ext uri="{BB962C8B-B14F-4D97-AF65-F5344CB8AC3E}">
        <p14:creationId xmlns:p14="http://schemas.microsoft.com/office/powerpoint/2010/main" val="1195967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390553-385B-76CA-B0E8-AB108800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/>
              <a:t>Dante’s Divine Comedy - Purgatory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A31E5B-30F5-A826-64A4-AB6B41373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57349" cy="388077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48B57E-93FC-5232-91F5-5ECC5C123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" r="3" b="8139"/>
          <a:stretch/>
        </p:blipFill>
        <p:spPr bwMode="auto">
          <a:xfrm>
            <a:off x="4857451" y="1519882"/>
            <a:ext cx="5761222" cy="512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448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AAD41-13BC-5946-B1BD-4B0EB1C2E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799968"/>
          </a:xfrm>
        </p:spPr>
        <p:txBody>
          <a:bodyPr>
            <a:no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How do we avoid these sins? Is this what we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really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want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?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D213A-FC4A-2C4C-ABBE-BD0AB513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14920"/>
            <a:ext cx="8596668" cy="33264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ctr">
              <a:buNone/>
            </a:pP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691F0C-DB28-4F76-9AA0-442667D01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545" y="3110336"/>
            <a:ext cx="5599522" cy="33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343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AAD41-13BC-5946-B1BD-4B0EB1C2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</a:rPr>
              <a:t>Ultimately, what is it that we 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</a:rPr>
              <a:t>really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</a:rPr>
              <a:t> desire?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</a:rPr>
            </a:b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D213A-FC4A-2C4C-ABBE-BD0AB513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14920"/>
            <a:ext cx="8596668" cy="33264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691F0C-DB28-4F76-9AA0-442667D01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907" y="2643331"/>
            <a:ext cx="5599522" cy="33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225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1A10C-4750-0F40-89F3-FBFAA0807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 We Know How God Acts?</a:t>
            </a:r>
          </a:p>
        </p:txBody>
      </p:sp>
      <p:pic>
        <p:nvPicPr>
          <p:cNvPr id="5122" name="Picture 2" descr="A Savior is Born - Illuminated Fine Art | Christmas scenes, Christmas  nativity scene, Christmas art">
            <a:extLst>
              <a:ext uri="{FF2B5EF4-FFF2-40B4-BE49-F238E27FC236}">
                <a16:creationId xmlns:a16="http://schemas.microsoft.com/office/drawing/2014/main" id="{0926BD49-96C1-D249-8F42-E118E31B3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92" y="1887246"/>
            <a:ext cx="3258239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Jesus Christ – All Teaching in few pages | Pictures of jesus christ, Jesus  pictures, Jesus history">
            <a:extLst>
              <a:ext uri="{FF2B5EF4-FFF2-40B4-BE49-F238E27FC236}">
                <a16:creationId xmlns:a16="http://schemas.microsoft.com/office/drawing/2014/main" id="{B6465251-0D39-DC46-9BD0-B2AB3C974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926" y="1945365"/>
            <a:ext cx="3285043" cy="396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Jesus Christ On The Cross - Crucifixion Painting by Svitozar Nenyuk">
            <a:extLst>
              <a:ext uri="{FF2B5EF4-FFF2-40B4-BE49-F238E27FC236}">
                <a16:creationId xmlns:a16="http://schemas.microsoft.com/office/drawing/2014/main" id="{59690E38-BA2C-264C-AA40-40218170D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364" y="1959294"/>
            <a:ext cx="2596842" cy="393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6E9796F-703D-E072-2A81-F0EF02BAEEE0}"/>
                  </a:ext>
                </a:extLst>
              </p14:cNvPr>
              <p14:cNvContentPartPr/>
              <p14:nvPr/>
            </p14:nvContentPartPr>
            <p14:xfrm>
              <a:off x="2384163" y="380919"/>
              <a:ext cx="5069880" cy="163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6E9796F-703D-E072-2A81-F0EF02BAEEE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30523" y="273279"/>
                <a:ext cx="5177520" cy="18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DF66D55-E03B-B662-32FE-1DDF5AC2A311}"/>
                  </a:ext>
                </a:extLst>
              </p14:cNvPr>
              <p14:cNvContentPartPr/>
              <p14:nvPr/>
            </p14:nvContentPartPr>
            <p14:xfrm>
              <a:off x="8129763" y="308919"/>
              <a:ext cx="64080" cy="817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DF66D55-E03B-B662-32FE-1DDF5AC2A31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76123" y="200919"/>
                <a:ext cx="171720" cy="10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6A4D2F2-B89A-8DC9-67E5-FFD504832226}"/>
                  </a:ext>
                </a:extLst>
              </p14:cNvPr>
              <p14:cNvContentPartPr/>
              <p14:nvPr/>
            </p14:nvContentPartPr>
            <p14:xfrm>
              <a:off x="8241363" y="1717239"/>
              <a:ext cx="360" cy="50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6A4D2F2-B89A-8DC9-67E5-FFD50483222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87363" y="1609599"/>
                <a:ext cx="108000" cy="22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37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8EF3-D658-454A-B63E-4C71CE0A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Four Levels of Love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1DC8A-2556-874C-9765-FB469337F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8545"/>
            <a:ext cx="8596668" cy="4372818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/>
              <a:t>Love Level I – Love makes me feel good.</a:t>
            </a:r>
          </a:p>
          <a:p>
            <a:pPr lvl="1"/>
            <a:r>
              <a:rPr lang="en-US" sz="3600" dirty="0"/>
              <a:t>Focuses on the physical. Love is a positive feeling. I love my dog because he is cute. </a:t>
            </a:r>
          </a:p>
          <a:p>
            <a:pPr marL="457200" lvl="1" indent="0">
              <a:buNone/>
            </a:pPr>
            <a:endParaRPr lang="en-US" sz="3600" dirty="0"/>
          </a:p>
          <a:p>
            <a:r>
              <a:rPr lang="en-US" sz="3600" dirty="0"/>
              <a:t>Love Level II – Love makes me feel good about myself.</a:t>
            </a:r>
          </a:p>
          <a:p>
            <a:pPr lvl="1"/>
            <a:r>
              <a:rPr lang="en-US" sz="3600" dirty="0"/>
              <a:t>Love is equated with being admired. ”I love you because you think I’m pretty, talented, smart, strong.” </a:t>
            </a:r>
          </a:p>
          <a:p>
            <a:pPr lvl="1"/>
            <a:r>
              <a:rPr lang="en-US" sz="3600" dirty="0"/>
              <a:t>I love it when I am recognized for an achievement.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6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8EF3-D658-454A-B63E-4C71CE0A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Four Levels of Love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1DC8A-2556-874C-9765-FB469337F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8545"/>
            <a:ext cx="8596668" cy="4372818"/>
          </a:xfrm>
        </p:spPr>
        <p:txBody>
          <a:bodyPr>
            <a:normAutofit/>
          </a:bodyPr>
          <a:lstStyle/>
          <a:p>
            <a:r>
              <a:rPr lang="en-US" sz="3600" dirty="0"/>
              <a:t>Love Level III – I love you more than I love myself.</a:t>
            </a:r>
          </a:p>
          <a:p>
            <a:pPr lvl="1"/>
            <a:r>
              <a:rPr lang="en-US" sz="3600" dirty="0"/>
              <a:t>I put others’ needs in front of my own.</a:t>
            </a:r>
          </a:p>
          <a:p>
            <a:pPr lvl="1"/>
            <a:r>
              <a:rPr lang="en-US" sz="3600" dirty="0"/>
              <a:t>I did the dishes without being asked because I could see my mother was tired.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13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8EF3-D658-454A-B63E-4C71CE0A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Four Levels of Love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1DC8A-2556-874C-9765-FB469337F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dirty="0"/>
              <a:t>Love Level IV – Love sees the image of God in every person.</a:t>
            </a:r>
          </a:p>
          <a:p>
            <a:pPr lvl="1"/>
            <a:r>
              <a:rPr lang="en-US" sz="3600" dirty="0"/>
              <a:t>We recognize that every person was made in the image and likeness of God.</a:t>
            </a:r>
          </a:p>
          <a:p>
            <a:pPr lvl="1"/>
            <a:r>
              <a:rPr lang="en-US" sz="3600" dirty="0"/>
              <a:t>God manifested Himself as a human person in Jesus Christ.</a:t>
            </a:r>
          </a:p>
          <a:p>
            <a:pPr lvl="1"/>
            <a:r>
              <a:rPr lang="en-US" sz="3600" dirty="0"/>
              <a:t>Jesus Christ’s life can be reduced to one four-letter word: “LOVE!”</a:t>
            </a:r>
          </a:p>
          <a:p>
            <a:pPr lvl="1"/>
            <a:r>
              <a:rPr lang="en-US" sz="3600" dirty="0"/>
              <a:t>We are called to imitate Jesus by…</a:t>
            </a:r>
          </a:p>
          <a:p>
            <a:pPr lvl="1"/>
            <a:r>
              <a:rPr lang="en-US" sz="3600" dirty="0"/>
              <a:t>Loving every person as if they were Jesus.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7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86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88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2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4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5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6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7" name="Isosceles Triangle 96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7AAF5DE-7486-4A8D-8011-56EABD2E8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6" y="1261331"/>
            <a:ext cx="3179146" cy="413363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HAPPINESS</a:t>
            </a:r>
            <a:b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“It is Jesus that you seek when you dream of happiness…He is waiting for you when nothing else you find satisfies you; He is the beauty to which you are so attracted…It is He who reads in your hearts your most genuine choices, the choices that others try to stifle.”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369524-716C-463B-91EB-1E9C98A3F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00" b="2"/>
          <a:stretch/>
        </p:blipFill>
        <p:spPr bwMode="auto">
          <a:xfrm>
            <a:off x="888603" y="1128328"/>
            <a:ext cx="4973212" cy="43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740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41B6-0AF6-44CB-B812-1CD0072E5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Levels of Happiness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DC94FF06-D865-0095-D459-B6F020FA16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853" y="2160588"/>
            <a:ext cx="6900332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964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F67F5-E0C5-F747-6E6A-DB6CE03AA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Seven Deadly Sins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BF13D-7008-7A61-EBCC-8D67AB0B1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Pride (an exaggerated opinion of oneself)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Avarice/Greed (uncontrolled desire for earthly things, such as money, clothes, etc.)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Envy (unhappiness or discontent over the good fortune or success of others)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Wrath/Anger (an uncontrolled feeling of displeasure and antagonism)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Lust (an uncontrolled desire for sexual pleasure)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Gluttony (an uncontrolled use of food and drink)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Sloth (laziness or carelessness in doing right and practicing virtue because of the work and effort needed to do so)</a:t>
            </a:r>
          </a:p>
        </p:txBody>
      </p:sp>
    </p:spTree>
    <p:extLst>
      <p:ext uri="{BB962C8B-B14F-4D97-AF65-F5344CB8AC3E}">
        <p14:creationId xmlns:p14="http://schemas.microsoft.com/office/powerpoint/2010/main" val="352590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390553-385B-76CA-B0E8-AB108800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/>
              <a:t>Dante’s Divine Comedy - Purgatory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A31E5B-30F5-A826-64A4-AB6B41373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57349" cy="388077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48B57E-93FC-5232-91F5-5ECC5C123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" r="3" b="8139"/>
          <a:stretch/>
        </p:blipFill>
        <p:spPr bwMode="auto">
          <a:xfrm>
            <a:off x="4857451" y="1519882"/>
            <a:ext cx="5761222" cy="512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501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EAE32-55DC-BB45-317A-D7BAE691B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Levels of Happiness vs. </a:t>
            </a:r>
            <a:br>
              <a:rPr lang="en-US" dirty="0"/>
            </a:br>
            <a:r>
              <a:rPr lang="en-US" dirty="0"/>
              <a:t>The Seven Deadly Sins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5B9C70-2280-C87A-7C62-6FE1FA366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/>
              <a:t>Deadly Sins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EFCB83-865F-4BCB-6BD3-C1299139C5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Pride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Avarice/Greed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Envy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Wrath/Anger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Lust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Gluttony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Sloth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038CC3-5AAB-E8A2-DC41-D591356B7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/>
              <a:t>Levels of Happiness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570E92-DEA2-B650-89CE-D7A4DF4BE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0" y="2737245"/>
            <a:ext cx="4185622" cy="35111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 – Physical Pleasure and Material Possessions</a:t>
            </a:r>
          </a:p>
          <a:p>
            <a:pPr marL="0" indent="0">
              <a:buNone/>
            </a:pPr>
            <a:r>
              <a:rPr lang="en-US" sz="2400" dirty="0"/>
              <a:t>II – Ego-Gratification</a:t>
            </a:r>
          </a:p>
          <a:p>
            <a:pPr marL="0" indent="0">
              <a:buNone/>
            </a:pPr>
            <a:r>
              <a:rPr lang="en-US" sz="2400" dirty="0"/>
              <a:t>---------------------------------</a:t>
            </a:r>
          </a:p>
          <a:p>
            <a:pPr marL="0" indent="0">
              <a:buNone/>
            </a:pPr>
            <a:r>
              <a:rPr lang="en-US" sz="2400" dirty="0"/>
              <a:t>III – Contribution and Self-Gift</a:t>
            </a:r>
          </a:p>
          <a:p>
            <a:pPr marL="0" indent="0">
              <a:buNone/>
            </a:pPr>
            <a:r>
              <a:rPr lang="en-US" sz="2400" dirty="0"/>
              <a:t>IV – Faith in God’s Unconditional Love </a:t>
            </a:r>
          </a:p>
        </p:txBody>
      </p:sp>
    </p:spTree>
    <p:extLst>
      <p:ext uri="{BB962C8B-B14F-4D97-AF65-F5344CB8AC3E}">
        <p14:creationId xmlns:p14="http://schemas.microsoft.com/office/powerpoint/2010/main" val="1714586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EAE32-55DC-BB45-317A-D7BAE691B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Levels of Happiness vs. </a:t>
            </a:r>
            <a:br>
              <a:rPr lang="en-US" dirty="0"/>
            </a:br>
            <a:r>
              <a:rPr lang="en-US" dirty="0"/>
              <a:t>Moral Virtues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5B9C70-2280-C87A-7C62-6FE1FA366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u="sng" dirty="0"/>
              <a:t>Virtues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EFCB83-865F-4BCB-6BD3-C1299139C5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Faith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Hope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Charity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-----------------------------------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rudence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Justice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Temperance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Fortitude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038CC3-5AAB-E8A2-DC41-D591356B7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u="sng" dirty="0"/>
              <a:t>Levels of Happiness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570E92-DEA2-B650-89CE-D7A4DF4BE8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 – Physical Pleasure and Material Possessions</a:t>
            </a:r>
          </a:p>
          <a:p>
            <a:pPr marL="0" indent="0">
              <a:buNone/>
            </a:pPr>
            <a:r>
              <a:rPr lang="en-US" sz="2400" dirty="0"/>
              <a:t>II – Ego-Gratification</a:t>
            </a:r>
          </a:p>
          <a:p>
            <a:pPr marL="0" indent="0">
              <a:buNone/>
            </a:pPr>
            <a:r>
              <a:rPr lang="en-US" sz="2400" dirty="0"/>
              <a:t>---------------------------------</a:t>
            </a:r>
          </a:p>
          <a:p>
            <a:pPr marL="0" indent="0">
              <a:buNone/>
            </a:pPr>
            <a:r>
              <a:rPr lang="en-US" sz="2400" dirty="0"/>
              <a:t>III – Contribution and Self-Gift</a:t>
            </a:r>
          </a:p>
          <a:p>
            <a:pPr marL="0" indent="0">
              <a:buNone/>
            </a:pPr>
            <a:r>
              <a:rPr lang="en-US" sz="2400" dirty="0"/>
              <a:t>IV – Faith in God’s Unconditional Love </a:t>
            </a:r>
          </a:p>
        </p:txBody>
      </p:sp>
    </p:spTree>
    <p:extLst>
      <p:ext uri="{BB962C8B-B14F-4D97-AF65-F5344CB8AC3E}">
        <p14:creationId xmlns:p14="http://schemas.microsoft.com/office/powerpoint/2010/main" val="2099106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6534</TotalTime>
  <Words>914</Words>
  <Application>Microsoft Office PowerPoint</Application>
  <PresentationFormat>Widescreen</PresentationFormat>
  <Paragraphs>103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Barlow</vt:lpstr>
      <vt:lpstr>Calibri</vt:lpstr>
      <vt:lpstr>Trebuchet MS</vt:lpstr>
      <vt:lpstr>Wingdings 3</vt:lpstr>
      <vt:lpstr>Facet</vt:lpstr>
      <vt:lpstr>Ninth Grade CCD Class #7  October 29, 2023 St. Raymond of Peñafort Catholic Church   </vt:lpstr>
      <vt:lpstr>What is All Saints Day?     </vt:lpstr>
      <vt:lpstr>  What is All Souls Day?     </vt:lpstr>
      <vt:lpstr>Midway in the journey of our life I came to myself in a dark wood,  for the straight way was lost.  Ah, how hard it is to tell the nature of that wood, savage, dense and harsh – the very thought of it renews my fear!  It is so bitter death is hardly more so. But I set forth the good I found I will recount the other things I saw.  How I came there I cannot really tell, I was so full of sleep when I forsook the one true way.  </vt:lpstr>
      <vt:lpstr>Dante’s Divine Comedy </vt:lpstr>
      <vt:lpstr>PowerPoint Presentation</vt:lpstr>
      <vt:lpstr>Seven Deadly Sins</vt:lpstr>
      <vt:lpstr>Dante’s Divine Comedy - Purgatory</vt:lpstr>
      <vt:lpstr>How do we avoid these sins? Is this what we really want? </vt:lpstr>
      <vt:lpstr>Ultimately, what is it that we  really desire? </vt:lpstr>
      <vt:lpstr>How Do We Know How God Acts?</vt:lpstr>
      <vt:lpstr>Four Levels of Love</vt:lpstr>
      <vt:lpstr>Four Levels of Love</vt:lpstr>
      <vt:lpstr>Four Levels of Love</vt:lpstr>
      <vt:lpstr>HAPPINESS  “It is Jesus that you seek when you dream of happiness…He is waiting for you when nothing else you find satisfies you; He is the beauty to which you are so attracted…It is He who reads in your hearts your most genuine choices, the choices that others try to stifle.”</vt:lpstr>
      <vt:lpstr>Levels of Happiness</vt:lpstr>
      <vt:lpstr>Seven Deadly Sins</vt:lpstr>
      <vt:lpstr>Dante’s Divine Comedy - Purgatory</vt:lpstr>
      <vt:lpstr>The Levels of Happiness vs.  The Seven Deadly Sins</vt:lpstr>
      <vt:lpstr>The Levels of Happiness vs.  Moral Virtues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Ninth Grade CCD Class 4</dc:title>
  <dc:creator>Bob Laird</dc:creator>
  <cp:lastModifiedBy>Gerri Laird</cp:lastModifiedBy>
  <cp:revision>41</cp:revision>
  <cp:lastPrinted>2020-10-04T12:04:23Z</cp:lastPrinted>
  <dcterms:created xsi:type="dcterms:W3CDTF">2020-10-03T10:42:20Z</dcterms:created>
  <dcterms:modified xsi:type="dcterms:W3CDTF">2023-10-30T20:20:22Z</dcterms:modified>
</cp:coreProperties>
</file>