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 id="2147483806" r:id="rId2"/>
    <p:sldMasterId id="2147483818" r:id="rId3"/>
  </p:sldMasterIdLst>
  <p:notesMasterIdLst>
    <p:notesMasterId r:id="rId44"/>
  </p:notesMasterIdLst>
  <p:handoutMasterIdLst>
    <p:handoutMasterId r:id="rId45"/>
  </p:handoutMasterIdLst>
  <p:sldIdLst>
    <p:sldId id="273" r:id="rId4"/>
    <p:sldId id="271" r:id="rId5"/>
    <p:sldId id="364" r:id="rId6"/>
    <p:sldId id="356" r:id="rId7"/>
    <p:sldId id="274" r:id="rId8"/>
    <p:sldId id="275" r:id="rId9"/>
    <p:sldId id="381" r:id="rId10"/>
    <p:sldId id="385" r:id="rId11"/>
    <p:sldId id="386" r:id="rId12"/>
    <p:sldId id="387" r:id="rId13"/>
    <p:sldId id="382" r:id="rId14"/>
    <p:sldId id="384" r:id="rId15"/>
    <p:sldId id="366" r:id="rId16"/>
    <p:sldId id="268" r:id="rId17"/>
    <p:sldId id="368" r:id="rId18"/>
    <p:sldId id="358" r:id="rId19"/>
    <p:sldId id="360" r:id="rId20"/>
    <p:sldId id="361" r:id="rId21"/>
    <p:sldId id="372" r:id="rId22"/>
    <p:sldId id="261" r:id="rId23"/>
    <p:sldId id="264" r:id="rId24"/>
    <p:sldId id="260" r:id="rId25"/>
    <p:sldId id="263" r:id="rId26"/>
    <p:sldId id="373" r:id="rId27"/>
    <p:sldId id="258" r:id="rId28"/>
    <p:sldId id="388" r:id="rId29"/>
    <p:sldId id="278" r:id="rId30"/>
    <p:sldId id="377" r:id="rId31"/>
    <p:sldId id="307" r:id="rId32"/>
    <p:sldId id="306" r:id="rId33"/>
    <p:sldId id="308" r:id="rId34"/>
    <p:sldId id="309" r:id="rId35"/>
    <p:sldId id="374" r:id="rId36"/>
    <p:sldId id="362" r:id="rId37"/>
    <p:sldId id="378" r:id="rId38"/>
    <p:sldId id="379" r:id="rId39"/>
    <p:sldId id="380" r:id="rId40"/>
    <p:sldId id="383" r:id="rId41"/>
    <p:sldId id="352" r:id="rId42"/>
    <p:sldId id="27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96029-9F30-4A10-AA17-A11E41FE6191}" v="1" dt="2023-11-19T22:00:23.7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103" autoAdjust="0"/>
  </p:normalViewPr>
  <p:slideViewPr>
    <p:cSldViewPr snapToGrid="0">
      <p:cViewPr varScale="1">
        <p:scale>
          <a:sx n="36" d="100"/>
          <a:sy n="36" d="100"/>
        </p:scale>
        <p:origin x="2304" y="24"/>
      </p:cViewPr>
      <p:guideLst/>
    </p:cSldViewPr>
  </p:slideViewPr>
  <p:notesTextViewPr>
    <p:cViewPr>
      <p:scale>
        <a:sx n="1" d="1"/>
        <a:sy n="1" d="1"/>
      </p:scale>
      <p:origin x="0" y="0"/>
    </p:cViewPr>
  </p:notesTextViewPr>
  <p:sorterViewPr>
    <p:cViewPr>
      <p:scale>
        <a:sx n="100" d="100"/>
        <a:sy n="100" d="100"/>
      </p:scale>
      <p:origin x="0" y="-7560"/>
    </p:cViewPr>
  </p:sorterViewPr>
  <p:notesViewPr>
    <p:cSldViewPr snapToGrid="0">
      <p:cViewPr varScale="1">
        <p:scale>
          <a:sx n="63" d="100"/>
          <a:sy n="63" d="100"/>
        </p:scale>
        <p:origin x="320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A2A2C8-3055-45C4-B923-A783CE474EDF}"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A211C5FB-124F-4E2C-A37D-8F10EF8CE77E}">
      <dgm:prSet/>
      <dgm:spPr/>
      <dgm:t>
        <a:bodyPr/>
        <a:lstStyle/>
        <a:p>
          <a:pPr>
            <a:lnSpc>
              <a:spcPct val="100000"/>
            </a:lnSpc>
          </a:pPr>
          <a:r>
            <a:rPr lang="en-US"/>
            <a:t>How can a meteor strike off the Texas Gulf Coast have anything to do with the tomb and bones of St. Peter buried under St. Peter’s Basilica in Rome?</a:t>
          </a:r>
        </a:p>
      </dgm:t>
    </dgm:pt>
    <dgm:pt modelId="{DCE2C1C8-A592-4316-BC18-AA91463B1237}" type="parTrans" cxnId="{ED8F4FF0-BDCF-4424-92A0-80B938326897}">
      <dgm:prSet/>
      <dgm:spPr/>
      <dgm:t>
        <a:bodyPr/>
        <a:lstStyle/>
        <a:p>
          <a:endParaRPr lang="en-US"/>
        </a:p>
      </dgm:t>
    </dgm:pt>
    <dgm:pt modelId="{D2BB3376-256E-4DEE-9D4D-83AE51B5653A}" type="sibTrans" cxnId="{ED8F4FF0-BDCF-4424-92A0-80B938326897}">
      <dgm:prSet/>
      <dgm:spPr/>
      <dgm:t>
        <a:bodyPr/>
        <a:lstStyle/>
        <a:p>
          <a:endParaRPr lang="en-US"/>
        </a:p>
      </dgm:t>
    </dgm:pt>
    <dgm:pt modelId="{BCFAF85F-06E5-4890-BD56-4A227C9F091B}">
      <dgm:prSet/>
      <dgm:spPr/>
      <dgm:t>
        <a:bodyPr/>
        <a:lstStyle/>
        <a:p>
          <a:pPr>
            <a:lnSpc>
              <a:spcPct val="100000"/>
            </a:lnSpc>
          </a:pPr>
          <a:r>
            <a:rPr lang="en-US"/>
            <a:t>How can a wildcat oilman suddenly become the richest man in the world and then quietly, without anyone knowing about it, fund one of the most intriguing archeological digs in the twentieth century?</a:t>
          </a:r>
        </a:p>
      </dgm:t>
    </dgm:pt>
    <dgm:pt modelId="{C35D538C-6341-4D07-AD1C-6EDA6DBB0500}" type="parTrans" cxnId="{996584EF-6D1B-40FA-B568-2B806FF41CFF}">
      <dgm:prSet/>
      <dgm:spPr/>
      <dgm:t>
        <a:bodyPr/>
        <a:lstStyle/>
        <a:p>
          <a:endParaRPr lang="en-US"/>
        </a:p>
      </dgm:t>
    </dgm:pt>
    <dgm:pt modelId="{AAD0515F-6571-4D27-9B35-492D5BB0F410}" type="sibTrans" cxnId="{996584EF-6D1B-40FA-B568-2B806FF41CFF}">
      <dgm:prSet/>
      <dgm:spPr/>
      <dgm:t>
        <a:bodyPr/>
        <a:lstStyle/>
        <a:p>
          <a:endParaRPr lang="en-US"/>
        </a:p>
      </dgm:t>
    </dgm:pt>
    <dgm:pt modelId="{7028E18C-D00E-4C61-8AB3-028EB0544126}">
      <dgm:prSet/>
      <dgm:spPr/>
      <dgm:t>
        <a:bodyPr/>
        <a:lstStyle/>
        <a:p>
          <a:pPr>
            <a:lnSpc>
              <a:spcPct val="100000"/>
            </a:lnSpc>
          </a:pPr>
          <a:r>
            <a:rPr lang="en-US" dirty="0"/>
            <a:t>How does a pope not “leave well enough alone” but begin digging under a 16</a:t>
          </a:r>
          <a:r>
            <a:rPr lang="en-US" baseline="30000" dirty="0"/>
            <a:t>th</a:t>
          </a:r>
          <a:r>
            <a:rPr lang="en-US" dirty="0"/>
            <a:t> century church just to prove that “Peter is here”?</a:t>
          </a:r>
        </a:p>
      </dgm:t>
    </dgm:pt>
    <dgm:pt modelId="{343438C5-B750-40E2-A10E-4CFCD6537975}" type="parTrans" cxnId="{D93DD985-03CF-4E82-8ED5-32BF4E6F230E}">
      <dgm:prSet/>
      <dgm:spPr/>
      <dgm:t>
        <a:bodyPr/>
        <a:lstStyle/>
        <a:p>
          <a:endParaRPr lang="en-US"/>
        </a:p>
      </dgm:t>
    </dgm:pt>
    <dgm:pt modelId="{45577117-D768-43EC-8143-804BCF16064B}" type="sibTrans" cxnId="{D93DD985-03CF-4E82-8ED5-32BF4E6F230E}">
      <dgm:prSet/>
      <dgm:spPr/>
      <dgm:t>
        <a:bodyPr/>
        <a:lstStyle/>
        <a:p>
          <a:endParaRPr lang="en-US"/>
        </a:p>
      </dgm:t>
    </dgm:pt>
    <dgm:pt modelId="{A21BC6CD-9C61-4250-8D30-6305D56BE2C3}" type="pres">
      <dgm:prSet presAssocID="{2FA2A2C8-3055-45C4-B923-A783CE474EDF}" presName="outerComposite" presStyleCnt="0">
        <dgm:presLayoutVars>
          <dgm:chMax val="5"/>
          <dgm:dir/>
          <dgm:resizeHandles val="exact"/>
        </dgm:presLayoutVars>
      </dgm:prSet>
      <dgm:spPr/>
    </dgm:pt>
    <dgm:pt modelId="{E799095E-99EF-4202-A98F-516F88A697F7}" type="pres">
      <dgm:prSet presAssocID="{2FA2A2C8-3055-45C4-B923-A783CE474EDF}" presName="dummyMaxCanvas" presStyleCnt="0">
        <dgm:presLayoutVars/>
      </dgm:prSet>
      <dgm:spPr/>
    </dgm:pt>
    <dgm:pt modelId="{D4146708-D4C6-4536-914F-30D200A0F3CD}" type="pres">
      <dgm:prSet presAssocID="{2FA2A2C8-3055-45C4-B923-A783CE474EDF}" presName="ThreeNodes_1" presStyleLbl="node1" presStyleIdx="0" presStyleCnt="3">
        <dgm:presLayoutVars>
          <dgm:bulletEnabled val="1"/>
        </dgm:presLayoutVars>
      </dgm:prSet>
      <dgm:spPr/>
    </dgm:pt>
    <dgm:pt modelId="{59F416C5-8F2A-44F0-B697-E6818383A4CA}" type="pres">
      <dgm:prSet presAssocID="{2FA2A2C8-3055-45C4-B923-A783CE474EDF}" presName="ThreeNodes_2" presStyleLbl="node1" presStyleIdx="1" presStyleCnt="3">
        <dgm:presLayoutVars>
          <dgm:bulletEnabled val="1"/>
        </dgm:presLayoutVars>
      </dgm:prSet>
      <dgm:spPr/>
    </dgm:pt>
    <dgm:pt modelId="{5A38428F-05F2-4E8E-8895-9F1C56FF8631}" type="pres">
      <dgm:prSet presAssocID="{2FA2A2C8-3055-45C4-B923-A783CE474EDF}" presName="ThreeNodes_3" presStyleLbl="node1" presStyleIdx="2" presStyleCnt="3">
        <dgm:presLayoutVars>
          <dgm:bulletEnabled val="1"/>
        </dgm:presLayoutVars>
      </dgm:prSet>
      <dgm:spPr/>
    </dgm:pt>
    <dgm:pt modelId="{2487043E-ED06-4A45-86A3-8027C30C9D0B}" type="pres">
      <dgm:prSet presAssocID="{2FA2A2C8-3055-45C4-B923-A783CE474EDF}" presName="ThreeConn_1-2" presStyleLbl="fgAccFollowNode1" presStyleIdx="0" presStyleCnt="2">
        <dgm:presLayoutVars>
          <dgm:bulletEnabled val="1"/>
        </dgm:presLayoutVars>
      </dgm:prSet>
      <dgm:spPr/>
    </dgm:pt>
    <dgm:pt modelId="{5357238F-0278-4E35-AB7E-AB8D4C6FB7DC}" type="pres">
      <dgm:prSet presAssocID="{2FA2A2C8-3055-45C4-B923-A783CE474EDF}" presName="ThreeConn_2-3" presStyleLbl="fgAccFollowNode1" presStyleIdx="1" presStyleCnt="2">
        <dgm:presLayoutVars>
          <dgm:bulletEnabled val="1"/>
        </dgm:presLayoutVars>
      </dgm:prSet>
      <dgm:spPr/>
    </dgm:pt>
    <dgm:pt modelId="{C7B15D82-EA1D-4380-A625-F90A6C7BB242}" type="pres">
      <dgm:prSet presAssocID="{2FA2A2C8-3055-45C4-B923-A783CE474EDF}" presName="ThreeNodes_1_text" presStyleLbl="node1" presStyleIdx="2" presStyleCnt="3">
        <dgm:presLayoutVars>
          <dgm:bulletEnabled val="1"/>
        </dgm:presLayoutVars>
      </dgm:prSet>
      <dgm:spPr/>
    </dgm:pt>
    <dgm:pt modelId="{5F50655B-57D0-4F27-86AC-BE1456845E9E}" type="pres">
      <dgm:prSet presAssocID="{2FA2A2C8-3055-45C4-B923-A783CE474EDF}" presName="ThreeNodes_2_text" presStyleLbl="node1" presStyleIdx="2" presStyleCnt="3">
        <dgm:presLayoutVars>
          <dgm:bulletEnabled val="1"/>
        </dgm:presLayoutVars>
      </dgm:prSet>
      <dgm:spPr/>
    </dgm:pt>
    <dgm:pt modelId="{1E28CAC1-FE96-4ECD-A840-7165250A26DE}" type="pres">
      <dgm:prSet presAssocID="{2FA2A2C8-3055-45C4-B923-A783CE474EDF}" presName="ThreeNodes_3_text" presStyleLbl="node1" presStyleIdx="2" presStyleCnt="3">
        <dgm:presLayoutVars>
          <dgm:bulletEnabled val="1"/>
        </dgm:presLayoutVars>
      </dgm:prSet>
      <dgm:spPr/>
    </dgm:pt>
  </dgm:ptLst>
  <dgm:cxnLst>
    <dgm:cxn modelId="{80734804-8D2C-41C5-88D0-A49EFDE9D3B6}" type="presOf" srcId="{2FA2A2C8-3055-45C4-B923-A783CE474EDF}" destId="{A21BC6CD-9C61-4250-8D30-6305D56BE2C3}" srcOrd="0" destOrd="0" presId="urn:microsoft.com/office/officeart/2005/8/layout/vProcess5"/>
    <dgm:cxn modelId="{67A4E811-B363-4F6F-B08F-F3CCAA74BC94}" type="presOf" srcId="{BCFAF85F-06E5-4890-BD56-4A227C9F091B}" destId="{59F416C5-8F2A-44F0-B697-E6818383A4CA}" srcOrd="0" destOrd="0" presId="urn:microsoft.com/office/officeart/2005/8/layout/vProcess5"/>
    <dgm:cxn modelId="{8142F533-0CB3-49E5-A609-72190693D450}" type="presOf" srcId="{7028E18C-D00E-4C61-8AB3-028EB0544126}" destId="{5A38428F-05F2-4E8E-8895-9F1C56FF8631}" srcOrd="0" destOrd="0" presId="urn:microsoft.com/office/officeart/2005/8/layout/vProcess5"/>
    <dgm:cxn modelId="{73527A3A-7AD9-4740-A628-AFE845DF0909}" type="presOf" srcId="{A211C5FB-124F-4E2C-A37D-8F10EF8CE77E}" destId="{C7B15D82-EA1D-4380-A625-F90A6C7BB242}" srcOrd="1" destOrd="0" presId="urn:microsoft.com/office/officeart/2005/8/layout/vProcess5"/>
    <dgm:cxn modelId="{A559F940-B2C8-44CB-A0CB-E39F8B5BA6CC}" type="presOf" srcId="{A211C5FB-124F-4E2C-A37D-8F10EF8CE77E}" destId="{D4146708-D4C6-4536-914F-30D200A0F3CD}" srcOrd="0" destOrd="0" presId="urn:microsoft.com/office/officeart/2005/8/layout/vProcess5"/>
    <dgm:cxn modelId="{833B127E-4C07-4EBB-8949-E680BA0D72E3}" type="presOf" srcId="{7028E18C-D00E-4C61-8AB3-028EB0544126}" destId="{1E28CAC1-FE96-4ECD-A840-7165250A26DE}" srcOrd="1" destOrd="0" presId="urn:microsoft.com/office/officeart/2005/8/layout/vProcess5"/>
    <dgm:cxn modelId="{D93DD985-03CF-4E82-8ED5-32BF4E6F230E}" srcId="{2FA2A2C8-3055-45C4-B923-A783CE474EDF}" destId="{7028E18C-D00E-4C61-8AB3-028EB0544126}" srcOrd="2" destOrd="0" parTransId="{343438C5-B750-40E2-A10E-4CFCD6537975}" sibTransId="{45577117-D768-43EC-8143-804BCF16064B}"/>
    <dgm:cxn modelId="{CAB2F899-3C67-4BF0-95FC-A9552D2A6AC2}" type="presOf" srcId="{D2BB3376-256E-4DEE-9D4D-83AE51B5653A}" destId="{2487043E-ED06-4A45-86A3-8027C30C9D0B}" srcOrd="0" destOrd="0" presId="urn:microsoft.com/office/officeart/2005/8/layout/vProcess5"/>
    <dgm:cxn modelId="{B37C7FA6-6A2C-4EBE-8843-9F19A24C2AC8}" type="presOf" srcId="{AAD0515F-6571-4D27-9B35-492D5BB0F410}" destId="{5357238F-0278-4E35-AB7E-AB8D4C6FB7DC}" srcOrd="0" destOrd="0" presId="urn:microsoft.com/office/officeart/2005/8/layout/vProcess5"/>
    <dgm:cxn modelId="{DA8265D7-2F2F-4012-A12F-1B961C852BE7}" type="presOf" srcId="{BCFAF85F-06E5-4890-BD56-4A227C9F091B}" destId="{5F50655B-57D0-4F27-86AC-BE1456845E9E}" srcOrd="1" destOrd="0" presId="urn:microsoft.com/office/officeart/2005/8/layout/vProcess5"/>
    <dgm:cxn modelId="{996584EF-6D1B-40FA-B568-2B806FF41CFF}" srcId="{2FA2A2C8-3055-45C4-B923-A783CE474EDF}" destId="{BCFAF85F-06E5-4890-BD56-4A227C9F091B}" srcOrd="1" destOrd="0" parTransId="{C35D538C-6341-4D07-AD1C-6EDA6DBB0500}" sibTransId="{AAD0515F-6571-4D27-9B35-492D5BB0F410}"/>
    <dgm:cxn modelId="{ED8F4FF0-BDCF-4424-92A0-80B938326897}" srcId="{2FA2A2C8-3055-45C4-B923-A783CE474EDF}" destId="{A211C5FB-124F-4E2C-A37D-8F10EF8CE77E}" srcOrd="0" destOrd="0" parTransId="{DCE2C1C8-A592-4316-BC18-AA91463B1237}" sibTransId="{D2BB3376-256E-4DEE-9D4D-83AE51B5653A}"/>
    <dgm:cxn modelId="{184D6DD4-65B4-4E5E-B575-0F89608442F8}" type="presParOf" srcId="{A21BC6CD-9C61-4250-8D30-6305D56BE2C3}" destId="{E799095E-99EF-4202-A98F-516F88A697F7}" srcOrd="0" destOrd="0" presId="urn:microsoft.com/office/officeart/2005/8/layout/vProcess5"/>
    <dgm:cxn modelId="{EE70AEF2-D843-4B58-A0AE-2579E6B46B40}" type="presParOf" srcId="{A21BC6CD-9C61-4250-8D30-6305D56BE2C3}" destId="{D4146708-D4C6-4536-914F-30D200A0F3CD}" srcOrd="1" destOrd="0" presId="urn:microsoft.com/office/officeart/2005/8/layout/vProcess5"/>
    <dgm:cxn modelId="{C5BDFAE1-4576-4185-8823-8AA091A0020D}" type="presParOf" srcId="{A21BC6CD-9C61-4250-8D30-6305D56BE2C3}" destId="{59F416C5-8F2A-44F0-B697-E6818383A4CA}" srcOrd="2" destOrd="0" presId="urn:microsoft.com/office/officeart/2005/8/layout/vProcess5"/>
    <dgm:cxn modelId="{73C8B302-6324-4B38-8045-B8C8FE8FC1C2}" type="presParOf" srcId="{A21BC6CD-9C61-4250-8D30-6305D56BE2C3}" destId="{5A38428F-05F2-4E8E-8895-9F1C56FF8631}" srcOrd="3" destOrd="0" presId="urn:microsoft.com/office/officeart/2005/8/layout/vProcess5"/>
    <dgm:cxn modelId="{A3AFBC44-10F9-465B-BB45-0943391EF9DD}" type="presParOf" srcId="{A21BC6CD-9C61-4250-8D30-6305D56BE2C3}" destId="{2487043E-ED06-4A45-86A3-8027C30C9D0B}" srcOrd="4" destOrd="0" presId="urn:microsoft.com/office/officeart/2005/8/layout/vProcess5"/>
    <dgm:cxn modelId="{3765611B-521D-4CA6-A26A-7F1C2AA112C7}" type="presParOf" srcId="{A21BC6CD-9C61-4250-8D30-6305D56BE2C3}" destId="{5357238F-0278-4E35-AB7E-AB8D4C6FB7DC}" srcOrd="5" destOrd="0" presId="urn:microsoft.com/office/officeart/2005/8/layout/vProcess5"/>
    <dgm:cxn modelId="{36420E85-1DDE-43A6-B0D2-2EB00183E879}" type="presParOf" srcId="{A21BC6CD-9C61-4250-8D30-6305D56BE2C3}" destId="{C7B15D82-EA1D-4380-A625-F90A6C7BB242}" srcOrd="6" destOrd="0" presId="urn:microsoft.com/office/officeart/2005/8/layout/vProcess5"/>
    <dgm:cxn modelId="{6A2602D4-1D2C-46B0-82F7-896F9B46A85D}" type="presParOf" srcId="{A21BC6CD-9C61-4250-8D30-6305D56BE2C3}" destId="{5F50655B-57D0-4F27-86AC-BE1456845E9E}" srcOrd="7" destOrd="0" presId="urn:microsoft.com/office/officeart/2005/8/layout/vProcess5"/>
    <dgm:cxn modelId="{B4EC601E-E64E-4DB6-ABDF-CB76F2961716}" type="presParOf" srcId="{A21BC6CD-9C61-4250-8D30-6305D56BE2C3}" destId="{1E28CAC1-FE96-4ECD-A840-7165250A26D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A2A2C8-3055-45C4-B923-A783CE474EDF}"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A211C5FB-124F-4E2C-A37D-8F10EF8CE77E}">
      <dgm:prSet/>
      <dgm:spPr/>
      <dgm:t>
        <a:bodyPr/>
        <a:lstStyle/>
        <a:p>
          <a:pPr>
            <a:lnSpc>
              <a:spcPct val="100000"/>
            </a:lnSpc>
          </a:pPr>
          <a:r>
            <a:rPr lang="en-US"/>
            <a:t>How can a meteor strike off the Texas Gulf Coast have anything to do with the tomb and bones of St. Peter buried under St. Peter’s Basilica in Rome?</a:t>
          </a:r>
        </a:p>
      </dgm:t>
    </dgm:pt>
    <dgm:pt modelId="{DCE2C1C8-A592-4316-BC18-AA91463B1237}" type="parTrans" cxnId="{ED8F4FF0-BDCF-4424-92A0-80B938326897}">
      <dgm:prSet/>
      <dgm:spPr/>
      <dgm:t>
        <a:bodyPr/>
        <a:lstStyle/>
        <a:p>
          <a:endParaRPr lang="en-US"/>
        </a:p>
      </dgm:t>
    </dgm:pt>
    <dgm:pt modelId="{D2BB3376-256E-4DEE-9D4D-83AE51B5653A}" type="sibTrans" cxnId="{ED8F4FF0-BDCF-4424-92A0-80B938326897}">
      <dgm:prSet/>
      <dgm:spPr/>
      <dgm:t>
        <a:bodyPr/>
        <a:lstStyle/>
        <a:p>
          <a:endParaRPr lang="en-US"/>
        </a:p>
      </dgm:t>
    </dgm:pt>
    <dgm:pt modelId="{BCFAF85F-06E5-4890-BD56-4A227C9F091B}">
      <dgm:prSet/>
      <dgm:spPr/>
      <dgm:t>
        <a:bodyPr/>
        <a:lstStyle/>
        <a:p>
          <a:pPr>
            <a:lnSpc>
              <a:spcPct val="100000"/>
            </a:lnSpc>
          </a:pPr>
          <a:r>
            <a:rPr lang="en-US"/>
            <a:t>How can a wildcat oilman suddenly become the richest man in the world and then quietly, without anyone knowing about it, fund one of the most intriguing archeological digs in the twentieth century?</a:t>
          </a:r>
        </a:p>
      </dgm:t>
    </dgm:pt>
    <dgm:pt modelId="{C35D538C-6341-4D07-AD1C-6EDA6DBB0500}" type="parTrans" cxnId="{996584EF-6D1B-40FA-B568-2B806FF41CFF}">
      <dgm:prSet/>
      <dgm:spPr/>
      <dgm:t>
        <a:bodyPr/>
        <a:lstStyle/>
        <a:p>
          <a:endParaRPr lang="en-US"/>
        </a:p>
      </dgm:t>
    </dgm:pt>
    <dgm:pt modelId="{AAD0515F-6571-4D27-9B35-492D5BB0F410}" type="sibTrans" cxnId="{996584EF-6D1B-40FA-B568-2B806FF41CFF}">
      <dgm:prSet/>
      <dgm:spPr/>
      <dgm:t>
        <a:bodyPr/>
        <a:lstStyle/>
        <a:p>
          <a:endParaRPr lang="en-US"/>
        </a:p>
      </dgm:t>
    </dgm:pt>
    <dgm:pt modelId="{7028E18C-D00E-4C61-8AB3-028EB0544126}">
      <dgm:prSet/>
      <dgm:spPr/>
      <dgm:t>
        <a:bodyPr/>
        <a:lstStyle/>
        <a:p>
          <a:pPr>
            <a:lnSpc>
              <a:spcPct val="100000"/>
            </a:lnSpc>
          </a:pPr>
          <a:r>
            <a:rPr lang="en-US" dirty="0"/>
            <a:t>How does a pope not “leave well enough alone” but begin digging under a 16</a:t>
          </a:r>
          <a:r>
            <a:rPr lang="en-US" baseline="30000" dirty="0"/>
            <a:t>th</a:t>
          </a:r>
          <a:r>
            <a:rPr lang="en-US" dirty="0"/>
            <a:t> century church just to prove that “Peter is here”?</a:t>
          </a:r>
        </a:p>
      </dgm:t>
    </dgm:pt>
    <dgm:pt modelId="{343438C5-B750-40E2-A10E-4CFCD6537975}" type="parTrans" cxnId="{D93DD985-03CF-4E82-8ED5-32BF4E6F230E}">
      <dgm:prSet/>
      <dgm:spPr/>
      <dgm:t>
        <a:bodyPr/>
        <a:lstStyle/>
        <a:p>
          <a:endParaRPr lang="en-US"/>
        </a:p>
      </dgm:t>
    </dgm:pt>
    <dgm:pt modelId="{45577117-D768-43EC-8143-804BCF16064B}" type="sibTrans" cxnId="{D93DD985-03CF-4E82-8ED5-32BF4E6F230E}">
      <dgm:prSet/>
      <dgm:spPr/>
      <dgm:t>
        <a:bodyPr/>
        <a:lstStyle/>
        <a:p>
          <a:endParaRPr lang="en-US"/>
        </a:p>
      </dgm:t>
    </dgm:pt>
    <dgm:pt modelId="{A21BC6CD-9C61-4250-8D30-6305D56BE2C3}" type="pres">
      <dgm:prSet presAssocID="{2FA2A2C8-3055-45C4-B923-A783CE474EDF}" presName="outerComposite" presStyleCnt="0">
        <dgm:presLayoutVars>
          <dgm:chMax val="5"/>
          <dgm:dir/>
          <dgm:resizeHandles val="exact"/>
        </dgm:presLayoutVars>
      </dgm:prSet>
      <dgm:spPr/>
    </dgm:pt>
    <dgm:pt modelId="{E799095E-99EF-4202-A98F-516F88A697F7}" type="pres">
      <dgm:prSet presAssocID="{2FA2A2C8-3055-45C4-B923-A783CE474EDF}" presName="dummyMaxCanvas" presStyleCnt="0">
        <dgm:presLayoutVars/>
      </dgm:prSet>
      <dgm:spPr/>
    </dgm:pt>
    <dgm:pt modelId="{D4146708-D4C6-4536-914F-30D200A0F3CD}" type="pres">
      <dgm:prSet presAssocID="{2FA2A2C8-3055-45C4-B923-A783CE474EDF}" presName="ThreeNodes_1" presStyleLbl="node1" presStyleIdx="0" presStyleCnt="3">
        <dgm:presLayoutVars>
          <dgm:bulletEnabled val="1"/>
        </dgm:presLayoutVars>
      </dgm:prSet>
      <dgm:spPr/>
    </dgm:pt>
    <dgm:pt modelId="{59F416C5-8F2A-44F0-B697-E6818383A4CA}" type="pres">
      <dgm:prSet presAssocID="{2FA2A2C8-3055-45C4-B923-A783CE474EDF}" presName="ThreeNodes_2" presStyleLbl="node1" presStyleIdx="1" presStyleCnt="3">
        <dgm:presLayoutVars>
          <dgm:bulletEnabled val="1"/>
        </dgm:presLayoutVars>
      </dgm:prSet>
      <dgm:spPr/>
    </dgm:pt>
    <dgm:pt modelId="{5A38428F-05F2-4E8E-8895-9F1C56FF8631}" type="pres">
      <dgm:prSet presAssocID="{2FA2A2C8-3055-45C4-B923-A783CE474EDF}" presName="ThreeNodes_3" presStyleLbl="node1" presStyleIdx="2" presStyleCnt="3">
        <dgm:presLayoutVars>
          <dgm:bulletEnabled val="1"/>
        </dgm:presLayoutVars>
      </dgm:prSet>
      <dgm:spPr/>
    </dgm:pt>
    <dgm:pt modelId="{2487043E-ED06-4A45-86A3-8027C30C9D0B}" type="pres">
      <dgm:prSet presAssocID="{2FA2A2C8-3055-45C4-B923-A783CE474EDF}" presName="ThreeConn_1-2" presStyleLbl="fgAccFollowNode1" presStyleIdx="0" presStyleCnt="2">
        <dgm:presLayoutVars>
          <dgm:bulletEnabled val="1"/>
        </dgm:presLayoutVars>
      </dgm:prSet>
      <dgm:spPr/>
    </dgm:pt>
    <dgm:pt modelId="{5357238F-0278-4E35-AB7E-AB8D4C6FB7DC}" type="pres">
      <dgm:prSet presAssocID="{2FA2A2C8-3055-45C4-B923-A783CE474EDF}" presName="ThreeConn_2-3" presStyleLbl="fgAccFollowNode1" presStyleIdx="1" presStyleCnt="2">
        <dgm:presLayoutVars>
          <dgm:bulletEnabled val="1"/>
        </dgm:presLayoutVars>
      </dgm:prSet>
      <dgm:spPr/>
    </dgm:pt>
    <dgm:pt modelId="{C7B15D82-EA1D-4380-A625-F90A6C7BB242}" type="pres">
      <dgm:prSet presAssocID="{2FA2A2C8-3055-45C4-B923-A783CE474EDF}" presName="ThreeNodes_1_text" presStyleLbl="node1" presStyleIdx="2" presStyleCnt="3">
        <dgm:presLayoutVars>
          <dgm:bulletEnabled val="1"/>
        </dgm:presLayoutVars>
      </dgm:prSet>
      <dgm:spPr/>
    </dgm:pt>
    <dgm:pt modelId="{5F50655B-57D0-4F27-86AC-BE1456845E9E}" type="pres">
      <dgm:prSet presAssocID="{2FA2A2C8-3055-45C4-B923-A783CE474EDF}" presName="ThreeNodes_2_text" presStyleLbl="node1" presStyleIdx="2" presStyleCnt="3">
        <dgm:presLayoutVars>
          <dgm:bulletEnabled val="1"/>
        </dgm:presLayoutVars>
      </dgm:prSet>
      <dgm:spPr/>
    </dgm:pt>
    <dgm:pt modelId="{1E28CAC1-FE96-4ECD-A840-7165250A26DE}" type="pres">
      <dgm:prSet presAssocID="{2FA2A2C8-3055-45C4-B923-A783CE474EDF}" presName="ThreeNodes_3_text" presStyleLbl="node1" presStyleIdx="2" presStyleCnt="3">
        <dgm:presLayoutVars>
          <dgm:bulletEnabled val="1"/>
        </dgm:presLayoutVars>
      </dgm:prSet>
      <dgm:spPr/>
    </dgm:pt>
  </dgm:ptLst>
  <dgm:cxnLst>
    <dgm:cxn modelId="{80734804-8D2C-41C5-88D0-A49EFDE9D3B6}" type="presOf" srcId="{2FA2A2C8-3055-45C4-B923-A783CE474EDF}" destId="{A21BC6CD-9C61-4250-8D30-6305D56BE2C3}" srcOrd="0" destOrd="0" presId="urn:microsoft.com/office/officeart/2005/8/layout/vProcess5"/>
    <dgm:cxn modelId="{67A4E811-B363-4F6F-B08F-F3CCAA74BC94}" type="presOf" srcId="{BCFAF85F-06E5-4890-BD56-4A227C9F091B}" destId="{59F416C5-8F2A-44F0-B697-E6818383A4CA}" srcOrd="0" destOrd="0" presId="urn:microsoft.com/office/officeart/2005/8/layout/vProcess5"/>
    <dgm:cxn modelId="{8142F533-0CB3-49E5-A609-72190693D450}" type="presOf" srcId="{7028E18C-D00E-4C61-8AB3-028EB0544126}" destId="{5A38428F-05F2-4E8E-8895-9F1C56FF8631}" srcOrd="0" destOrd="0" presId="urn:microsoft.com/office/officeart/2005/8/layout/vProcess5"/>
    <dgm:cxn modelId="{73527A3A-7AD9-4740-A628-AFE845DF0909}" type="presOf" srcId="{A211C5FB-124F-4E2C-A37D-8F10EF8CE77E}" destId="{C7B15D82-EA1D-4380-A625-F90A6C7BB242}" srcOrd="1" destOrd="0" presId="urn:microsoft.com/office/officeart/2005/8/layout/vProcess5"/>
    <dgm:cxn modelId="{A559F940-B2C8-44CB-A0CB-E39F8B5BA6CC}" type="presOf" srcId="{A211C5FB-124F-4E2C-A37D-8F10EF8CE77E}" destId="{D4146708-D4C6-4536-914F-30D200A0F3CD}" srcOrd="0" destOrd="0" presId="urn:microsoft.com/office/officeart/2005/8/layout/vProcess5"/>
    <dgm:cxn modelId="{833B127E-4C07-4EBB-8949-E680BA0D72E3}" type="presOf" srcId="{7028E18C-D00E-4C61-8AB3-028EB0544126}" destId="{1E28CAC1-FE96-4ECD-A840-7165250A26DE}" srcOrd="1" destOrd="0" presId="urn:microsoft.com/office/officeart/2005/8/layout/vProcess5"/>
    <dgm:cxn modelId="{D93DD985-03CF-4E82-8ED5-32BF4E6F230E}" srcId="{2FA2A2C8-3055-45C4-B923-A783CE474EDF}" destId="{7028E18C-D00E-4C61-8AB3-028EB0544126}" srcOrd="2" destOrd="0" parTransId="{343438C5-B750-40E2-A10E-4CFCD6537975}" sibTransId="{45577117-D768-43EC-8143-804BCF16064B}"/>
    <dgm:cxn modelId="{CAB2F899-3C67-4BF0-95FC-A9552D2A6AC2}" type="presOf" srcId="{D2BB3376-256E-4DEE-9D4D-83AE51B5653A}" destId="{2487043E-ED06-4A45-86A3-8027C30C9D0B}" srcOrd="0" destOrd="0" presId="urn:microsoft.com/office/officeart/2005/8/layout/vProcess5"/>
    <dgm:cxn modelId="{B37C7FA6-6A2C-4EBE-8843-9F19A24C2AC8}" type="presOf" srcId="{AAD0515F-6571-4D27-9B35-492D5BB0F410}" destId="{5357238F-0278-4E35-AB7E-AB8D4C6FB7DC}" srcOrd="0" destOrd="0" presId="urn:microsoft.com/office/officeart/2005/8/layout/vProcess5"/>
    <dgm:cxn modelId="{DA8265D7-2F2F-4012-A12F-1B961C852BE7}" type="presOf" srcId="{BCFAF85F-06E5-4890-BD56-4A227C9F091B}" destId="{5F50655B-57D0-4F27-86AC-BE1456845E9E}" srcOrd="1" destOrd="0" presId="urn:microsoft.com/office/officeart/2005/8/layout/vProcess5"/>
    <dgm:cxn modelId="{996584EF-6D1B-40FA-B568-2B806FF41CFF}" srcId="{2FA2A2C8-3055-45C4-B923-A783CE474EDF}" destId="{BCFAF85F-06E5-4890-BD56-4A227C9F091B}" srcOrd="1" destOrd="0" parTransId="{C35D538C-6341-4D07-AD1C-6EDA6DBB0500}" sibTransId="{AAD0515F-6571-4D27-9B35-492D5BB0F410}"/>
    <dgm:cxn modelId="{ED8F4FF0-BDCF-4424-92A0-80B938326897}" srcId="{2FA2A2C8-3055-45C4-B923-A783CE474EDF}" destId="{A211C5FB-124F-4E2C-A37D-8F10EF8CE77E}" srcOrd="0" destOrd="0" parTransId="{DCE2C1C8-A592-4316-BC18-AA91463B1237}" sibTransId="{D2BB3376-256E-4DEE-9D4D-83AE51B5653A}"/>
    <dgm:cxn modelId="{184D6DD4-65B4-4E5E-B575-0F89608442F8}" type="presParOf" srcId="{A21BC6CD-9C61-4250-8D30-6305D56BE2C3}" destId="{E799095E-99EF-4202-A98F-516F88A697F7}" srcOrd="0" destOrd="0" presId="urn:microsoft.com/office/officeart/2005/8/layout/vProcess5"/>
    <dgm:cxn modelId="{EE70AEF2-D843-4B58-A0AE-2579E6B46B40}" type="presParOf" srcId="{A21BC6CD-9C61-4250-8D30-6305D56BE2C3}" destId="{D4146708-D4C6-4536-914F-30D200A0F3CD}" srcOrd="1" destOrd="0" presId="urn:microsoft.com/office/officeart/2005/8/layout/vProcess5"/>
    <dgm:cxn modelId="{C5BDFAE1-4576-4185-8823-8AA091A0020D}" type="presParOf" srcId="{A21BC6CD-9C61-4250-8D30-6305D56BE2C3}" destId="{59F416C5-8F2A-44F0-B697-E6818383A4CA}" srcOrd="2" destOrd="0" presId="urn:microsoft.com/office/officeart/2005/8/layout/vProcess5"/>
    <dgm:cxn modelId="{73C8B302-6324-4B38-8045-B8C8FE8FC1C2}" type="presParOf" srcId="{A21BC6CD-9C61-4250-8D30-6305D56BE2C3}" destId="{5A38428F-05F2-4E8E-8895-9F1C56FF8631}" srcOrd="3" destOrd="0" presId="urn:microsoft.com/office/officeart/2005/8/layout/vProcess5"/>
    <dgm:cxn modelId="{A3AFBC44-10F9-465B-BB45-0943391EF9DD}" type="presParOf" srcId="{A21BC6CD-9C61-4250-8D30-6305D56BE2C3}" destId="{2487043E-ED06-4A45-86A3-8027C30C9D0B}" srcOrd="4" destOrd="0" presId="urn:microsoft.com/office/officeart/2005/8/layout/vProcess5"/>
    <dgm:cxn modelId="{3765611B-521D-4CA6-A26A-7F1C2AA112C7}" type="presParOf" srcId="{A21BC6CD-9C61-4250-8D30-6305D56BE2C3}" destId="{5357238F-0278-4E35-AB7E-AB8D4C6FB7DC}" srcOrd="5" destOrd="0" presId="urn:microsoft.com/office/officeart/2005/8/layout/vProcess5"/>
    <dgm:cxn modelId="{36420E85-1DDE-43A6-B0D2-2EB00183E879}" type="presParOf" srcId="{A21BC6CD-9C61-4250-8D30-6305D56BE2C3}" destId="{C7B15D82-EA1D-4380-A625-F90A6C7BB242}" srcOrd="6" destOrd="0" presId="urn:microsoft.com/office/officeart/2005/8/layout/vProcess5"/>
    <dgm:cxn modelId="{6A2602D4-1D2C-46B0-82F7-896F9B46A85D}" type="presParOf" srcId="{A21BC6CD-9C61-4250-8D30-6305D56BE2C3}" destId="{5F50655B-57D0-4F27-86AC-BE1456845E9E}" srcOrd="7" destOrd="0" presId="urn:microsoft.com/office/officeart/2005/8/layout/vProcess5"/>
    <dgm:cxn modelId="{B4EC601E-E64E-4DB6-ABDF-CB76F2961716}" type="presParOf" srcId="{A21BC6CD-9C61-4250-8D30-6305D56BE2C3}" destId="{1E28CAC1-FE96-4ECD-A840-7165250A26D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146708-D4C6-4536-914F-30D200A0F3CD}">
      <dsp:nvSpPr>
        <dsp:cNvPr id="0" name=""/>
        <dsp:cNvSpPr/>
      </dsp:nvSpPr>
      <dsp:spPr>
        <a:xfrm>
          <a:off x="0" y="0"/>
          <a:ext cx="9197340" cy="112013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100000"/>
            </a:lnSpc>
            <a:spcBef>
              <a:spcPct val="0"/>
            </a:spcBef>
            <a:spcAft>
              <a:spcPct val="35000"/>
            </a:spcAft>
            <a:buNone/>
          </a:pPr>
          <a:r>
            <a:rPr lang="en-US" sz="1900" kern="1200"/>
            <a:t>How can a meteor strike off the Texas Gulf Coast have anything to do with the tomb and bones of St. Peter buried under St. Peter’s Basilica in Rome?</a:t>
          </a:r>
        </a:p>
      </dsp:txBody>
      <dsp:txXfrm>
        <a:off x="32808" y="32808"/>
        <a:ext cx="7988621" cy="1054523"/>
      </dsp:txXfrm>
    </dsp:sp>
    <dsp:sp modelId="{59F416C5-8F2A-44F0-B697-E6818383A4CA}">
      <dsp:nvSpPr>
        <dsp:cNvPr id="0" name=""/>
        <dsp:cNvSpPr/>
      </dsp:nvSpPr>
      <dsp:spPr>
        <a:xfrm>
          <a:off x="811529" y="1306829"/>
          <a:ext cx="9197340" cy="1120139"/>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100000"/>
            </a:lnSpc>
            <a:spcBef>
              <a:spcPct val="0"/>
            </a:spcBef>
            <a:spcAft>
              <a:spcPct val="35000"/>
            </a:spcAft>
            <a:buNone/>
          </a:pPr>
          <a:r>
            <a:rPr lang="en-US" sz="1900" kern="1200"/>
            <a:t>How can a wildcat oilman suddenly become the richest man in the world and then quietly, without anyone knowing about it, fund one of the most intriguing archeological digs in the twentieth century?</a:t>
          </a:r>
        </a:p>
      </dsp:txBody>
      <dsp:txXfrm>
        <a:off x="844337" y="1339637"/>
        <a:ext cx="7592103" cy="1054523"/>
      </dsp:txXfrm>
    </dsp:sp>
    <dsp:sp modelId="{5A38428F-05F2-4E8E-8895-9F1C56FF8631}">
      <dsp:nvSpPr>
        <dsp:cNvPr id="0" name=""/>
        <dsp:cNvSpPr/>
      </dsp:nvSpPr>
      <dsp:spPr>
        <a:xfrm>
          <a:off x="1623059" y="2613659"/>
          <a:ext cx="9197340" cy="1120139"/>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100000"/>
            </a:lnSpc>
            <a:spcBef>
              <a:spcPct val="0"/>
            </a:spcBef>
            <a:spcAft>
              <a:spcPct val="35000"/>
            </a:spcAft>
            <a:buNone/>
          </a:pPr>
          <a:r>
            <a:rPr lang="en-US" sz="1900" kern="1200" dirty="0"/>
            <a:t>How does a pope not “leave well enough alone” but begin digging under a 16</a:t>
          </a:r>
          <a:r>
            <a:rPr lang="en-US" sz="1900" kern="1200" baseline="30000" dirty="0"/>
            <a:t>th</a:t>
          </a:r>
          <a:r>
            <a:rPr lang="en-US" sz="1900" kern="1200" dirty="0"/>
            <a:t> century church just to prove that “Peter is here”?</a:t>
          </a:r>
        </a:p>
      </dsp:txBody>
      <dsp:txXfrm>
        <a:off x="1655867" y="2646467"/>
        <a:ext cx="7592103" cy="1054523"/>
      </dsp:txXfrm>
    </dsp:sp>
    <dsp:sp modelId="{2487043E-ED06-4A45-86A3-8027C30C9D0B}">
      <dsp:nvSpPr>
        <dsp:cNvPr id="0" name=""/>
        <dsp:cNvSpPr/>
      </dsp:nvSpPr>
      <dsp:spPr>
        <a:xfrm>
          <a:off x="8469249" y="849439"/>
          <a:ext cx="728090" cy="72809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8633069" y="849439"/>
        <a:ext cx="400450" cy="547888"/>
      </dsp:txXfrm>
    </dsp:sp>
    <dsp:sp modelId="{5357238F-0278-4E35-AB7E-AB8D4C6FB7DC}">
      <dsp:nvSpPr>
        <dsp:cNvPr id="0" name=""/>
        <dsp:cNvSpPr/>
      </dsp:nvSpPr>
      <dsp:spPr>
        <a:xfrm>
          <a:off x="9280779" y="2148801"/>
          <a:ext cx="728090" cy="72809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444599" y="2148801"/>
        <a:ext cx="400450" cy="5478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146708-D4C6-4536-914F-30D200A0F3CD}">
      <dsp:nvSpPr>
        <dsp:cNvPr id="0" name=""/>
        <dsp:cNvSpPr/>
      </dsp:nvSpPr>
      <dsp:spPr>
        <a:xfrm>
          <a:off x="0" y="0"/>
          <a:ext cx="9197340" cy="112013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How can a meteor strike off the Texas Gulf Coast have anything to do with the tomb and bones of St. Peter buried under St. Peter’s Basilica in Rome?</a:t>
          </a:r>
        </a:p>
      </dsp:txBody>
      <dsp:txXfrm>
        <a:off x="32808" y="32808"/>
        <a:ext cx="7988621" cy="1054523"/>
      </dsp:txXfrm>
    </dsp:sp>
    <dsp:sp modelId="{59F416C5-8F2A-44F0-B697-E6818383A4CA}">
      <dsp:nvSpPr>
        <dsp:cNvPr id="0" name=""/>
        <dsp:cNvSpPr/>
      </dsp:nvSpPr>
      <dsp:spPr>
        <a:xfrm>
          <a:off x="811529" y="1306829"/>
          <a:ext cx="9197340" cy="1120139"/>
        </a:xfrm>
        <a:prstGeom prst="roundRect">
          <a:avLst>
            <a:gd name="adj" fmla="val 10000"/>
          </a:avLst>
        </a:prstGeom>
        <a:solidFill>
          <a:schemeClr val="accent2">
            <a:hueOff val="-3670562"/>
            <a:satOff val="16196"/>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How can a wildcat oilman suddenly become the richest man in the world and then quietly, without anyone knowing about it, fund one of the most intriguing archeological digs in the twentieth century?</a:t>
          </a:r>
        </a:p>
      </dsp:txBody>
      <dsp:txXfrm>
        <a:off x="844337" y="1339637"/>
        <a:ext cx="7592103" cy="1054523"/>
      </dsp:txXfrm>
    </dsp:sp>
    <dsp:sp modelId="{5A38428F-05F2-4E8E-8895-9F1C56FF8631}">
      <dsp:nvSpPr>
        <dsp:cNvPr id="0" name=""/>
        <dsp:cNvSpPr/>
      </dsp:nvSpPr>
      <dsp:spPr>
        <a:xfrm>
          <a:off x="1623059" y="2613659"/>
          <a:ext cx="9197340" cy="1120139"/>
        </a:xfrm>
        <a:prstGeom prst="roundRect">
          <a:avLst>
            <a:gd name="adj" fmla="val 10000"/>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How does a pope not “leave well enough alone” but begin digging under a 16</a:t>
          </a:r>
          <a:r>
            <a:rPr lang="en-US" sz="2100" kern="1200" baseline="30000" dirty="0"/>
            <a:t>th</a:t>
          </a:r>
          <a:r>
            <a:rPr lang="en-US" sz="2100" kern="1200" dirty="0"/>
            <a:t> century church just to prove that “Peter is here”?</a:t>
          </a:r>
        </a:p>
      </dsp:txBody>
      <dsp:txXfrm>
        <a:off x="1655867" y="2646467"/>
        <a:ext cx="7592103" cy="1054523"/>
      </dsp:txXfrm>
    </dsp:sp>
    <dsp:sp modelId="{2487043E-ED06-4A45-86A3-8027C30C9D0B}">
      <dsp:nvSpPr>
        <dsp:cNvPr id="0" name=""/>
        <dsp:cNvSpPr/>
      </dsp:nvSpPr>
      <dsp:spPr>
        <a:xfrm>
          <a:off x="8469249" y="849439"/>
          <a:ext cx="728090" cy="728090"/>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33069" y="849439"/>
        <a:ext cx="400450" cy="547888"/>
      </dsp:txXfrm>
    </dsp:sp>
    <dsp:sp modelId="{5357238F-0278-4E35-AB7E-AB8D4C6FB7DC}">
      <dsp:nvSpPr>
        <dsp:cNvPr id="0" name=""/>
        <dsp:cNvSpPr/>
      </dsp:nvSpPr>
      <dsp:spPr>
        <a:xfrm>
          <a:off x="9280779" y="2148801"/>
          <a:ext cx="728090" cy="728090"/>
        </a:xfrm>
        <a:prstGeom prst="downArrow">
          <a:avLst>
            <a:gd name="adj1" fmla="val 55000"/>
            <a:gd name="adj2" fmla="val 45000"/>
          </a:avLst>
        </a:prstGeom>
        <a:solidFill>
          <a:schemeClr val="accent2">
            <a:tint val="40000"/>
            <a:alpha val="90000"/>
            <a:hueOff val="-7405413"/>
            <a:satOff val="26847"/>
            <a:lumOff val="-714"/>
            <a:alphaOff val="0"/>
          </a:schemeClr>
        </a:solidFill>
        <a:ln w="15875" cap="flat" cmpd="sng" algn="ctr">
          <a:solidFill>
            <a:schemeClr val="accent2">
              <a:tint val="40000"/>
              <a:alpha val="90000"/>
              <a:hueOff val="-7405413"/>
              <a:satOff val="26847"/>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44599" y="2148801"/>
        <a:ext cx="400450" cy="54788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0AE3B2-C07A-9EB1-876F-AEF4337972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80D8EB-1562-5D45-B783-585D4401347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A0A159-B7ED-4B38-AE6D-15D401F356AE}" type="datetimeFigureOut">
              <a:rPr lang="en-US" smtClean="0"/>
              <a:t>11/29/2023</a:t>
            </a:fld>
            <a:endParaRPr lang="en-US"/>
          </a:p>
        </p:txBody>
      </p:sp>
      <p:sp>
        <p:nvSpPr>
          <p:cNvPr id="4" name="Footer Placeholder 3">
            <a:extLst>
              <a:ext uri="{FF2B5EF4-FFF2-40B4-BE49-F238E27FC236}">
                <a16:creationId xmlns:a16="http://schemas.microsoft.com/office/drawing/2014/main" id="{D452274A-541C-E72A-9192-5D6702C2E92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42A5934-DAAC-D38D-F8DB-EF8C3E5C4E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C4D0EC-C93C-4FB4-84ED-99831080E54C}" type="slidenum">
              <a:rPr lang="en-US" smtClean="0"/>
              <a:t>‹#›</a:t>
            </a:fld>
            <a:endParaRPr lang="en-US"/>
          </a:p>
        </p:txBody>
      </p:sp>
    </p:spTree>
    <p:extLst>
      <p:ext uri="{BB962C8B-B14F-4D97-AF65-F5344CB8AC3E}">
        <p14:creationId xmlns:p14="http://schemas.microsoft.com/office/powerpoint/2010/main" val="2961026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DF11E-DE8F-4075-87D5-C551DBB8D888}" type="datetimeFigureOut">
              <a:rPr lang="en-US" smtClean="0"/>
              <a:t>11/29/2023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5A1DF-D698-4BB3-B407-3129D5BC24B2}" type="slidenum">
              <a:rPr lang="en-US" smtClean="0"/>
              <a:t>‹#›</a:t>
            </a:fld>
            <a:endParaRPr lang="en-US"/>
          </a:p>
        </p:txBody>
      </p:sp>
    </p:spTree>
    <p:extLst>
      <p:ext uri="{BB962C8B-B14F-4D97-AF65-F5344CB8AC3E}">
        <p14:creationId xmlns:p14="http://schemas.microsoft.com/office/powerpoint/2010/main" val="699470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98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https://www.bing.com/videos/riverview/relatedvideo?&amp;q=scavi+tour+vatican&amp;&amp;mid=313C58A4D11FE5ADB1E5313C58A4D11FE5ADB1E5&amp;&amp;FORM=VRDGAR</a:t>
            </a:r>
          </a:p>
          <a:p>
            <a:endParaRPr lang="en-US" dirty="0"/>
          </a:p>
        </p:txBody>
      </p:sp>
      <p:sp>
        <p:nvSpPr>
          <p:cNvPr id="4" name="Slide Number Placeholder 3"/>
          <p:cNvSpPr>
            <a:spLocks noGrp="1"/>
          </p:cNvSpPr>
          <p:nvPr>
            <p:ph type="sldNum" sz="quarter" idx="5"/>
          </p:nvPr>
        </p:nvSpPr>
        <p:spPr/>
        <p:txBody>
          <a:bodyPr/>
          <a:lstStyle/>
          <a:p>
            <a:fld id="{88B5A1DF-D698-4BB3-B407-3129D5BC24B2}" type="slidenum">
              <a:rPr lang="en-US" smtClean="0"/>
              <a:t>2</a:t>
            </a:fld>
            <a:endParaRPr lang="en-US"/>
          </a:p>
        </p:txBody>
      </p:sp>
    </p:spTree>
    <p:extLst>
      <p:ext uri="{BB962C8B-B14F-4D97-AF65-F5344CB8AC3E}">
        <p14:creationId xmlns:p14="http://schemas.microsoft.com/office/powerpoint/2010/main" val="2901249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57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744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Wildcat oilman, devote Catholic, believed that what he had really wasn’t his, but given to him by God to be used for others, </a:t>
            </a:r>
          </a:p>
        </p:txBody>
      </p:sp>
      <p:sp>
        <p:nvSpPr>
          <p:cNvPr id="4" name="Slide Number Placeholder 3"/>
          <p:cNvSpPr>
            <a:spLocks noGrp="1"/>
          </p:cNvSpPr>
          <p:nvPr>
            <p:ph type="sldNum" sz="quarter" idx="5"/>
          </p:nvPr>
        </p:nvSpPr>
        <p:spPr/>
        <p:txBody>
          <a:bodyPr/>
          <a:lstStyle/>
          <a:p>
            <a:fld id="{88B5A1DF-D698-4BB3-B407-3129D5BC24B2}" type="slidenum">
              <a:rPr lang="en-US" smtClean="0"/>
              <a:t>12</a:t>
            </a:fld>
            <a:endParaRPr lang="en-US"/>
          </a:p>
        </p:txBody>
      </p:sp>
    </p:spTree>
    <p:extLst>
      <p:ext uri="{BB962C8B-B14F-4D97-AF65-F5344CB8AC3E}">
        <p14:creationId xmlns:p14="http://schemas.microsoft.com/office/powerpoint/2010/main" val="250120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Aedicula is a small shrine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2DA522-4F56-B749-92CD-101CD63313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90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https://www.youtube.com/watch?v=hCrSPOd74fI</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831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https://www.bing.com/videos/riverview/relatedvideo?&amp;q=scavi+tour+vatican&amp;&amp;mid=313C58A4D11FE5ADB1E5313C58A4D11FE5ADB1E5&amp;&amp;FORM=VRDGAR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5A1DF-D698-4BB3-B407-3129D5BC24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932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741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73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3075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2883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864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788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2C04F3-56DD-C94D-B36C-0A7EC97625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29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994394A-E95D-49DE-8614-F37E1FCF0AC3}" type="datetime2">
              <a:rPr lang="en-US" smtClean="0"/>
              <a:pPr/>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148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82CC3-100B-41FC-9DB0-99A6D4849F72}"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659053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561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42769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Wednesday, November 29, 2023</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342053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685C8A-A1A1-423D-82D7-1ACC187CCA77}" type="datetime2">
              <a:rPr lang="en-US" smtClean="0"/>
              <a:pPr/>
              <a:t>Wednesday, November 29, 2023</a:t>
            </a:fld>
            <a:endParaRPr lang="en-US" dirty="0">
              <a:latin typeface="+mn-lt"/>
            </a:endParaRPr>
          </a:p>
        </p:txBody>
      </p:sp>
      <p:sp>
        <p:nvSpPr>
          <p:cNvPr id="4"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5"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08989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DF798-D264-4BC9-8824-70A25106E4C6}" type="datetime2">
              <a:rPr lang="en-US" smtClean="0"/>
              <a:pPr/>
              <a:t>Wednesday, November 29, 2023</a:t>
            </a:fld>
            <a:endParaRPr lang="en-US" dirty="0">
              <a:latin typeface="+mn-lt"/>
            </a:endParaRPr>
          </a:p>
        </p:txBody>
      </p:sp>
      <p:sp>
        <p:nvSpPr>
          <p:cNvPr id="3"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4"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2218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ACAD25-C1CF-4F11-8692-066E6505443C}"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8599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28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400606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568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954C-2B23-9749-AA6A-4AC5A89601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3491E1-D860-6844-AF6D-429B28A55C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0E884-4280-1A41-A0E0-2884FCA85862}"/>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3C76E827-A39B-E246-92E2-1C83B15188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F2D645-6BA0-274D-9AEE-FBC3B6FC195B}"/>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1773434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DB38-15F5-754D-8C66-8303E5B82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AB559A-C077-D640-9E8D-8D24C387D1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B9F9D-E690-254D-AC0D-AE0A4D60435D}"/>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0AE888CA-397D-B24F-9248-EEB47A32C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1BCE67-E8A1-4440-B9AF-FD4A6D557DF6}"/>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379135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5E7E-A454-0F44-B492-BB6F228C97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A6FDCA-9DC5-F540-8AA6-E507D2E766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3F621-AECF-1D4D-9CAD-D5B322F3FE58}"/>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3409FF1F-F385-0E4C-A594-BB8CCFDC87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19690-FF98-3444-B11A-61FBF595D614}"/>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249655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E273B-47D7-6C4A-AA4D-B2A23634E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8FCCDF-C68B-474A-A660-7CA08383DF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E4C5BE-5614-C74B-A23D-5E331BC19F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3A2EDE-D3AB-694F-86D8-297B6336311F}"/>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6" name="Footer Placeholder 5">
            <a:extLst>
              <a:ext uri="{FF2B5EF4-FFF2-40B4-BE49-F238E27FC236}">
                <a16:creationId xmlns:a16="http://schemas.microsoft.com/office/drawing/2014/main" id="{A803A515-27AF-4544-BBAE-5EB731C073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D6E97-94DC-4945-9D27-C320640C69F4}"/>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280076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2722-9216-2C4B-A94B-E348068628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5533F9-F044-C24F-9A88-A379BEDBA3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6AE9-BE6B-0843-B0DA-9A77EE1ABD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DDD275-119D-BF49-8D90-9E488A7179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7CF80F-CEE3-D149-AB9B-2DA7B1E696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61F2AB-2AFD-2B43-B6EB-2E449A98321E}"/>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8" name="Footer Placeholder 7">
            <a:extLst>
              <a:ext uri="{FF2B5EF4-FFF2-40B4-BE49-F238E27FC236}">
                <a16:creationId xmlns:a16="http://schemas.microsoft.com/office/drawing/2014/main" id="{D7E70305-7B20-7543-8743-333A75CE92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C5DA30-3B04-614A-8A2B-605BED2874F0}"/>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14691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75D4-0C32-694C-8C0E-E5D320469D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E19FCA-AC8A-9B45-BD5F-991BC5554144}"/>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4" name="Footer Placeholder 3">
            <a:extLst>
              <a:ext uri="{FF2B5EF4-FFF2-40B4-BE49-F238E27FC236}">
                <a16:creationId xmlns:a16="http://schemas.microsoft.com/office/drawing/2014/main" id="{AD8BDE8B-3B15-D64A-84EE-4F6102597C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0E600F-407C-3044-944E-6439322CCF75}"/>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101550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A1AFBC-865A-DA4D-B439-D081B8A08D80}"/>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3" name="Footer Placeholder 2">
            <a:extLst>
              <a:ext uri="{FF2B5EF4-FFF2-40B4-BE49-F238E27FC236}">
                <a16:creationId xmlns:a16="http://schemas.microsoft.com/office/drawing/2014/main" id="{40F67816-BF6A-7F45-B394-8C0007EB24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ED511-9202-4B4D-8CD1-2FBD9AA4BD5C}"/>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924174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0E77B-66DB-8948-BBF5-B51A2525E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095C22-FC57-9A4D-9D0C-5675315AA4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105882-0008-B54C-B8C1-CC52BCAA1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2EA1C9-AFF2-B84E-B421-86717AA24293}"/>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6" name="Footer Placeholder 5">
            <a:extLst>
              <a:ext uri="{FF2B5EF4-FFF2-40B4-BE49-F238E27FC236}">
                <a16:creationId xmlns:a16="http://schemas.microsoft.com/office/drawing/2014/main" id="{220E32AB-AE43-8E40-BD6F-D3D44934E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F051FC-97BE-D944-9EAC-06FDB6538AF8}"/>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644773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8984-721B-CD4E-8118-6CB81D18C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DDA93F-1A80-644B-9675-4D7C0CC40D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5A621D-940E-1C4E-8CF9-85F293AF6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0AA138-FA9D-9D4F-88A5-7707D56A6864}"/>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6" name="Footer Placeholder 5">
            <a:extLst>
              <a:ext uri="{FF2B5EF4-FFF2-40B4-BE49-F238E27FC236}">
                <a16:creationId xmlns:a16="http://schemas.microsoft.com/office/drawing/2014/main" id="{3B766D34-C462-244F-BE9F-37CDF7DCFE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83539C-A43E-FA47-A540-DD4CFE683D72}"/>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67589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94DB-16DD-3248-890B-347B6B33F3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AB33C5-51DA-8144-AF21-34AEC87740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E687E-20FB-6248-9609-755972853B64}"/>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D0178A90-EDB8-5D44-9549-FC445B89B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DA737-2023-0D44-9301-6058A1CD1792}"/>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264067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9EDCD2-19A7-6C4E-B608-EDFEC4B9DA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A72AF4-6659-2C4A-AF36-83EF5617C9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63D6B-F72B-3F41-89F1-A2B1ED2440F6}"/>
              </a:ext>
            </a:extLst>
          </p:cNvPr>
          <p:cNvSpPr>
            <a:spLocks noGrp="1"/>
          </p:cNvSpPr>
          <p:nvPr>
            <p:ph type="dt" sz="half" idx="10"/>
          </p:nvPr>
        </p:nvSpPr>
        <p:spPr/>
        <p:txBody>
          <a:body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D0AC71BC-5B2C-3E49-BC28-7BBDCC224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B8F25-6A2C-2D47-B395-D66391622DB8}"/>
              </a:ext>
            </a:extLst>
          </p:cNvPr>
          <p:cNvSpPr>
            <a:spLocks noGrp="1"/>
          </p:cNvSpPr>
          <p:nvPr>
            <p:ph type="sldNum" sz="quarter" idx="12"/>
          </p:nvPr>
        </p:nvSpPr>
        <p:spPr/>
        <p:txBody>
          <a:bodyPr/>
          <a:lstStyle/>
          <a:p>
            <a:fld id="{B671B20B-660E-5B4C-B615-2EEC95ED822D}" type="slidenum">
              <a:rPr lang="en-US" smtClean="0"/>
              <a:t>‹#›</a:t>
            </a:fld>
            <a:endParaRPr lang="en-US"/>
          </a:p>
        </p:txBody>
      </p:sp>
    </p:spTree>
    <p:extLst>
      <p:ext uri="{BB962C8B-B14F-4D97-AF65-F5344CB8AC3E}">
        <p14:creationId xmlns:p14="http://schemas.microsoft.com/office/powerpoint/2010/main" val="3694033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94394A-E95D-49DE-8614-F37E1FCF0AC3}" type="datetime2">
              <a:rPr lang="en-US" smtClean="0"/>
              <a:pPr/>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760827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8D82CC3-100B-41FC-9DB0-99A6D4849F72}"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754599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FDCC-AC46-4D9F-98DC-C163BFA43704}"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04373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832F11-C374-493A-BB7E-11B09A67FAD0}"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3593258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36546C-EE55-422E-9D57-50E6C4234F80}" type="datetime2">
              <a:rPr lang="en-US" smtClean="0"/>
              <a:t>Wednesday, November 29, 2023</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1115969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3685C8A-A1A1-423D-82D7-1ACC187CCA77}" type="datetime2">
              <a:rPr lang="en-US" smtClean="0"/>
              <a:pPr/>
              <a:t>Wednesday, November 29, 2023</a:t>
            </a:fld>
            <a:endParaRPr lang="en-US" dirty="0">
              <a:latin typeface="+mn-lt"/>
            </a:endParaRPr>
          </a:p>
        </p:txBody>
      </p:sp>
      <p:sp>
        <p:nvSpPr>
          <p:cNvPr id="5" name="Footer Placeholder 3"/>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4"/>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954255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5DF798-D264-4BC9-8824-70A25106E4C6}" type="datetime2">
              <a:rPr lang="en-US" smtClean="0"/>
              <a:pPr/>
              <a:t>Wednesday, November 29, 2023</a:t>
            </a:fld>
            <a:endParaRPr lang="en-US" dirty="0">
              <a:latin typeface="+mn-lt"/>
            </a:endParaRPr>
          </a:p>
        </p:txBody>
      </p:sp>
      <p:sp>
        <p:nvSpPr>
          <p:cNvPr id="5" name="Footer Placeholder 2"/>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3"/>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2062629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9ACAD25-C1CF-4F11-8692-066E6505443C}" type="datetime2">
              <a:rPr lang="en-US" smtClean="0"/>
              <a:t>Wednesday, November 29, 2023</a:t>
            </a:fld>
            <a:endParaRPr lang="en-US" dirty="0"/>
          </a:p>
        </p:txBody>
      </p:sp>
      <p:sp>
        <p:nvSpPr>
          <p:cNvPr id="5" name="Footer Placeholder 5"/>
          <p:cNvSpPr>
            <a:spLocks noGrp="1"/>
          </p:cNvSpPr>
          <p:nvPr>
            <p:ph type="ftr" sz="quarter" idx="11"/>
          </p:nvPr>
        </p:nvSpPr>
        <p:spPr/>
        <p:txBody>
          <a:bodyPr/>
          <a:lstStyle/>
          <a:p>
            <a:r>
              <a:rPr lang="en-US"/>
              <a:t>Sample Footer Text</a:t>
            </a:r>
            <a:endParaRPr lang="en-US" dirty="0"/>
          </a:p>
        </p:txBody>
      </p:sp>
      <p:sp>
        <p:nvSpPr>
          <p:cNvPr id="6"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6576347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688A1C-01B8-42B6-BBF1-2BCF5E311248}" type="datetime2">
              <a:rPr lang="en-US" smtClean="0"/>
              <a:t>Wednesday, November 29, 2023</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6344872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6" name="Footer Placeholder 5"/>
          <p:cNvSpPr>
            <a:spLocks noGrp="1"/>
          </p:cNvSpPr>
          <p:nvPr>
            <p:ph type="ftr" sz="quarter" idx="11"/>
          </p:nvPr>
        </p:nvSpPr>
        <p:spPr/>
        <p:txBody>
          <a:bodyPr/>
          <a:lstStyle/>
          <a:p>
            <a:r>
              <a:rPr lang="en-US"/>
              <a:t>Sample Footer Text</a:t>
            </a:r>
            <a:endParaRPr lang="en-US" dirty="0">
              <a:latin typeface="+mn-lt"/>
            </a:endParaRPr>
          </a:p>
        </p:txBody>
      </p:sp>
      <p:sp>
        <p:nvSpPr>
          <p:cNvPr id="7" name="Slide Number Placeholder 6"/>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404853719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44772432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83951134"/>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4178244815"/>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95560422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03BBDD-218C-4B2A-98A0-F5F369754705}" type="datetime2">
              <a:rPr lang="en-US" smtClean="0"/>
              <a:pPr/>
              <a:t>Wednesday, November 29, 2023</a:t>
            </a:fld>
            <a:endParaRPr lang="en-US" dirty="0">
              <a:latin typeface="+mn-lt"/>
            </a:endParaRPr>
          </a:p>
        </p:txBody>
      </p:sp>
      <p:sp>
        <p:nvSpPr>
          <p:cNvPr id="4"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79637923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1179E-60E8-4F2A-A3F9-6F3CE2ABCAF9}" type="datetime2">
              <a:rPr lang="en-US" smtClean="0"/>
              <a:pPr/>
              <a:t>Wednesday, November 29, 2023</a:t>
            </a:fld>
            <a:endParaRPr lang="en-US" dirty="0">
              <a:latin typeface="+mn-lt"/>
            </a:endParaRPr>
          </a:p>
        </p:txBody>
      </p:sp>
      <p:sp>
        <p:nvSpPr>
          <p:cNvPr id="5" name="Footer Placeholder 4"/>
          <p:cNvSpPr>
            <a:spLocks noGrp="1"/>
          </p:cNvSpPr>
          <p:nvPr>
            <p:ph type="ftr" sz="quarter" idx="11"/>
          </p:nvPr>
        </p:nvSpPr>
        <p:spPr/>
        <p:txBody>
          <a:bodyPr/>
          <a:lstStyle/>
          <a:p>
            <a:r>
              <a:rPr lang="en-US"/>
              <a:t>Sample Footer Text</a:t>
            </a:r>
            <a:endParaRPr lang="en-US" dirty="0">
              <a:latin typeface="+mn-lt"/>
            </a:endParaRPr>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249736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2B061-4DDF-403A-A7DB-3B6FD0BE9165}" type="datetime2">
              <a:rPr lang="en-US" smtClean="0"/>
              <a:t>Wednesday, November 29, 2023</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63F9D384-533B-4C4E-B660-F861AA07D173}" type="slidenum">
              <a:rPr lang="en-US" smtClean="0"/>
              <a:pPr/>
              <a:t>‹#›</a:t>
            </a:fld>
            <a:endParaRPr lang="en-US" dirty="0"/>
          </a:p>
        </p:txBody>
      </p:sp>
    </p:spTree>
    <p:extLst>
      <p:ext uri="{BB962C8B-B14F-4D97-AF65-F5344CB8AC3E}">
        <p14:creationId xmlns:p14="http://schemas.microsoft.com/office/powerpoint/2010/main" val="2626303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21" Type="http://schemas.openxmlformats.org/officeDocument/2006/relationships/image" Target="../media/image6.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4.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3F9D384-533B-4C4E-B660-F861AA07D173}" type="slidenum">
              <a:rPr lang="en-US" smtClean="0"/>
              <a:pPr/>
              <a:t>‹#›</a:t>
            </a:fld>
            <a:endParaRPr lang="en-US" dirty="0">
              <a:latin typeface="+mn-lt"/>
            </a:endParaRP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670263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7F4C0-35D6-7E4B-9E57-7827B805F3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67E9C0-0CEC-DC48-A8A4-5B4EC887E6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03238-4BEE-F444-89EB-B13B2155D2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5A1B0-D96F-C84B-8C47-4D272AD14B76}" type="datetimeFigureOut">
              <a:rPr lang="en-US" smtClean="0"/>
              <a:t>11/29/2023</a:t>
            </a:fld>
            <a:endParaRPr lang="en-US"/>
          </a:p>
        </p:txBody>
      </p:sp>
      <p:sp>
        <p:nvSpPr>
          <p:cNvPr id="5" name="Footer Placeholder 4">
            <a:extLst>
              <a:ext uri="{FF2B5EF4-FFF2-40B4-BE49-F238E27FC236}">
                <a16:creationId xmlns:a16="http://schemas.microsoft.com/office/drawing/2014/main" id="{15ADA60A-5323-7945-95A5-DA9A93D5C5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BCE147-5892-904E-81FA-14B7865D1E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1B20B-660E-5B4C-B615-2EEC95ED822D}" type="slidenum">
              <a:rPr lang="en-US" smtClean="0"/>
              <a:t>‹#›</a:t>
            </a:fld>
            <a:endParaRPr lang="en-US"/>
          </a:p>
        </p:txBody>
      </p:sp>
    </p:spTree>
    <p:extLst>
      <p:ext uri="{BB962C8B-B14F-4D97-AF65-F5344CB8AC3E}">
        <p14:creationId xmlns:p14="http://schemas.microsoft.com/office/powerpoint/2010/main" val="29542910"/>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03BBDD-218C-4B2A-98A0-F5F369754705}" type="datetime2">
              <a:rPr lang="en-US" smtClean="0"/>
              <a:pPr/>
              <a:t>Wednesday, November 29, 2023</a:t>
            </a:fld>
            <a:endParaRPr lang="en-US" dirty="0">
              <a:latin typeface="+mn-lt"/>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 Text</a:t>
            </a:r>
            <a:endParaRPr lang="en-US" dirty="0">
              <a:latin typeface="+mn-lt"/>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3572771451"/>
      </p:ext>
    </p:extLst>
  </p:cSld>
  <p:clrMap bg1="dk1" tx1="lt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Catholic_Church" TargetMode="External"/><Relationship Id="rId13" Type="http://schemas.openxmlformats.org/officeDocument/2006/relationships/hyperlink" Target="https://en.wikipedia.org/wiki/Christendom" TargetMode="External"/><Relationship Id="rId3" Type="http://schemas.openxmlformats.org/officeDocument/2006/relationships/hyperlink" Target="https://en.wikipedia.org/wiki/Michelangelo" TargetMode="External"/><Relationship Id="rId7" Type="http://schemas.openxmlformats.org/officeDocument/2006/relationships/hyperlink" Target="https://en.wikipedia.org/wiki/Mother_church" TargetMode="External"/><Relationship Id="rId12" Type="http://schemas.openxmlformats.org/officeDocument/2006/relationships/hyperlink" Target="https://en.wikipedia.org/wiki/Christianity" TargetMode="External"/><Relationship Id="rId2" Type="http://schemas.openxmlformats.org/officeDocument/2006/relationships/hyperlink" Target="https://en.wikipedia.org/wiki/Donato_Bramante" TargetMode="External"/><Relationship Id="rId1" Type="http://schemas.openxmlformats.org/officeDocument/2006/relationships/slideLayout" Target="../slideLayouts/slideLayout2.xml"/><Relationship Id="rId6" Type="http://schemas.openxmlformats.org/officeDocument/2006/relationships/hyperlink" Target="https://en.wikipedia.org/wiki/Renaissance_architecture" TargetMode="External"/><Relationship Id="rId11" Type="http://schemas.openxmlformats.org/officeDocument/2006/relationships/hyperlink" Target="https://en.wikipedia.org/wiki/Archbasilica_of_Saint_John_Lateran" TargetMode="External"/><Relationship Id="rId5" Type="http://schemas.openxmlformats.org/officeDocument/2006/relationships/hyperlink" Target="https://en.wikipedia.org/wiki/Gian_Lorenzo_Bernini" TargetMode="External"/><Relationship Id="rId10" Type="http://schemas.openxmlformats.org/officeDocument/2006/relationships/hyperlink" Target="https://en.wikipedia.org/wiki/Diocese_of_Rome" TargetMode="External"/><Relationship Id="rId4" Type="http://schemas.openxmlformats.org/officeDocument/2006/relationships/hyperlink" Target="https://en.wikipedia.org/wiki/Carlo_Maderno" TargetMode="External"/><Relationship Id="rId9" Type="http://schemas.openxmlformats.org/officeDocument/2006/relationships/hyperlink" Target="https://en.wikipedia.org/wiki/Cathedral" TargetMode="External"/><Relationship Id="rId1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a:p>
            <a:endParaRPr lang="en-US" dirty="0"/>
          </a:p>
          <a:p>
            <a:r>
              <a:rPr lang="en-US" dirty="0"/>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p>
          <a:p>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B21"/>
              </a:solidFill>
              <a:effectLst/>
              <a:uLnTx/>
              <a:uFillTx/>
              <a:latin typeface="Tw Cen MT" panose="020B0602020104020603"/>
              <a:ea typeface="+mn-ea"/>
              <a:cs typeface="+mn-cs"/>
            </a:endParaRPr>
          </a:p>
        </p:txBody>
      </p:sp>
      <p:sp>
        <p:nvSpPr>
          <p:cNvPr id="6" name="Rectangle 5">
            <a:extLst>
              <a:ext uri="{FF2B5EF4-FFF2-40B4-BE49-F238E27FC236}">
                <a16:creationId xmlns:a16="http://schemas.microsoft.com/office/drawing/2014/main" id="{1E0D9853-653F-BE44-B2D9-2B19934CD105}"/>
              </a:ext>
            </a:extLst>
          </p:cNvPr>
          <p:cNvSpPr/>
          <p:nvPr/>
        </p:nvSpPr>
        <p:spPr>
          <a:xfrm>
            <a:off x="9002598" y="772997"/>
            <a:ext cx="3189402" cy="403187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50505"/>
              </a:solidFill>
              <a:effectLst/>
              <a:uLnTx/>
              <a:uFillTx/>
              <a:latin typeface="system-u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50505"/>
              </a:solidFill>
              <a:effectLst/>
              <a:uLnTx/>
              <a:uFillTx/>
              <a:latin typeface="system-u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50505"/>
                </a:solidFill>
                <a:effectLst/>
                <a:uLnTx/>
                <a:uFillTx/>
                <a:latin typeface="system-ui"/>
                <a:ea typeface="+mn-ea"/>
                <a:cs typeface="+mn-cs"/>
              </a:rPr>
              <a:t>Ninth Grade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50505"/>
                </a:solidFill>
                <a:effectLst/>
                <a:uLnTx/>
                <a:uFillTx/>
                <a:latin typeface="system-ui"/>
                <a:ea typeface="+mn-ea"/>
                <a:cs typeface="+mn-cs"/>
              </a:rPr>
              <a:t>Religious Education      Class #10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50505"/>
                </a:solidFill>
                <a:effectLst/>
                <a:uLnTx/>
                <a:uFillTx/>
                <a:latin typeface="system-ui"/>
                <a:ea typeface="+mn-ea"/>
                <a:cs typeface="+mn-cs"/>
              </a:rPr>
              <a:t>November 19, 2023</a:t>
            </a:r>
            <a:endParaRPr kumimoji="0" lang="en-US" sz="3200" b="0" i="0" u="none" strike="noStrike" kern="1200" cap="none" spc="0" normalizeH="0" baseline="0" noProof="0" dirty="0">
              <a:ln>
                <a:noFill/>
              </a:ln>
              <a:solidFill>
                <a:srgbClr val="2E2B21"/>
              </a:solidFill>
              <a:effectLst/>
              <a:uLnTx/>
              <a:uFillTx/>
              <a:latin typeface="Tw Cen MT" panose="020B0602020104020603"/>
              <a:ea typeface="+mn-ea"/>
              <a:cs typeface="+mn-cs"/>
            </a:endParaRPr>
          </a:p>
        </p:txBody>
      </p:sp>
      <p:pic>
        <p:nvPicPr>
          <p:cNvPr id="1028" name="Picture 4" descr="See the source image">
            <a:extLst>
              <a:ext uri="{FF2B5EF4-FFF2-40B4-BE49-F238E27FC236}">
                <a16:creationId xmlns:a16="http://schemas.microsoft.com/office/drawing/2014/main" id="{1E3DFB84-79C4-2662-B6A0-D933F69C2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72998"/>
            <a:ext cx="9199713" cy="587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4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5CEA1A-F85A-324C-B1E8-23C62C8A9250}"/>
              </a:ext>
            </a:extLst>
          </p:cNvPr>
          <p:cNvPicPr>
            <a:picLocks noChangeAspect="1"/>
          </p:cNvPicPr>
          <p:nvPr/>
        </p:nvPicPr>
        <p:blipFill>
          <a:blip r:embed="rId3"/>
          <a:stretch>
            <a:fillRect/>
          </a:stretch>
        </p:blipFill>
        <p:spPr>
          <a:xfrm>
            <a:off x="555847" y="246594"/>
            <a:ext cx="4236891" cy="7426461"/>
          </a:xfrm>
          <a:prstGeom prst="rect">
            <a:avLst/>
          </a:prstGeom>
        </p:spPr>
      </p:pic>
      <p:sp>
        <p:nvSpPr>
          <p:cNvPr id="15" name="TextBox 14">
            <a:extLst>
              <a:ext uri="{FF2B5EF4-FFF2-40B4-BE49-F238E27FC236}">
                <a16:creationId xmlns:a16="http://schemas.microsoft.com/office/drawing/2014/main" id="{763294C6-CEA0-DF42-8622-E5FB59E384ED}"/>
              </a:ext>
            </a:extLst>
          </p:cNvPr>
          <p:cNvSpPr txBox="1"/>
          <p:nvPr/>
        </p:nvSpPr>
        <p:spPr>
          <a:xfrm>
            <a:off x="6096000" y="-160685"/>
            <a:ext cx="4843149" cy="70173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“Peter is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“And I tell you, you are Peter, and on this rock I will build my Church, and the gates of hell shall not prevail against it.” (Matt 16:18)</a:t>
            </a:r>
          </a:p>
        </p:txBody>
      </p:sp>
    </p:spTree>
    <p:extLst>
      <p:ext uri="{BB962C8B-B14F-4D97-AF65-F5344CB8AC3E}">
        <p14:creationId xmlns:p14="http://schemas.microsoft.com/office/powerpoint/2010/main" val="188896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30" name="Group 29">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26" name="Rectangle 25">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9" name="Freeform: Shape 28">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1" name="Rectangle 30">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46EBF36F-AC69-6486-6BF7-7C1E970FF54E}"/>
              </a:ext>
            </a:extLst>
          </p:cNvPr>
          <p:cNvSpPr>
            <a:spLocks noGrp="1"/>
          </p:cNvSpPr>
          <p:nvPr>
            <p:ph type="title"/>
          </p:nvPr>
        </p:nvSpPr>
        <p:spPr>
          <a:xfrm>
            <a:off x="1143000" y="990599"/>
            <a:ext cx="9906000" cy="685800"/>
          </a:xfrm>
        </p:spPr>
        <p:txBody>
          <a:bodyPr anchor="t">
            <a:normAutofit/>
          </a:bodyPr>
          <a:lstStyle/>
          <a:p>
            <a:pPr algn="ctr"/>
            <a:r>
              <a:rPr lang="en-US" sz="4000" dirty="0"/>
              <a:t>“Upon this Rock…”</a:t>
            </a:r>
          </a:p>
        </p:txBody>
      </p:sp>
      <p:graphicFrame>
        <p:nvGraphicFramePr>
          <p:cNvPr id="5" name="Content Placeholder 2">
            <a:extLst>
              <a:ext uri="{FF2B5EF4-FFF2-40B4-BE49-F238E27FC236}">
                <a16:creationId xmlns:a16="http://schemas.microsoft.com/office/drawing/2014/main" id="{C4B7077D-2BEF-713F-B7EB-839651BB0713}"/>
              </a:ext>
            </a:extLst>
          </p:cNvPr>
          <p:cNvGraphicFramePr>
            <a:graphicFrameLocks noGrp="1"/>
          </p:cNvGraphicFramePr>
          <p:nvPr>
            <p:ph idx="1"/>
            <p:extLst>
              <p:ext uri="{D42A27DB-BD31-4B8C-83A1-F6EECF244321}">
                <p14:modId xmlns:p14="http://schemas.microsoft.com/office/powerpoint/2010/main" val="1833809377"/>
              </p:ext>
            </p:extLst>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8972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ED440-F0D9-C847-B9FF-DF20EA77653B}"/>
              </a:ext>
            </a:extLst>
          </p:cNvPr>
          <p:cNvSpPr>
            <a:spLocks noGrp="1"/>
          </p:cNvSpPr>
          <p:nvPr>
            <p:ph type="title"/>
          </p:nvPr>
        </p:nvSpPr>
        <p:spPr>
          <a:xfrm>
            <a:off x="1024128" y="101600"/>
            <a:ext cx="6066818" cy="1241778"/>
          </a:xfrm>
        </p:spPr>
        <p:txBody>
          <a:bodyPr>
            <a:normAutofit/>
          </a:bodyPr>
          <a:lstStyle/>
          <a:p>
            <a:r>
              <a:rPr lang="en-US" dirty="0"/>
              <a:t>       Some Background</a:t>
            </a:r>
          </a:p>
        </p:txBody>
      </p:sp>
      <p:sp>
        <p:nvSpPr>
          <p:cNvPr id="3" name="Content Placeholder 2">
            <a:extLst>
              <a:ext uri="{FF2B5EF4-FFF2-40B4-BE49-F238E27FC236}">
                <a16:creationId xmlns:a16="http://schemas.microsoft.com/office/drawing/2014/main" id="{7564B557-B89C-0C4E-9D08-47CD037E05ED}"/>
              </a:ext>
            </a:extLst>
          </p:cNvPr>
          <p:cNvSpPr>
            <a:spLocks noGrp="1"/>
          </p:cNvSpPr>
          <p:nvPr>
            <p:ph idx="1"/>
          </p:nvPr>
        </p:nvSpPr>
        <p:spPr>
          <a:xfrm>
            <a:off x="304799" y="925689"/>
            <a:ext cx="7145867" cy="6660444"/>
          </a:xfrm>
        </p:spPr>
        <p:txBody>
          <a:bodyPr>
            <a:noAutofit/>
          </a:bodyPr>
          <a:lstStyle/>
          <a:p>
            <a:r>
              <a:rPr lang="en-US" sz="2800" dirty="0"/>
              <a:t>July 18-19, 64 AD – the great fire of Rome. Rumor was that Nero wanted to build a large palace for himself and set fire to an area SE of Circus Maximus. Fire got out of control and destroyed most of the city. Nero had to blame someone so he blamed the Christians.</a:t>
            </a:r>
          </a:p>
          <a:p>
            <a:r>
              <a:rPr lang="en-US" sz="2800" dirty="0"/>
              <a:t>St. Peter was crucified upside down in Rome around 65 AD by Nero. Paul was crucified nearby.</a:t>
            </a:r>
          </a:p>
          <a:p>
            <a:r>
              <a:rPr lang="en-US" sz="2800" dirty="0"/>
              <a:t>St. Peter’s body was dumped in a landfill but Christians secretly recovered it and buried it on Vatican Hill.</a:t>
            </a:r>
          </a:p>
          <a:p>
            <a:r>
              <a:rPr lang="en-US" sz="2800" dirty="0"/>
              <a:t>It became a secret place of worship for Christians.</a:t>
            </a:r>
          </a:p>
        </p:txBody>
      </p:sp>
      <p:pic>
        <p:nvPicPr>
          <p:cNvPr id="4" name="Picture 4" descr="Amazon.com: Canvas Crucifixion of Saint Peter Martyrdom Crucified ...">
            <a:extLst>
              <a:ext uri="{FF2B5EF4-FFF2-40B4-BE49-F238E27FC236}">
                <a16:creationId xmlns:a16="http://schemas.microsoft.com/office/drawing/2014/main" id="{818C48D0-4181-D6C5-E029-29F913506F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89" r="14388"/>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8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8F3C-31F1-6642-A8D7-E29DAD24FF2E}"/>
              </a:ext>
            </a:extLst>
          </p:cNvPr>
          <p:cNvSpPr>
            <a:spLocks noGrp="1"/>
          </p:cNvSpPr>
          <p:nvPr>
            <p:ph type="title"/>
          </p:nvPr>
        </p:nvSpPr>
        <p:spPr>
          <a:xfrm>
            <a:off x="1024128" y="585216"/>
            <a:ext cx="9720072" cy="713006"/>
          </a:xfrm>
        </p:spPr>
        <p:txBody>
          <a:bodyPr>
            <a:normAutofit fontScale="90000"/>
          </a:bodyPr>
          <a:lstStyle/>
          <a:p>
            <a:pPr algn="ctr"/>
            <a:r>
              <a:rPr lang="en-US" dirty="0"/>
              <a:t>More Background</a:t>
            </a:r>
          </a:p>
        </p:txBody>
      </p:sp>
      <p:sp>
        <p:nvSpPr>
          <p:cNvPr id="3" name="Content Placeholder 2">
            <a:extLst>
              <a:ext uri="{FF2B5EF4-FFF2-40B4-BE49-F238E27FC236}">
                <a16:creationId xmlns:a16="http://schemas.microsoft.com/office/drawing/2014/main" id="{5B92D845-5CFE-0941-B070-F78BBE0711B8}"/>
              </a:ext>
            </a:extLst>
          </p:cNvPr>
          <p:cNvSpPr>
            <a:spLocks noGrp="1"/>
          </p:cNvSpPr>
          <p:nvPr>
            <p:ph idx="1"/>
          </p:nvPr>
        </p:nvSpPr>
        <p:spPr>
          <a:xfrm>
            <a:off x="361244" y="1298222"/>
            <a:ext cx="6073423" cy="5011138"/>
          </a:xfrm>
        </p:spPr>
        <p:txBody>
          <a:bodyPr>
            <a:normAutofit/>
          </a:bodyPr>
          <a:lstStyle/>
          <a:p>
            <a:endParaRPr lang="en-US" sz="2800" dirty="0"/>
          </a:p>
          <a:p>
            <a:r>
              <a:rPr lang="en-US" sz="2800" dirty="0"/>
              <a:t>Christian persecution continued until Roman Emperor Constantine (300-337) rose to power.</a:t>
            </a:r>
          </a:p>
          <a:p>
            <a:r>
              <a:rPr lang="en-US" sz="2800" dirty="0"/>
              <a:t>Although he was pagan, his mother, Helena, was a devout Christian.</a:t>
            </a:r>
          </a:p>
          <a:p>
            <a:r>
              <a:rPr lang="en-US" sz="2800" dirty="0"/>
              <a:t>318-322 – He leveled Vatican Hill and allowed a church to be built there over the site of Peter’s tomb. This became known as the Constantine Church. Took about 40 years to build.</a:t>
            </a:r>
          </a:p>
          <a:p>
            <a:pPr marL="0" indent="0">
              <a:buNone/>
            </a:pPr>
            <a:endParaRPr lang="en-US" dirty="0"/>
          </a:p>
        </p:txBody>
      </p:sp>
      <p:pic>
        <p:nvPicPr>
          <p:cNvPr id="7174" name="Picture 6" descr="St Helena discovering the True Cross stock image | Look and Learn">
            <a:extLst>
              <a:ext uri="{FF2B5EF4-FFF2-40B4-BE49-F238E27FC236}">
                <a16:creationId xmlns:a16="http://schemas.microsoft.com/office/drawing/2014/main" id="{89AE2190-0E0D-D518-C6D4-4670B93FB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956" y="2080861"/>
            <a:ext cx="487680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82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6" name="Rectangle 5125">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B29B29C-25AB-874B-8F60-ED889D9E68C0}"/>
              </a:ext>
            </a:extLst>
          </p:cNvPr>
          <p:cNvSpPr>
            <a:spLocks noGrp="1"/>
          </p:cNvSpPr>
          <p:nvPr>
            <p:ph type="title"/>
          </p:nvPr>
        </p:nvSpPr>
        <p:spPr>
          <a:xfrm>
            <a:off x="1024129" y="585216"/>
            <a:ext cx="3779085" cy="1155508"/>
          </a:xfrm>
        </p:spPr>
        <p:txBody>
          <a:bodyPr>
            <a:normAutofit/>
          </a:bodyPr>
          <a:lstStyle/>
          <a:p>
            <a:r>
              <a:rPr lang="en-US" dirty="0">
                <a:solidFill>
                  <a:srgbClr val="FFFFFF"/>
                </a:solidFill>
              </a:rPr>
              <a:t>More History</a:t>
            </a:r>
          </a:p>
        </p:txBody>
      </p:sp>
      <p:cxnSp>
        <p:nvCxnSpPr>
          <p:cNvPr id="5127" name="Straight Connector 5126">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D383C3C-75C7-EE4F-A204-BA4A5A73BE45}"/>
              </a:ext>
            </a:extLst>
          </p:cNvPr>
          <p:cNvSpPr>
            <a:spLocks noGrp="1"/>
          </p:cNvSpPr>
          <p:nvPr>
            <p:ph idx="1"/>
          </p:nvPr>
        </p:nvSpPr>
        <p:spPr>
          <a:xfrm>
            <a:off x="124181" y="1740724"/>
            <a:ext cx="5344363" cy="4477196"/>
          </a:xfrm>
        </p:spPr>
        <p:txBody>
          <a:bodyPr>
            <a:normAutofit/>
          </a:bodyPr>
          <a:lstStyle/>
          <a:p>
            <a:r>
              <a:rPr lang="en-US" sz="2400" dirty="0">
                <a:solidFill>
                  <a:srgbClr val="FFFFFF"/>
                </a:solidFill>
              </a:rPr>
              <a:t>Rome sacked many times throughout history</a:t>
            </a:r>
          </a:p>
          <a:p>
            <a:pPr lvl="1"/>
            <a:r>
              <a:rPr lang="en-US" sz="2400" dirty="0">
                <a:solidFill>
                  <a:srgbClr val="FFFFFF"/>
                </a:solidFill>
              </a:rPr>
              <a:t>410 Visigoth’s</a:t>
            </a:r>
          </a:p>
          <a:p>
            <a:pPr lvl="1"/>
            <a:r>
              <a:rPr lang="en-US" sz="2400" dirty="0">
                <a:solidFill>
                  <a:srgbClr val="FFFFFF"/>
                </a:solidFill>
              </a:rPr>
              <a:t>455 Vandals</a:t>
            </a:r>
          </a:p>
          <a:p>
            <a:pPr lvl="1"/>
            <a:r>
              <a:rPr lang="en-US" sz="2400" dirty="0">
                <a:solidFill>
                  <a:srgbClr val="FFFFFF"/>
                </a:solidFill>
              </a:rPr>
              <a:t>846 Saracens</a:t>
            </a:r>
          </a:p>
          <a:p>
            <a:pPr lvl="1"/>
            <a:r>
              <a:rPr lang="en-US" sz="2400" dirty="0">
                <a:solidFill>
                  <a:srgbClr val="FFFFFF"/>
                </a:solidFill>
              </a:rPr>
              <a:t>1527 Germans</a:t>
            </a:r>
          </a:p>
          <a:p>
            <a:r>
              <a:rPr lang="en-US" sz="2400" dirty="0">
                <a:solidFill>
                  <a:srgbClr val="FFFFFF"/>
                </a:solidFill>
              </a:rPr>
              <a:t>Much of Rome was reduced to ruins (Colosseum half collapsed)</a:t>
            </a:r>
          </a:p>
          <a:p>
            <a:r>
              <a:rPr lang="en-US" sz="2400" dirty="0">
                <a:solidFill>
                  <a:srgbClr val="FFFFFF"/>
                </a:solidFill>
              </a:rPr>
              <a:t>Except – the tombs that were covered to build the Constantine church were preserved intact as they had been in 337</a:t>
            </a:r>
          </a:p>
        </p:txBody>
      </p:sp>
      <p:pic>
        <p:nvPicPr>
          <p:cNvPr id="5124" name="Picture 4" descr="Royal Roman ruins go back to age of myth">
            <a:extLst>
              <a:ext uri="{FF2B5EF4-FFF2-40B4-BE49-F238E27FC236}">
                <a16:creationId xmlns:a16="http://schemas.microsoft.com/office/drawing/2014/main" id="{8FBB31B8-52B1-CF2E-184B-0A1F7FBFAD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03" r="23762" b="1"/>
          <a:stretch/>
        </p:blipFill>
        <p:spPr bwMode="auto">
          <a:xfrm>
            <a:off x="6096000" y="640080"/>
            <a:ext cx="5455921"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56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F36F-AC69-6486-6BF7-7C1E970FF54E}"/>
              </a:ext>
            </a:extLst>
          </p:cNvPr>
          <p:cNvSpPr>
            <a:spLocks noGrp="1"/>
          </p:cNvSpPr>
          <p:nvPr>
            <p:ph type="title"/>
          </p:nvPr>
        </p:nvSpPr>
        <p:spPr>
          <a:xfrm>
            <a:off x="1143000" y="990599"/>
            <a:ext cx="9906000" cy="685800"/>
          </a:xfrm>
        </p:spPr>
        <p:txBody>
          <a:bodyPr anchor="t">
            <a:normAutofit/>
          </a:bodyPr>
          <a:lstStyle/>
          <a:p>
            <a:pPr algn="ctr"/>
            <a:r>
              <a:rPr lang="en-US" sz="4000" dirty="0"/>
              <a:t>“Upon this Rock…”</a:t>
            </a:r>
          </a:p>
        </p:txBody>
      </p:sp>
      <p:graphicFrame>
        <p:nvGraphicFramePr>
          <p:cNvPr id="5" name="Content Placeholder 2">
            <a:extLst>
              <a:ext uri="{FF2B5EF4-FFF2-40B4-BE49-F238E27FC236}">
                <a16:creationId xmlns:a16="http://schemas.microsoft.com/office/drawing/2014/main" id="{C4B7077D-2BEF-713F-B7EB-839651BB0713}"/>
              </a:ext>
            </a:extLst>
          </p:cNvPr>
          <p:cNvGraphicFramePr>
            <a:graphicFrameLocks noGrp="1"/>
          </p:cNvGraphicFramePr>
          <p:nvPr>
            <p:ph idx="1"/>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079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4E10-A57F-FD1C-3BA3-ACEFCDE24E7B}"/>
              </a:ext>
            </a:extLst>
          </p:cNvPr>
          <p:cNvSpPr>
            <a:spLocks noGrp="1"/>
          </p:cNvSpPr>
          <p:nvPr>
            <p:ph type="title"/>
          </p:nvPr>
        </p:nvSpPr>
        <p:spPr/>
        <p:txBody>
          <a:bodyPr/>
          <a:lstStyle/>
          <a:p>
            <a:pPr algn="ctr"/>
            <a:r>
              <a:rPr lang="en-US" dirty="0"/>
              <a:t>Pope Pius XI (Pope 1922-39)</a:t>
            </a:r>
          </a:p>
        </p:txBody>
      </p:sp>
      <p:pic>
        <p:nvPicPr>
          <p:cNvPr id="7" name="Content Placeholder 6">
            <a:extLst>
              <a:ext uri="{FF2B5EF4-FFF2-40B4-BE49-F238E27FC236}">
                <a16:creationId xmlns:a16="http://schemas.microsoft.com/office/drawing/2014/main" id="{92D1DC19-00A8-8C05-1E7D-4CE71AC4441D}"/>
              </a:ext>
            </a:extLst>
          </p:cNvPr>
          <p:cNvPicPr>
            <a:picLocks noGrp="1" noChangeAspect="1"/>
          </p:cNvPicPr>
          <p:nvPr>
            <p:ph sz="half" idx="2"/>
          </p:nvPr>
        </p:nvPicPr>
        <p:blipFill>
          <a:blip r:embed="rId2"/>
          <a:stretch>
            <a:fillRect/>
          </a:stretch>
        </p:blipFill>
        <p:spPr>
          <a:xfrm>
            <a:off x="4935187" y="2354094"/>
            <a:ext cx="6924341" cy="2959244"/>
          </a:xfrm>
        </p:spPr>
      </p:pic>
      <p:pic>
        <p:nvPicPr>
          <p:cNvPr id="3074" name="Picture 2">
            <a:extLst>
              <a:ext uri="{FF2B5EF4-FFF2-40B4-BE49-F238E27FC236}">
                <a16:creationId xmlns:a16="http://schemas.microsoft.com/office/drawing/2014/main" id="{C69D1A4C-331E-FB73-E6EF-4F3D1A4DDA38}"/>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612545" y="2286000"/>
            <a:ext cx="3156791"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968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BE99-7D7C-368D-CEF1-71005C074EC0}"/>
              </a:ext>
            </a:extLst>
          </p:cNvPr>
          <p:cNvSpPr>
            <a:spLocks noGrp="1"/>
          </p:cNvSpPr>
          <p:nvPr>
            <p:ph type="title"/>
          </p:nvPr>
        </p:nvSpPr>
        <p:spPr/>
        <p:txBody>
          <a:bodyPr/>
          <a:lstStyle/>
          <a:p>
            <a:pPr algn="ctr"/>
            <a:r>
              <a:rPr lang="en-US" dirty="0"/>
              <a:t>Pope Pius XII (Pope 1939-58)</a:t>
            </a:r>
          </a:p>
        </p:txBody>
      </p:sp>
      <p:sp>
        <p:nvSpPr>
          <p:cNvPr id="4" name="Content Placeholder 3">
            <a:extLst>
              <a:ext uri="{FF2B5EF4-FFF2-40B4-BE49-F238E27FC236}">
                <a16:creationId xmlns:a16="http://schemas.microsoft.com/office/drawing/2014/main" id="{A85D95F3-C303-26A5-F678-438463F03564}"/>
              </a:ext>
            </a:extLst>
          </p:cNvPr>
          <p:cNvSpPr>
            <a:spLocks noGrp="1"/>
          </p:cNvSpPr>
          <p:nvPr>
            <p:ph sz="half" idx="2"/>
          </p:nvPr>
        </p:nvSpPr>
        <p:spPr/>
        <p:txBody>
          <a:bodyPr>
            <a:normAutofit fontScale="92500" lnSpcReduction="10000"/>
          </a:bodyPr>
          <a:lstStyle/>
          <a:p>
            <a:pPr>
              <a:buFont typeface="Arial" panose="020B0604020202020204" pitchFamily="34" charset="0"/>
              <a:buChar char="•"/>
            </a:pPr>
            <a:r>
              <a:rPr lang="en-US" dirty="0"/>
              <a:t> Succeeded Pius XI and had to bury him.</a:t>
            </a:r>
          </a:p>
          <a:p>
            <a:pPr>
              <a:buFont typeface="Arial" panose="020B0604020202020204" pitchFamily="34" charset="0"/>
              <a:buChar char="•"/>
            </a:pPr>
            <a:r>
              <a:rPr lang="en-US" dirty="0"/>
              <a:t> Grew up in Rome</a:t>
            </a:r>
          </a:p>
          <a:p>
            <a:pPr>
              <a:buFont typeface="Arial" panose="020B0604020202020204" pitchFamily="34" charset="0"/>
              <a:buChar char="•"/>
            </a:pPr>
            <a:r>
              <a:rPr lang="en-US" dirty="0"/>
              <a:t> Was fascinated by stories about the early Roman martyrs</a:t>
            </a:r>
          </a:p>
          <a:p>
            <a:pPr>
              <a:buFont typeface="Arial" panose="020B0604020202020204" pitchFamily="34" charset="0"/>
              <a:buChar char="•"/>
            </a:pPr>
            <a:r>
              <a:rPr lang="en-US" dirty="0"/>
              <a:t> Heard stories that St. Peter was buried beneath the Vatican</a:t>
            </a:r>
          </a:p>
          <a:p>
            <a:pPr>
              <a:buFont typeface="Arial" panose="020B0604020202020204" pitchFamily="34" charset="0"/>
              <a:buChar char="•"/>
            </a:pPr>
            <a:r>
              <a:rPr lang="en-US" dirty="0"/>
              <a:t> Thought that he would check it out.</a:t>
            </a:r>
          </a:p>
          <a:p>
            <a:pPr marL="0" indent="0">
              <a:buNone/>
            </a:pPr>
            <a:r>
              <a:rPr lang="en-US" dirty="0"/>
              <a:t>_________________________________</a:t>
            </a:r>
          </a:p>
          <a:p>
            <a:pPr>
              <a:buFont typeface="Arial" panose="020B0604020202020204" pitchFamily="34" charset="0"/>
              <a:buChar char="•"/>
            </a:pPr>
            <a:r>
              <a:rPr lang="en-US" dirty="0"/>
              <a:t> World War II had just begun</a:t>
            </a:r>
          </a:p>
          <a:p>
            <a:pPr>
              <a:buFont typeface="Arial" panose="020B0604020202020204" pitchFamily="34" charset="0"/>
              <a:buChar char="•"/>
            </a:pPr>
            <a:r>
              <a:rPr lang="en-US" dirty="0"/>
              <a:t> Due to the depression, Church was financially broke.</a:t>
            </a:r>
          </a:p>
        </p:txBody>
      </p:sp>
      <p:pic>
        <p:nvPicPr>
          <p:cNvPr id="4098" name="Picture 2" descr="See related image detail. Unsealing of Vatican archives will finally reveal truth about ‘Hitler’s ...">
            <a:extLst>
              <a:ext uri="{FF2B5EF4-FFF2-40B4-BE49-F238E27FC236}">
                <a16:creationId xmlns:a16="http://schemas.microsoft.com/office/drawing/2014/main" id="{EFB424B7-B874-321F-E698-9FAB2B516A3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12068" y="2177392"/>
            <a:ext cx="3394953" cy="4219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084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4E10-A57F-FD1C-3BA3-ACEFCDE24E7B}"/>
              </a:ext>
            </a:extLst>
          </p:cNvPr>
          <p:cNvSpPr>
            <a:spLocks noGrp="1"/>
          </p:cNvSpPr>
          <p:nvPr>
            <p:ph type="title"/>
          </p:nvPr>
        </p:nvSpPr>
        <p:spPr/>
        <p:txBody>
          <a:bodyPr/>
          <a:lstStyle/>
          <a:p>
            <a:pPr algn="ctr"/>
            <a:r>
              <a:rPr lang="en-US" dirty="0"/>
              <a:t>The Vatican Crypts</a:t>
            </a:r>
          </a:p>
        </p:txBody>
      </p:sp>
      <p:pic>
        <p:nvPicPr>
          <p:cNvPr id="7" name="Content Placeholder 6">
            <a:extLst>
              <a:ext uri="{FF2B5EF4-FFF2-40B4-BE49-F238E27FC236}">
                <a16:creationId xmlns:a16="http://schemas.microsoft.com/office/drawing/2014/main" id="{92D1DC19-00A8-8C05-1E7D-4CE71AC4441D}"/>
              </a:ext>
            </a:extLst>
          </p:cNvPr>
          <p:cNvPicPr>
            <a:picLocks noGrp="1" noChangeAspect="1"/>
          </p:cNvPicPr>
          <p:nvPr>
            <p:ph idx="1"/>
          </p:nvPr>
        </p:nvPicPr>
        <p:blipFill>
          <a:blip r:embed="rId2"/>
          <a:stretch>
            <a:fillRect/>
          </a:stretch>
        </p:blipFill>
        <p:spPr>
          <a:xfrm>
            <a:off x="31969" y="1606333"/>
            <a:ext cx="11833148" cy="5057114"/>
          </a:xfrm>
        </p:spPr>
      </p:pic>
    </p:spTree>
    <p:extLst>
      <p:ext uri="{BB962C8B-B14F-4D97-AF65-F5344CB8AC3E}">
        <p14:creationId xmlns:p14="http://schemas.microsoft.com/office/powerpoint/2010/main" val="287137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xas governor Abbott clarifies if golf courses can remain open or must ...">
            <a:extLst>
              <a:ext uri="{FF2B5EF4-FFF2-40B4-BE49-F238E27FC236}">
                <a16:creationId xmlns:a16="http://schemas.microsoft.com/office/drawing/2014/main" id="{93B88A6B-145C-8992-EB6D-C4EFEF545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75" y="0"/>
            <a:ext cx="1010285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2C7722A-CB4B-D625-3614-B200B53A3536}"/>
              </a:ext>
            </a:extLst>
          </p:cNvPr>
          <p:cNvSpPr txBox="1"/>
          <p:nvPr/>
        </p:nvSpPr>
        <p:spPr>
          <a:xfrm>
            <a:off x="8268511" y="4523361"/>
            <a:ext cx="1536970" cy="369332"/>
          </a:xfrm>
          <a:prstGeom prst="rect">
            <a:avLst/>
          </a:prstGeom>
          <a:noFill/>
        </p:spPr>
        <p:txBody>
          <a:bodyPr wrap="square" rtlCol="0">
            <a:spAutoFit/>
          </a:bodyPr>
          <a:lstStyle/>
          <a:p>
            <a:r>
              <a:rPr lang="en-US" dirty="0"/>
              <a:t>Conroe TX</a:t>
            </a:r>
          </a:p>
        </p:txBody>
      </p:sp>
      <p:cxnSp>
        <p:nvCxnSpPr>
          <p:cNvPr id="8" name="Straight Arrow Connector 7">
            <a:extLst>
              <a:ext uri="{FF2B5EF4-FFF2-40B4-BE49-F238E27FC236}">
                <a16:creationId xmlns:a16="http://schemas.microsoft.com/office/drawing/2014/main" id="{BC083F64-CB9E-676B-FC64-F8B16AC85B74}"/>
              </a:ext>
            </a:extLst>
          </p:cNvPr>
          <p:cNvCxnSpPr/>
          <p:nvPr/>
        </p:nvCxnSpPr>
        <p:spPr>
          <a:xfrm flipH="1" flipV="1">
            <a:off x="8083685" y="4046706"/>
            <a:ext cx="515566" cy="5155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89163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orge Strake Jr. - Alchetron, The Free Social Encyclopedia">
            <a:extLst>
              <a:ext uri="{FF2B5EF4-FFF2-40B4-BE49-F238E27FC236}">
                <a16:creationId xmlns:a16="http://schemas.microsoft.com/office/drawing/2014/main" id="{63DECBE7-AC70-439C-3477-A0FFADB6A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4838" y="0"/>
            <a:ext cx="5902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747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FC13B8-6447-EC48-90D5-E578E3A49B27}"/>
              </a:ext>
            </a:extLst>
          </p:cNvPr>
          <p:cNvPicPr>
            <a:picLocks noChangeAspect="1"/>
          </p:cNvPicPr>
          <p:nvPr/>
        </p:nvPicPr>
        <p:blipFill rotWithShape="1">
          <a:blip r:embed="rId2"/>
          <a:srcRect r="-2" b="641"/>
          <a:stretch/>
        </p:blipFill>
        <p:spPr>
          <a:xfrm>
            <a:off x="1143044" y="643467"/>
            <a:ext cx="9905912" cy="5571066"/>
          </a:xfrm>
          <a:prstGeom prst="rect">
            <a:avLst/>
          </a:prstGeom>
        </p:spPr>
      </p:pic>
      <p:sp>
        <p:nvSpPr>
          <p:cNvPr id="4" name="TextBox 3">
            <a:extLst>
              <a:ext uri="{FF2B5EF4-FFF2-40B4-BE49-F238E27FC236}">
                <a16:creationId xmlns:a16="http://schemas.microsoft.com/office/drawing/2014/main" id="{4CCB726B-B03C-F549-8DE1-28DD315B09EB}"/>
              </a:ext>
            </a:extLst>
          </p:cNvPr>
          <p:cNvSpPr txBox="1"/>
          <p:nvPr/>
        </p:nvSpPr>
        <p:spPr>
          <a:xfrm>
            <a:off x="3050268" y="3247358"/>
            <a:ext cx="6100534" cy="369332"/>
          </a:xfrm>
          <a:prstGeom prst="rect">
            <a:avLst/>
          </a:prstGeom>
          <a:noFill/>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946088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BF308D5-CDFD-A744-AD37-8F767F0B7746}"/>
              </a:ext>
            </a:extLst>
          </p:cNvPr>
          <p:cNvPicPr>
            <a:picLocks noGrp="1" noChangeAspect="1"/>
          </p:cNvPicPr>
          <p:nvPr>
            <p:ph idx="1"/>
          </p:nvPr>
        </p:nvPicPr>
        <p:blipFill>
          <a:blip r:embed="rId2"/>
          <a:stretch>
            <a:fillRect/>
          </a:stretch>
        </p:blipFill>
        <p:spPr>
          <a:xfrm>
            <a:off x="643467" y="1888659"/>
            <a:ext cx="10905066" cy="3080681"/>
          </a:xfrm>
          <a:prstGeom prst="rect">
            <a:avLst/>
          </a:prstGeom>
        </p:spPr>
      </p:pic>
    </p:spTree>
    <p:extLst>
      <p:ext uri="{BB962C8B-B14F-4D97-AF65-F5344CB8AC3E}">
        <p14:creationId xmlns:p14="http://schemas.microsoft.com/office/powerpoint/2010/main" val="382437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D806E-4E78-2245-B530-066763B04E1C}"/>
              </a:ext>
            </a:extLst>
          </p:cNvPr>
          <p:cNvSpPr>
            <a:spLocks noGrp="1"/>
          </p:cNvSpPr>
          <p:nvPr>
            <p:ph type="title"/>
          </p:nvPr>
        </p:nvSpPr>
        <p:spPr/>
        <p:txBody>
          <a:bodyPr/>
          <a:lstStyle/>
          <a:p>
            <a:pPr algn="ctr"/>
            <a:r>
              <a:rPr lang="en-US" dirty="0"/>
              <a:t>The Constantine Church (Old St. Peter’s) (1450)</a:t>
            </a:r>
          </a:p>
        </p:txBody>
      </p:sp>
      <p:pic>
        <p:nvPicPr>
          <p:cNvPr id="2050" name="Picture 2">
            <a:extLst>
              <a:ext uri="{FF2B5EF4-FFF2-40B4-BE49-F238E27FC236}">
                <a16:creationId xmlns:a16="http://schemas.microsoft.com/office/drawing/2014/main" id="{97DF67E7-F6A9-3241-96CF-8A88AA75C3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1971" y="1825625"/>
            <a:ext cx="656805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657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A62C-2485-9F4A-8654-33866CA7F8F2}"/>
              </a:ext>
            </a:extLst>
          </p:cNvPr>
          <p:cNvSpPr>
            <a:spLocks noGrp="1"/>
          </p:cNvSpPr>
          <p:nvPr>
            <p:ph type="title"/>
          </p:nvPr>
        </p:nvSpPr>
        <p:spPr>
          <a:xfrm>
            <a:off x="1024128" y="585216"/>
            <a:ext cx="6066818" cy="882340"/>
          </a:xfrm>
        </p:spPr>
        <p:txBody>
          <a:bodyPr>
            <a:normAutofit/>
          </a:bodyPr>
          <a:lstStyle/>
          <a:p>
            <a:r>
              <a:rPr lang="en-US" dirty="0"/>
              <a:t>   Current Basilica</a:t>
            </a:r>
          </a:p>
        </p:txBody>
      </p:sp>
      <p:sp>
        <p:nvSpPr>
          <p:cNvPr id="3" name="Content Placeholder 2">
            <a:extLst>
              <a:ext uri="{FF2B5EF4-FFF2-40B4-BE49-F238E27FC236}">
                <a16:creationId xmlns:a16="http://schemas.microsoft.com/office/drawing/2014/main" id="{022B43C6-976E-214D-8AC3-CC03EDFA9921}"/>
              </a:ext>
            </a:extLst>
          </p:cNvPr>
          <p:cNvSpPr>
            <a:spLocks noGrp="1"/>
          </p:cNvSpPr>
          <p:nvPr>
            <p:ph idx="1"/>
          </p:nvPr>
        </p:nvSpPr>
        <p:spPr>
          <a:xfrm>
            <a:off x="112889" y="1467557"/>
            <a:ext cx="6978057" cy="4841804"/>
          </a:xfrm>
        </p:spPr>
        <p:txBody>
          <a:bodyPr>
            <a:normAutofit fontScale="92500" lnSpcReduction="10000"/>
          </a:bodyPr>
          <a:lstStyle/>
          <a:p>
            <a:r>
              <a:rPr lang="en-US" sz="2600" dirty="0"/>
              <a:t>Construction of the present basilica began on 18 April 1506 and was completed on 18 November 1626.</a:t>
            </a:r>
          </a:p>
          <a:p>
            <a:r>
              <a:rPr lang="en-US" sz="2600" dirty="0"/>
              <a:t>Designed principally by </a:t>
            </a:r>
            <a:r>
              <a:rPr lang="en-US" sz="2600" dirty="0">
                <a:hlinkClick r:id="rId2" tooltip="Donato Bramante">
                  <a:extLst>
                    <a:ext uri="{A12FA001-AC4F-418D-AE19-62706E023703}">
                      <ahyp:hlinkClr xmlns:ahyp="http://schemas.microsoft.com/office/drawing/2018/hyperlinkcolor" val="tx"/>
                    </a:ext>
                  </a:extLst>
                </a:hlinkClick>
              </a:rPr>
              <a:t>Donato Bramante</a:t>
            </a:r>
            <a:r>
              <a:rPr lang="en-US" sz="2600" dirty="0"/>
              <a:t>, </a:t>
            </a:r>
            <a:r>
              <a:rPr lang="en-US" sz="2600" dirty="0">
                <a:hlinkClick r:id="rId3" tooltip="Michelangelo">
                  <a:extLst>
                    <a:ext uri="{A12FA001-AC4F-418D-AE19-62706E023703}">
                      <ahyp:hlinkClr xmlns:ahyp="http://schemas.microsoft.com/office/drawing/2018/hyperlinkcolor" val="tx"/>
                    </a:ext>
                  </a:extLst>
                </a:hlinkClick>
              </a:rPr>
              <a:t>Michelangelo</a:t>
            </a:r>
            <a:r>
              <a:rPr lang="en-US" sz="2600" dirty="0"/>
              <a:t>, </a:t>
            </a:r>
            <a:r>
              <a:rPr lang="en-US" sz="2600" dirty="0">
                <a:hlinkClick r:id="rId4" tooltip="Carlo Maderno">
                  <a:extLst>
                    <a:ext uri="{A12FA001-AC4F-418D-AE19-62706E023703}">
                      <ahyp:hlinkClr xmlns:ahyp="http://schemas.microsoft.com/office/drawing/2018/hyperlinkcolor" val="tx"/>
                    </a:ext>
                  </a:extLst>
                </a:hlinkClick>
              </a:rPr>
              <a:t>Carlo Maderno</a:t>
            </a:r>
            <a:r>
              <a:rPr lang="en-US" sz="2600" dirty="0"/>
              <a:t> and </a:t>
            </a:r>
            <a:r>
              <a:rPr lang="en-US" sz="2600" dirty="0">
                <a:hlinkClick r:id="rId5" tooltip="Gian Lorenzo Bernini">
                  <a:extLst>
                    <a:ext uri="{A12FA001-AC4F-418D-AE19-62706E023703}">
                      <ahyp:hlinkClr xmlns:ahyp="http://schemas.microsoft.com/office/drawing/2018/hyperlinkcolor" val="tx"/>
                    </a:ext>
                  </a:extLst>
                </a:hlinkClick>
              </a:rPr>
              <a:t>Gian Lorenzo Bernini</a:t>
            </a:r>
            <a:r>
              <a:rPr lang="en-US" sz="2600" dirty="0"/>
              <a:t>. </a:t>
            </a:r>
          </a:p>
          <a:p>
            <a:r>
              <a:rPr lang="en-US" sz="2600" dirty="0"/>
              <a:t>St. Peter's is the most renowned work of </a:t>
            </a:r>
            <a:r>
              <a:rPr lang="en-US" sz="2600" dirty="0">
                <a:hlinkClick r:id="rId6" tooltip="Renaissance architecture">
                  <a:extLst>
                    <a:ext uri="{A12FA001-AC4F-418D-AE19-62706E023703}">
                      <ahyp:hlinkClr xmlns:ahyp="http://schemas.microsoft.com/office/drawing/2018/hyperlinkcolor" val="tx"/>
                    </a:ext>
                  </a:extLst>
                </a:hlinkClick>
              </a:rPr>
              <a:t>Renaissance architecture</a:t>
            </a:r>
            <a:r>
              <a:rPr lang="en-US" sz="2600" dirty="0"/>
              <a:t> and the largest church in the world by interior measure. While it is neither the </a:t>
            </a:r>
            <a:r>
              <a:rPr lang="en-US" sz="2600" dirty="0">
                <a:hlinkClick r:id="rId7" tooltip="Mother church">
                  <a:extLst>
                    <a:ext uri="{A12FA001-AC4F-418D-AE19-62706E023703}">
                      <ahyp:hlinkClr xmlns:ahyp="http://schemas.microsoft.com/office/drawing/2018/hyperlinkcolor" val="tx"/>
                    </a:ext>
                  </a:extLst>
                </a:hlinkClick>
              </a:rPr>
              <a:t>mother church</a:t>
            </a:r>
            <a:r>
              <a:rPr lang="en-US" sz="2600" dirty="0"/>
              <a:t> of the </a:t>
            </a:r>
            <a:r>
              <a:rPr lang="en-US" sz="2600" dirty="0">
                <a:hlinkClick r:id="rId8" tooltip="Catholic Church">
                  <a:extLst>
                    <a:ext uri="{A12FA001-AC4F-418D-AE19-62706E023703}">
                      <ahyp:hlinkClr xmlns:ahyp="http://schemas.microsoft.com/office/drawing/2018/hyperlinkcolor" val="tx"/>
                    </a:ext>
                  </a:extLst>
                </a:hlinkClick>
              </a:rPr>
              <a:t>Catholic Church</a:t>
            </a:r>
            <a:r>
              <a:rPr lang="en-US" sz="2600" dirty="0"/>
              <a:t> nor the </a:t>
            </a:r>
            <a:r>
              <a:rPr lang="en-US" sz="2600" dirty="0">
                <a:hlinkClick r:id="rId9" tooltip="Cathedral">
                  <a:extLst>
                    <a:ext uri="{A12FA001-AC4F-418D-AE19-62706E023703}">
                      <ahyp:hlinkClr xmlns:ahyp="http://schemas.microsoft.com/office/drawing/2018/hyperlinkcolor" val="tx"/>
                    </a:ext>
                  </a:extLst>
                </a:hlinkClick>
              </a:rPr>
              <a:t>cathedral</a:t>
            </a:r>
            <a:r>
              <a:rPr lang="en-US" sz="2600" dirty="0"/>
              <a:t> of the </a:t>
            </a:r>
            <a:r>
              <a:rPr lang="en-US" sz="2600" dirty="0">
                <a:hlinkClick r:id="rId10" tooltip="Diocese of Rome">
                  <a:extLst>
                    <a:ext uri="{A12FA001-AC4F-418D-AE19-62706E023703}">
                      <ahyp:hlinkClr xmlns:ahyp="http://schemas.microsoft.com/office/drawing/2018/hyperlinkcolor" val="tx"/>
                    </a:ext>
                  </a:extLst>
                </a:hlinkClick>
              </a:rPr>
              <a:t>Diocese of Rome</a:t>
            </a:r>
            <a:r>
              <a:rPr lang="en-US" sz="2600" dirty="0"/>
              <a:t> (these equivalent titles being held by the </a:t>
            </a:r>
            <a:r>
              <a:rPr lang="en-US" sz="2600" dirty="0">
                <a:hlinkClick r:id="rId11" tooltip="Archbasilica of Saint John Lateran">
                  <a:extLst>
                    <a:ext uri="{A12FA001-AC4F-418D-AE19-62706E023703}">
                      <ahyp:hlinkClr xmlns:ahyp="http://schemas.microsoft.com/office/drawing/2018/hyperlinkcolor" val="tx"/>
                    </a:ext>
                  </a:extLst>
                </a:hlinkClick>
              </a:rPr>
              <a:t>Archbasilica of Saint John Lateran</a:t>
            </a:r>
            <a:r>
              <a:rPr lang="en-US" sz="2600" dirty="0"/>
              <a:t> in Rome)</a:t>
            </a:r>
          </a:p>
          <a:p>
            <a:r>
              <a:rPr lang="en-US" sz="2600" dirty="0"/>
              <a:t>It has been described as "holding a unique position in the </a:t>
            </a:r>
            <a:r>
              <a:rPr lang="en-US" sz="2600" dirty="0">
                <a:hlinkClick r:id="rId12" tooltip="Christianity">
                  <a:extLst>
                    <a:ext uri="{A12FA001-AC4F-418D-AE19-62706E023703}">
                      <ahyp:hlinkClr xmlns:ahyp="http://schemas.microsoft.com/office/drawing/2018/hyperlinkcolor" val="tx"/>
                    </a:ext>
                  </a:extLst>
                </a:hlinkClick>
              </a:rPr>
              <a:t>Christian</a:t>
            </a:r>
            <a:r>
              <a:rPr lang="en-US" sz="2600" dirty="0"/>
              <a:t> world“ and as "the greatest of all churches of </a:t>
            </a:r>
            <a:r>
              <a:rPr lang="en-US" sz="2600" dirty="0">
                <a:hlinkClick r:id="rId13" tooltip="Christendom">
                  <a:extLst>
                    <a:ext uri="{A12FA001-AC4F-418D-AE19-62706E023703}">
                      <ahyp:hlinkClr xmlns:ahyp="http://schemas.microsoft.com/office/drawing/2018/hyperlinkcolor" val="tx"/>
                    </a:ext>
                  </a:extLst>
                </a:hlinkClick>
              </a:rPr>
              <a:t>Christendom</a:t>
            </a:r>
            <a:r>
              <a:rPr lang="en-US" sz="2600" dirty="0"/>
              <a:t>."</a:t>
            </a:r>
          </a:p>
          <a:p>
            <a:endParaRPr lang="en-US" sz="1700" dirty="0"/>
          </a:p>
        </p:txBody>
      </p:sp>
      <p:pic>
        <p:nvPicPr>
          <p:cNvPr id="4100" name="Picture 4" descr="Visiting St Peter's Basilica in Rome | Trainline">
            <a:extLst>
              <a:ext uri="{FF2B5EF4-FFF2-40B4-BE49-F238E27FC236}">
                <a16:creationId xmlns:a16="http://schemas.microsoft.com/office/drawing/2014/main" id="{432B2772-0748-EB78-7EA8-07C355D38339}"/>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7886" r="14460"/>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01C968C-B60C-2A15-BDCB-B02EB0277158}"/>
              </a:ext>
            </a:extLst>
          </p:cNvPr>
          <p:cNvPicPr>
            <a:picLocks noGrp="1" noChangeAspect="1"/>
          </p:cNvPicPr>
          <p:nvPr>
            <p:ph idx="1"/>
          </p:nvPr>
        </p:nvPicPr>
        <p:blipFill rotWithShape="1">
          <a:blip r:embed="rId2"/>
          <a:srcRect t="15413"/>
          <a:stretch/>
        </p:blipFill>
        <p:spPr>
          <a:xfrm>
            <a:off x="20" y="10"/>
            <a:ext cx="12191980" cy="6857990"/>
          </a:xfrm>
          <a:prstGeom prst="rect">
            <a:avLst/>
          </a:prstGeom>
        </p:spPr>
      </p:pic>
      <p:sp>
        <p:nvSpPr>
          <p:cNvPr id="2" name="Title 1">
            <a:extLst>
              <a:ext uri="{FF2B5EF4-FFF2-40B4-BE49-F238E27FC236}">
                <a16:creationId xmlns:a16="http://schemas.microsoft.com/office/drawing/2014/main" id="{09FBCC09-EBF7-B3CA-F117-6C055F06FDA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Bernini Columns – Vatican Piazza</a:t>
            </a:r>
          </a:p>
        </p:txBody>
      </p:sp>
    </p:spTree>
    <p:extLst>
      <p:ext uri="{BB962C8B-B14F-4D97-AF65-F5344CB8AC3E}">
        <p14:creationId xmlns:p14="http://schemas.microsoft.com/office/powerpoint/2010/main" val="2894710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7E155-55D0-B03D-F462-26A3A80F1122}"/>
              </a:ext>
            </a:extLst>
          </p:cNvPr>
          <p:cNvSpPr>
            <a:spLocks noGrp="1"/>
          </p:cNvSpPr>
          <p:nvPr>
            <p:ph type="title"/>
          </p:nvPr>
        </p:nvSpPr>
        <p:spPr>
          <a:xfrm>
            <a:off x="1024128" y="1016000"/>
            <a:ext cx="9720072" cy="177585"/>
          </a:xfrm>
        </p:spPr>
        <p:txBody>
          <a:bodyPr>
            <a:normAutofit fontScale="90000"/>
          </a:bodyPr>
          <a:lstStyle/>
          <a:p>
            <a:r>
              <a:rPr lang="en-US" dirty="0"/>
              <a:t>         Bernini Columns From the Focal Point</a:t>
            </a:r>
            <a:br>
              <a:rPr lang="en-US" dirty="0"/>
            </a:br>
            <a:endParaRPr lang="en-US" dirty="0"/>
          </a:p>
        </p:txBody>
      </p:sp>
      <p:pic>
        <p:nvPicPr>
          <p:cNvPr id="6" name="Content Placeholder 5">
            <a:extLst>
              <a:ext uri="{FF2B5EF4-FFF2-40B4-BE49-F238E27FC236}">
                <a16:creationId xmlns:a16="http://schemas.microsoft.com/office/drawing/2014/main" id="{00C90608-5998-2895-A581-9C0A37C76E42}"/>
              </a:ext>
            </a:extLst>
          </p:cNvPr>
          <p:cNvPicPr>
            <a:picLocks noGrp="1" noChangeAspect="1"/>
          </p:cNvPicPr>
          <p:nvPr>
            <p:ph idx="1"/>
          </p:nvPr>
        </p:nvPicPr>
        <p:blipFill>
          <a:blip r:embed="rId2"/>
          <a:stretch>
            <a:fillRect/>
          </a:stretch>
        </p:blipFill>
        <p:spPr>
          <a:xfrm>
            <a:off x="1128162" y="1193585"/>
            <a:ext cx="9935676" cy="6572035"/>
          </a:xfrm>
          <a:prstGeom prst="rect">
            <a:avLst/>
          </a:prstGeom>
        </p:spPr>
      </p:pic>
    </p:spTree>
    <p:extLst>
      <p:ext uri="{BB962C8B-B14F-4D97-AF65-F5344CB8AC3E}">
        <p14:creationId xmlns:p14="http://schemas.microsoft.com/office/powerpoint/2010/main" val="3676458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24272-0F87-E041-A86E-E80E29AB0B04}"/>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algn="ctr"/>
            <a:r>
              <a:rPr lang="en-US" dirty="0"/>
              <a:t>Cutaway</a:t>
            </a:r>
            <a:endParaRPr lang="en-US" sz="4400"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6DE09005-4CA0-A340-830E-4DEB24D326B9}"/>
              </a:ext>
            </a:extLst>
          </p:cNvPr>
          <p:cNvSpPr>
            <a:spLocks noGrp="1"/>
          </p:cNvSpPr>
          <p:nvPr>
            <p:ph sz="half" idx="2"/>
          </p:nvPr>
        </p:nvSpPr>
        <p:spPr>
          <a:xfrm>
            <a:off x="648931" y="2438400"/>
            <a:ext cx="3505494" cy="3785419"/>
          </a:xfrm>
        </p:spPr>
        <p:txBody>
          <a:bodyPr vert="horz" lIns="91440" tIns="45720" rIns="91440" bIns="45720" rtlCol="0">
            <a:normAutofit/>
          </a:bodyPr>
          <a:lstStyle/>
          <a:p>
            <a:r>
              <a:rPr lang="en-US" sz="2000" dirty="0"/>
              <a:t>Current St. Peter’s Basilica</a:t>
            </a:r>
          </a:p>
          <a:p>
            <a:r>
              <a:rPr lang="en-US" sz="2000" dirty="0"/>
              <a:t>Papal Altar </a:t>
            </a:r>
          </a:p>
          <a:p>
            <a:r>
              <a:rPr lang="en-US" sz="2000" dirty="0"/>
              <a:t>Tomb of St. Peter </a:t>
            </a:r>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35B7D99C-DA80-E247-8D4C-5CB10F7685AB}"/>
              </a:ext>
            </a:extLst>
          </p:cNvPr>
          <p:cNvPicPr>
            <a:picLocks noGrp="1" noChangeAspect="1"/>
          </p:cNvPicPr>
          <p:nvPr>
            <p:ph sz="half" idx="1"/>
          </p:nvPr>
        </p:nvPicPr>
        <p:blipFill>
          <a:blip r:embed="rId2"/>
          <a:stretch>
            <a:fillRect/>
          </a:stretch>
        </p:blipFill>
        <p:spPr>
          <a:xfrm>
            <a:off x="5405862" y="1059773"/>
            <a:ext cx="6019331" cy="4735207"/>
          </a:xfrm>
          <a:prstGeom prst="rect">
            <a:avLst/>
          </a:prstGeom>
          <a:effectLst/>
        </p:spPr>
      </p:pic>
      <p:cxnSp>
        <p:nvCxnSpPr>
          <p:cNvPr id="5" name="Straight Arrow Connector 4">
            <a:extLst>
              <a:ext uri="{FF2B5EF4-FFF2-40B4-BE49-F238E27FC236}">
                <a16:creationId xmlns:a16="http://schemas.microsoft.com/office/drawing/2014/main" id="{91A3DD7C-9DF2-B24B-8A31-4A9312C13F6D}"/>
              </a:ext>
            </a:extLst>
          </p:cNvPr>
          <p:cNvCxnSpPr/>
          <p:nvPr/>
        </p:nvCxnSpPr>
        <p:spPr>
          <a:xfrm>
            <a:off x="3781586" y="2650210"/>
            <a:ext cx="16242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3BE2B8E-61F5-EA45-818D-38534D496D27}"/>
              </a:ext>
            </a:extLst>
          </p:cNvPr>
          <p:cNvCxnSpPr/>
          <p:nvPr/>
        </p:nvCxnSpPr>
        <p:spPr>
          <a:xfrm>
            <a:off x="2216258" y="3022169"/>
            <a:ext cx="40140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DD2FAC7-E457-B04A-8500-337F6D94467C}"/>
              </a:ext>
            </a:extLst>
          </p:cNvPr>
          <p:cNvCxnSpPr/>
          <p:nvPr/>
        </p:nvCxnSpPr>
        <p:spPr>
          <a:xfrm>
            <a:off x="2882685" y="3429000"/>
            <a:ext cx="3673098" cy="135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86F289-C1A1-2F44-91B2-C587F3109D1D}"/>
              </a:ext>
            </a:extLst>
          </p:cNvPr>
          <p:cNvCxnSpPr/>
          <p:nvPr/>
        </p:nvCxnSpPr>
        <p:spPr>
          <a:xfrm>
            <a:off x="2882685" y="3429000"/>
            <a:ext cx="3828081" cy="1390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964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2978EF-013F-1044-A894-D8FC65E105B8}"/>
              </a:ext>
            </a:extLst>
          </p:cNvPr>
          <p:cNvPicPr>
            <a:picLocks noChangeAspect="1"/>
          </p:cNvPicPr>
          <p:nvPr/>
        </p:nvPicPr>
        <p:blipFill>
          <a:blip r:embed="rId2"/>
          <a:stretch>
            <a:fillRect/>
          </a:stretch>
        </p:blipFill>
        <p:spPr>
          <a:xfrm>
            <a:off x="1354322" y="387785"/>
            <a:ext cx="10542406" cy="6761681"/>
          </a:xfrm>
          <a:prstGeom prst="rect">
            <a:avLst/>
          </a:prstGeom>
        </p:spPr>
      </p:pic>
    </p:spTree>
    <p:extLst>
      <p:ext uri="{BB962C8B-B14F-4D97-AF65-F5344CB8AC3E}">
        <p14:creationId xmlns:p14="http://schemas.microsoft.com/office/powerpoint/2010/main" val="1180136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D357-7D29-B546-917A-AD820E7114E7}"/>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ctr"/>
            <a:r>
              <a:rPr lang="en-US" b="1" dirty="0"/>
              <a:t>Tomb of </a:t>
            </a:r>
            <a:r>
              <a:rPr lang="en-US" b="1" dirty="0" err="1"/>
              <a:t>Valerii</a:t>
            </a:r>
            <a:endParaRPr lang="en-US" b="1" dirty="0"/>
          </a:p>
        </p:txBody>
      </p:sp>
      <p:sp>
        <p:nvSpPr>
          <p:cNvPr id="4" name="Text Placeholder 3">
            <a:extLst>
              <a:ext uri="{FF2B5EF4-FFF2-40B4-BE49-F238E27FC236}">
                <a16:creationId xmlns:a16="http://schemas.microsoft.com/office/drawing/2014/main" id="{A1BABC9F-07A2-2740-9DC9-221E30A17345}"/>
              </a:ext>
            </a:extLst>
          </p:cNvPr>
          <p:cNvSpPr>
            <a:spLocks noGrp="1"/>
          </p:cNvSpPr>
          <p:nvPr>
            <p:ph sz="half" idx="2"/>
          </p:nvPr>
        </p:nvSpPr>
        <p:spPr>
          <a:xfrm>
            <a:off x="4942369" y="2604709"/>
            <a:ext cx="6586489" cy="3785419"/>
          </a:xfrm>
        </p:spPr>
        <p:txBody>
          <a:bodyPr vert="horz" lIns="91440" tIns="45720" rIns="91440" bIns="45720" rtlCol="0">
            <a:normAutofit/>
          </a:bodyPr>
          <a:lstStyle/>
          <a:p>
            <a:pPr marL="0" indent="0" algn="ctr">
              <a:buNone/>
            </a:pPr>
            <a:r>
              <a:rPr lang="en-US" sz="4800" dirty="0"/>
              <a:t>“Peter, pray for the holy men and women buried near your body.”</a:t>
            </a:r>
          </a:p>
        </p:txBody>
      </p:sp>
      <p:pic>
        <p:nvPicPr>
          <p:cNvPr id="7" name="Content Placeholder 6">
            <a:extLst>
              <a:ext uri="{FF2B5EF4-FFF2-40B4-BE49-F238E27FC236}">
                <a16:creationId xmlns:a16="http://schemas.microsoft.com/office/drawing/2014/main" id="{19D7A5D1-332F-4A47-B307-EDFE5638BE40}"/>
              </a:ext>
            </a:extLst>
          </p:cNvPr>
          <p:cNvPicPr>
            <a:picLocks noGrp="1" noChangeAspect="1"/>
          </p:cNvPicPr>
          <p:nvPr>
            <p:ph sz="half" idx="1"/>
          </p:nvPr>
        </p:nvPicPr>
        <p:blipFill rotWithShape="1">
          <a:blip r:embed="rId2"/>
          <a:srcRect l="9392"/>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982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A1FDE2-3321-6D44-B25F-FDABEC831CDB}"/>
              </a:ext>
            </a:extLst>
          </p:cNvPr>
          <p:cNvPicPr>
            <a:picLocks noChangeAspect="1"/>
          </p:cNvPicPr>
          <p:nvPr/>
        </p:nvPicPr>
        <p:blipFill>
          <a:blip r:embed="rId3"/>
          <a:stretch>
            <a:fillRect/>
          </a:stretch>
        </p:blipFill>
        <p:spPr>
          <a:xfrm>
            <a:off x="1245098" y="27661"/>
            <a:ext cx="9701092" cy="6802177"/>
          </a:xfrm>
          <a:prstGeom prst="rect">
            <a:avLst/>
          </a:prstGeom>
        </p:spPr>
      </p:pic>
    </p:spTree>
    <p:extLst>
      <p:ext uri="{BB962C8B-B14F-4D97-AF65-F5344CB8AC3E}">
        <p14:creationId xmlns:p14="http://schemas.microsoft.com/office/powerpoint/2010/main" val="815953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AB50-8C39-8746-A815-6EC79DBFC128}"/>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3600" kern="1200" dirty="0">
                <a:solidFill>
                  <a:schemeClr val="tx1"/>
                </a:solidFill>
                <a:latin typeface="+mj-lt"/>
                <a:ea typeface="+mj-ea"/>
                <a:cs typeface="+mj-cs"/>
              </a:rPr>
              <a:t>The Graffiti Wall</a:t>
            </a:r>
          </a:p>
        </p:txBody>
      </p:sp>
      <p:sp>
        <p:nvSpPr>
          <p:cNvPr id="5" name="Text Placeholder 4">
            <a:extLst>
              <a:ext uri="{FF2B5EF4-FFF2-40B4-BE49-F238E27FC236}">
                <a16:creationId xmlns:a16="http://schemas.microsoft.com/office/drawing/2014/main" id="{489D3CA8-CFBF-9040-9EDF-234C090E1C6F}"/>
              </a:ext>
            </a:extLst>
          </p:cNvPr>
          <p:cNvSpPr>
            <a:spLocks noGrp="1"/>
          </p:cNvSpPr>
          <p:nvPr>
            <p:ph type="body" sz="half" idx="2"/>
          </p:nvPr>
        </p:nvSpPr>
        <p:spPr>
          <a:xfrm>
            <a:off x="648931" y="2438400"/>
            <a:ext cx="3505494" cy="3785419"/>
          </a:xfrm>
          <a:ln>
            <a:solidFill>
              <a:schemeClr val="tx2"/>
            </a:solidFill>
          </a:ln>
        </p:spPr>
        <p:txBody>
          <a:bodyPr vert="horz" lIns="91440" tIns="45720" rIns="91440" bIns="45720" rtlCol="0">
            <a:normAutofit lnSpcReduction="10000"/>
          </a:bodyPr>
          <a:lstStyle/>
          <a:p>
            <a:pPr indent="-228600">
              <a:buFont typeface="Arial" panose="020B0604020202020204" pitchFamily="34" charset="0"/>
              <a:buChar char="•"/>
            </a:pPr>
            <a:r>
              <a:rPr lang="en-US" sz="2000" dirty="0"/>
              <a:t>The significance of the symbol “P” and the symbol “X”.</a:t>
            </a:r>
          </a:p>
          <a:p>
            <a:pPr indent="-228600">
              <a:buFont typeface="Arial" panose="020B0604020202020204" pitchFamily="34" charset="0"/>
              <a:buChar char="•"/>
            </a:pPr>
            <a:r>
              <a:rPr lang="en-US" sz="2000" dirty="0"/>
              <a:t>At the base of the “P” are three lines. When put together, they become a key! “I will give you the keys to the kingdom of heaven.” (Mt. 16:19)</a:t>
            </a:r>
          </a:p>
          <a:p>
            <a:pPr indent="-228600">
              <a:buFont typeface="Arial" panose="020B0604020202020204" pitchFamily="34" charset="0"/>
              <a:buChar char="•"/>
            </a:pPr>
            <a:r>
              <a:rPr lang="en-US" sz="2000" dirty="0"/>
              <a:t>Alpha </a:t>
            </a:r>
            <a:r>
              <a:rPr lang="en-US" sz="2000" b="1" dirty="0"/>
              <a:t>(</a:t>
            </a:r>
            <a:r>
              <a:rPr lang="el-GR" sz="2000" b="1" dirty="0"/>
              <a:t>Α </a:t>
            </a:r>
            <a:r>
              <a:rPr lang="en-US" sz="2000" b="1" dirty="0"/>
              <a:t>or </a:t>
            </a:r>
            <a:r>
              <a:rPr lang="el-GR" sz="2000" b="1" dirty="0"/>
              <a:t>α)</a:t>
            </a:r>
            <a:r>
              <a:rPr lang="el-GR" sz="2000" dirty="0"/>
              <a:t> </a:t>
            </a:r>
            <a:r>
              <a:rPr lang="en-US" sz="2000" dirty="0"/>
              <a:t>and omega (</a:t>
            </a:r>
            <a:r>
              <a:rPr lang="el-GR" sz="2000" dirty="0"/>
              <a:t>Ω </a:t>
            </a:r>
            <a:r>
              <a:rPr lang="en-US" sz="2000" dirty="0"/>
              <a:t>or </a:t>
            </a:r>
            <a:r>
              <a:rPr lang="el-GR" sz="2000" dirty="0"/>
              <a:t>ω)</a:t>
            </a:r>
            <a:r>
              <a:rPr lang="en-US" sz="2000" dirty="0"/>
              <a:t>.</a:t>
            </a:r>
          </a:p>
          <a:p>
            <a:pPr indent="-228600">
              <a:buFont typeface="Arial" panose="020B0604020202020204" pitchFamily="34" charset="0"/>
              <a:buChar char="•"/>
            </a:pPr>
            <a:r>
              <a:rPr lang="en-US" sz="2000" dirty="0"/>
              <a:t>T symbolizes a cross</a:t>
            </a:r>
          </a:p>
          <a:p>
            <a:pPr indent="-228600">
              <a:buFont typeface="Arial" panose="020B0604020202020204" pitchFamily="34" charset="0"/>
              <a:buChar char="•"/>
            </a:pPr>
            <a:r>
              <a:rPr lang="en-US" sz="2000" dirty="0"/>
              <a:t>V for victory over the cross (resurrection) R</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5C1397F-4690-B04F-8719-3079F4CCCC26}"/>
              </a:ext>
            </a:extLst>
          </p:cNvPr>
          <p:cNvPicPr>
            <a:picLocks noChangeAspect="1"/>
          </p:cNvPicPr>
          <p:nvPr/>
        </p:nvPicPr>
        <p:blipFill>
          <a:blip r:embed="rId3"/>
          <a:stretch>
            <a:fillRect/>
          </a:stretch>
        </p:blipFill>
        <p:spPr>
          <a:xfrm>
            <a:off x="5405862" y="1267942"/>
            <a:ext cx="6019331" cy="4318869"/>
          </a:xfrm>
          <a:prstGeom prst="rect">
            <a:avLst/>
          </a:prstGeom>
          <a:effectLst/>
        </p:spPr>
      </p:pic>
      <p:cxnSp>
        <p:nvCxnSpPr>
          <p:cNvPr id="6" name="Straight Arrow Connector 5">
            <a:extLst>
              <a:ext uri="{FF2B5EF4-FFF2-40B4-BE49-F238E27FC236}">
                <a16:creationId xmlns:a16="http://schemas.microsoft.com/office/drawing/2014/main" id="{6924AA06-F024-7244-A1C0-D2EC728BC003}"/>
              </a:ext>
            </a:extLst>
          </p:cNvPr>
          <p:cNvCxnSpPr/>
          <p:nvPr/>
        </p:nvCxnSpPr>
        <p:spPr>
          <a:xfrm>
            <a:off x="3192651" y="3429000"/>
            <a:ext cx="5951349" cy="15304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3E51EA2-4AAB-FE42-96A0-388351E451D2}"/>
              </a:ext>
            </a:extLst>
          </p:cNvPr>
          <p:cNvCxnSpPr/>
          <p:nvPr/>
        </p:nvCxnSpPr>
        <p:spPr>
          <a:xfrm flipV="1">
            <a:off x="3192651" y="2433234"/>
            <a:ext cx="4757980" cy="26812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1E1D6A7-1F50-F14E-9337-8A4E2AE25C53}"/>
              </a:ext>
            </a:extLst>
          </p:cNvPr>
          <p:cNvCxnSpPr/>
          <p:nvPr/>
        </p:nvCxnSpPr>
        <p:spPr>
          <a:xfrm flipV="1">
            <a:off x="3750590" y="2438400"/>
            <a:ext cx="2092271" cy="31484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330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6BAD4A-046D-E549-87DA-3B4882685C0B}"/>
              </a:ext>
            </a:extLst>
          </p:cNvPr>
          <p:cNvSpPr txBox="1"/>
          <p:nvPr/>
        </p:nvSpPr>
        <p:spPr>
          <a:xfrm>
            <a:off x="3050268" y="3247358"/>
            <a:ext cx="610053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933295C1-40C3-934F-A2C6-D8D52D825419}"/>
              </a:ext>
            </a:extLst>
          </p:cNvPr>
          <p:cNvSpPr txBox="1"/>
          <p:nvPr/>
        </p:nvSpPr>
        <p:spPr>
          <a:xfrm>
            <a:off x="3050268" y="3247358"/>
            <a:ext cx="610053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3" name="Picture 2">
            <a:extLst>
              <a:ext uri="{FF2B5EF4-FFF2-40B4-BE49-F238E27FC236}">
                <a16:creationId xmlns:a16="http://schemas.microsoft.com/office/drawing/2014/main" id="{C9FBC100-9231-194F-8F27-E30F00AB968B}"/>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915610" y="709179"/>
            <a:ext cx="10058400" cy="6679406"/>
          </a:xfrm>
          <a:prstGeom prst="rect">
            <a:avLst/>
          </a:prstGeom>
        </p:spPr>
      </p:pic>
    </p:spTree>
    <p:extLst>
      <p:ext uri="{BB962C8B-B14F-4D97-AF65-F5344CB8AC3E}">
        <p14:creationId xmlns:p14="http://schemas.microsoft.com/office/powerpoint/2010/main" val="3343755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A23A3-1C90-D741-A5A9-BC8853474B82}"/>
              </a:ext>
            </a:extLst>
          </p:cNvPr>
          <p:cNvPicPr>
            <a:picLocks noChangeAspect="1"/>
          </p:cNvPicPr>
          <p:nvPr/>
        </p:nvPicPr>
        <p:blipFill>
          <a:blip r:embed="rId2"/>
          <a:stretch>
            <a:fillRect/>
          </a:stretch>
        </p:blipFill>
        <p:spPr>
          <a:xfrm>
            <a:off x="1066800" y="76200"/>
            <a:ext cx="10058400" cy="6705600"/>
          </a:xfrm>
          <a:prstGeom prst="rect">
            <a:avLst/>
          </a:prstGeom>
        </p:spPr>
      </p:pic>
    </p:spTree>
    <p:extLst>
      <p:ext uri="{BB962C8B-B14F-4D97-AF65-F5344CB8AC3E}">
        <p14:creationId xmlns:p14="http://schemas.microsoft.com/office/powerpoint/2010/main" val="616258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related image detail. 295 best Catholic Saints Miracles images on Pinterest | Catholic saints ...">
            <a:extLst>
              <a:ext uri="{FF2B5EF4-FFF2-40B4-BE49-F238E27FC236}">
                <a16:creationId xmlns:a16="http://schemas.microsoft.com/office/drawing/2014/main" id="{4D3BAFE4-7C0E-5120-A425-13EFE263D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1261" y="73949"/>
            <a:ext cx="3754876" cy="662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707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4610-290A-5C40-B75D-0101105D66B3}"/>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Current St. Peters</a:t>
            </a:r>
          </a:p>
        </p:txBody>
      </p:sp>
      <p:pic>
        <p:nvPicPr>
          <p:cNvPr id="7" name="Content Placeholder 6">
            <a:extLst>
              <a:ext uri="{FF2B5EF4-FFF2-40B4-BE49-F238E27FC236}">
                <a16:creationId xmlns:a16="http://schemas.microsoft.com/office/drawing/2014/main" id="{41062EFE-035C-9679-9F09-290B2814A974}"/>
              </a:ext>
            </a:extLst>
          </p:cNvPr>
          <p:cNvPicPr>
            <a:picLocks noGrp="1" noChangeAspect="1"/>
          </p:cNvPicPr>
          <p:nvPr>
            <p:ph idx="1"/>
          </p:nvPr>
        </p:nvPicPr>
        <p:blipFill rotWithShape="1">
          <a:blip r:embed="rId2"/>
          <a:srcRect t="4996" r="-1" b="21823"/>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901431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5CEA1A-F85A-324C-B1E8-23C62C8A9250}"/>
              </a:ext>
            </a:extLst>
          </p:cNvPr>
          <p:cNvPicPr>
            <a:picLocks noChangeAspect="1"/>
          </p:cNvPicPr>
          <p:nvPr/>
        </p:nvPicPr>
        <p:blipFill>
          <a:blip r:embed="rId3"/>
          <a:stretch>
            <a:fillRect/>
          </a:stretch>
        </p:blipFill>
        <p:spPr>
          <a:xfrm>
            <a:off x="555847" y="246594"/>
            <a:ext cx="4236891" cy="7426461"/>
          </a:xfrm>
          <a:prstGeom prst="rect">
            <a:avLst/>
          </a:prstGeom>
        </p:spPr>
      </p:pic>
      <p:sp>
        <p:nvSpPr>
          <p:cNvPr id="15" name="TextBox 14">
            <a:extLst>
              <a:ext uri="{FF2B5EF4-FFF2-40B4-BE49-F238E27FC236}">
                <a16:creationId xmlns:a16="http://schemas.microsoft.com/office/drawing/2014/main" id="{763294C6-CEA0-DF42-8622-E5FB59E384ED}"/>
              </a:ext>
            </a:extLst>
          </p:cNvPr>
          <p:cNvSpPr txBox="1"/>
          <p:nvPr/>
        </p:nvSpPr>
        <p:spPr>
          <a:xfrm>
            <a:off x="6096000" y="-160685"/>
            <a:ext cx="4843149"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“And I tell you, you are Peter, and on this rock I will build my Church, and the gates of hell shall not prevail against it.” (Matt 16:18)</a:t>
            </a:r>
          </a:p>
        </p:txBody>
      </p:sp>
    </p:spTree>
    <p:extLst>
      <p:ext uri="{BB962C8B-B14F-4D97-AF65-F5344CB8AC3E}">
        <p14:creationId xmlns:p14="http://schemas.microsoft.com/office/powerpoint/2010/main" val="4228062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F7BD-22F2-9D49-BCCE-42BE6D326C09}"/>
              </a:ext>
            </a:extLst>
          </p:cNvPr>
          <p:cNvSpPr>
            <a:spLocks noGrp="1"/>
          </p:cNvSpPr>
          <p:nvPr>
            <p:ph type="title"/>
          </p:nvPr>
        </p:nvSpPr>
        <p:spPr>
          <a:xfrm>
            <a:off x="648930" y="629266"/>
            <a:ext cx="9252154" cy="1223983"/>
          </a:xfrm>
        </p:spPr>
        <p:txBody>
          <a:bodyPr>
            <a:normAutofit/>
          </a:bodyPr>
          <a:lstStyle/>
          <a:p>
            <a:r>
              <a:rPr lang="en-US"/>
              <a:t>Why Thanksgiving?</a:t>
            </a:r>
          </a:p>
        </p:txBody>
      </p:sp>
      <p:sp>
        <p:nvSpPr>
          <p:cNvPr id="3" name="Content Placeholder 2">
            <a:extLst>
              <a:ext uri="{FF2B5EF4-FFF2-40B4-BE49-F238E27FC236}">
                <a16:creationId xmlns:a16="http://schemas.microsoft.com/office/drawing/2014/main" id="{295519D5-24A4-8A4C-BC36-0F562CDBEE40}"/>
              </a:ext>
            </a:extLst>
          </p:cNvPr>
          <p:cNvSpPr>
            <a:spLocks noGrp="1"/>
          </p:cNvSpPr>
          <p:nvPr>
            <p:ph idx="1"/>
          </p:nvPr>
        </p:nvSpPr>
        <p:spPr>
          <a:xfrm>
            <a:off x="1103311" y="2052214"/>
            <a:ext cx="4338409" cy="4196185"/>
          </a:xfrm>
        </p:spPr>
        <p:txBody>
          <a:bodyPr>
            <a:normAutofit/>
          </a:bodyPr>
          <a:lstStyle/>
          <a:p>
            <a:r>
              <a:rPr lang="en-US" dirty="0"/>
              <a:t>Thanks to whom?</a:t>
            </a:r>
          </a:p>
          <a:p>
            <a:endParaRPr lang="en-US" dirty="0"/>
          </a:p>
          <a:p>
            <a:pPr marL="0" indent="0">
              <a:buNone/>
            </a:pPr>
            <a:endParaRPr lang="en-US" dirty="0"/>
          </a:p>
          <a:p>
            <a:r>
              <a:rPr lang="en-US"/>
              <a:t>Thanks </a:t>
            </a:r>
            <a:r>
              <a:rPr lang="en-US" dirty="0"/>
              <a:t>for what?</a:t>
            </a:r>
          </a:p>
        </p:txBody>
      </p:sp>
      <p:pic>
        <p:nvPicPr>
          <p:cNvPr id="4" name="Picture 3">
            <a:extLst>
              <a:ext uri="{FF2B5EF4-FFF2-40B4-BE49-F238E27FC236}">
                <a16:creationId xmlns:a16="http://schemas.microsoft.com/office/drawing/2014/main" id="{3BFB06D5-93B5-EBAC-A1C7-15B948F094DE}"/>
              </a:ext>
            </a:extLst>
          </p:cNvPr>
          <p:cNvPicPr>
            <a:picLocks noChangeAspect="1"/>
          </p:cNvPicPr>
          <p:nvPr/>
        </p:nvPicPr>
        <p:blipFill>
          <a:blip r:embed="rId4"/>
          <a:stretch>
            <a:fillRect/>
          </a:stretch>
        </p:blipFill>
        <p:spPr>
          <a:xfrm>
            <a:off x="6091916" y="2060605"/>
            <a:ext cx="5451627" cy="4179400"/>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271577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7D74429-BE0D-2847-9096-A12C60155A0F}"/>
              </a:ext>
            </a:extLst>
          </p:cNvPr>
          <p:cNvSpPr>
            <a:spLocks noGrp="1"/>
          </p:cNvSpPr>
          <p:nvPr>
            <p:ph type="title"/>
          </p:nvPr>
        </p:nvSpPr>
        <p:spPr>
          <a:xfrm>
            <a:off x="806195" y="804672"/>
            <a:ext cx="3521359" cy="5248656"/>
          </a:xfrm>
        </p:spPr>
        <p:txBody>
          <a:bodyPr anchor="ctr">
            <a:normAutofit/>
          </a:bodyPr>
          <a:lstStyle/>
          <a:p>
            <a:pPr algn="ctr"/>
            <a:r>
              <a:rPr lang="en-US" sz="3900"/>
              <a:t>George Washington’s Thanksgiving Proclamation</a:t>
            </a:r>
          </a:p>
        </p:txBody>
      </p:sp>
      <p:sp>
        <p:nvSpPr>
          <p:cNvPr id="3" name="Content Placeholder 2">
            <a:extLst>
              <a:ext uri="{FF2B5EF4-FFF2-40B4-BE49-F238E27FC236}">
                <a16:creationId xmlns:a16="http://schemas.microsoft.com/office/drawing/2014/main" id="{15DE398E-891C-4F45-B036-7A2D2F2B17A9}"/>
              </a:ext>
            </a:extLst>
          </p:cNvPr>
          <p:cNvSpPr>
            <a:spLocks noGrp="1"/>
          </p:cNvSpPr>
          <p:nvPr>
            <p:ph idx="1"/>
          </p:nvPr>
        </p:nvSpPr>
        <p:spPr>
          <a:xfrm>
            <a:off x="4975861" y="804671"/>
            <a:ext cx="6399930" cy="5248657"/>
          </a:xfrm>
        </p:spPr>
        <p:txBody>
          <a:bodyPr anchor="ctr">
            <a:normAutofit/>
          </a:bodyPr>
          <a:lstStyle/>
          <a:p>
            <a:pPr marL="0" indent="0">
              <a:buNone/>
            </a:pPr>
            <a:r>
              <a:rPr lang="en-US"/>
              <a:t>WHEREAS it is the duty of all nations to acknowledge the providence of Almighty God, to obey His will, to be grateful for His benefits, and humbly to implore His protection and favor; and Whereas both Houses of Congress have, by their joint committee, requested me "to recommend to the people of the United States a DAY OF PUBLICK THANKSGIVING and PRAYER, to be observed by acknowledging with grateful hearts the many and signal favors of Almighty God, especially by affording them an opportunity peaceably to establish a form of government for their safety and happiness:" </a:t>
            </a:r>
          </a:p>
          <a:p>
            <a:endParaRPr lang="en-US" dirty="0"/>
          </a:p>
        </p:txBody>
      </p:sp>
    </p:spTree>
    <p:extLst>
      <p:ext uri="{BB962C8B-B14F-4D97-AF65-F5344CB8AC3E}">
        <p14:creationId xmlns:p14="http://schemas.microsoft.com/office/powerpoint/2010/main" val="3033649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7D74429-BE0D-2847-9096-A12C60155A0F}"/>
              </a:ext>
            </a:extLst>
          </p:cNvPr>
          <p:cNvSpPr>
            <a:spLocks noGrp="1"/>
          </p:cNvSpPr>
          <p:nvPr>
            <p:ph type="title"/>
          </p:nvPr>
        </p:nvSpPr>
        <p:spPr>
          <a:xfrm>
            <a:off x="653143" y="1645920"/>
            <a:ext cx="3522879" cy="4470821"/>
          </a:xfrm>
        </p:spPr>
        <p:txBody>
          <a:bodyPr>
            <a:normAutofit/>
          </a:bodyPr>
          <a:lstStyle/>
          <a:p>
            <a:pPr algn="r"/>
            <a:r>
              <a:rPr lang="en-US" sz="3900">
                <a:solidFill>
                  <a:srgbClr val="FFFFFF"/>
                </a:solidFill>
              </a:rPr>
              <a:t>George Washington’s Thanksgiving Proclamation</a:t>
            </a:r>
          </a:p>
        </p:txBody>
      </p:sp>
      <p:sp>
        <p:nvSpPr>
          <p:cNvPr id="3" name="Content Placeholder 2">
            <a:extLst>
              <a:ext uri="{FF2B5EF4-FFF2-40B4-BE49-F238E27FC236}">
                <a16:creationId xmlns:a16="http://schemas.microsoft.com/office/drawing/2014/main" id="{15DE398E-891C-4F45-B036-7A2D2F2B17A9}"/>
              </a:ext>
            </a:extLst>
          </p:cNvPr>
          <p:cNvSpPr>
            <a:spLocks noGrp="1"/>
          </p:cNvSpPr>
          <p:nvPr>
            <p:ph idx="1"/>
          </p:nvPr>
        </p:nvSpPr>
        <p:spPr>
          <a:xfrm>
            <a:off x="5204109" y="1143000"/>
            <a:ext cx="6145209" cy="5715000"/>
          </a:xfrm>
        </p:spPr>
        <p:txBody>
          <a:bodyPr>
            <a:normAutofit lnSpcReduction="10000"/>
          </a:bodyPr>
          <a:lstStyle/>
          <a:p>
            <a:pPr marL="0" indent="0">
              <a:buNone/>
            </a:pPr>
            <a:r>
              <a:rPr lang="en-US" sz="2400" dirty="0"/>
              <a:t>NOW THEREFORE, I do recommend and assign THURSDAY, the TWENTY-SIXTH DAY of NOVEMBER next, to be devoted by the people of these States to the service of that great and glorious Being who is the beneficent author of all the good …that we may then all unite in </a:t>
            </a:r>
            <a:r>
              <a:rPr lang="en-US" sz="2400" dirty="0">
                <a:solidFill>
                  <a:schemeClr val="accent1"/>
                </a:solidFill>
              </a:rPr>
              <a:t>rendering unto Him our sincere and humble thanks </a:t>
            </a:r>
            <a:r>
              <a:rPr lang="en-US" sz="2400" dirty="0"/>
              <a:t>for His kind care and </a:t>
            </a:r>
            <a:r>
              <a:rPr lang="en-US" sz="2400" dirty="0">
                <a:solidFill>
                  <a:schemeClr val="accent1"/>
                </a:solidFill>
              </a:rPr>
              <a:t>protection of the people of this country </a:t>
            </a:r>
            <a:r>
              <a:rPr lang="en-US" sz="2400" dirty="0"/>
              <a:t>previous to their becoming a nation…</a:t>
            </a:r>
            <a:r>
              <a:rPr lang="en-US" sz="2400" dirty="0">
                <a:solidFill>
                  <a:schemeClr val="accent1"/>
                </a:solidFill>
              </a:rPr>
              <a:t>for the civil and religious liberty with which we are blessed</a:t>
            </a:r>
            <a:r>
              <a:rPr lang="en-US" sz="2400" dirty="0"/>
              <a:t>…and, in general, </a:t>
            </a:r>
            <a:r>
              <a:rPr lang="en-US" sz="2400" dirty="0">
                <a:solidFill>
                  <a:schemeClr val="accent1"/>
                </a:solidFill>
              </a:rPr>
              <a:t>for all the great and various favors which He has been pleased to confer upon us. </a:t>
            </a:r>
          </a:p>
          <a:p>
            <a:endParaRPr lang="en-US" dirty="0"/>
          </a:p>
        </p:txBody>
      </p:sp>
    </p:spTree>
    <p:extLst>
      <p:ext uri="{BB962C8B-B14F-4D97-AF65-F5344CB8AC3E}">
        <p14:creationId xmlns:p14="http://schemas.microsoft.com/office/powerpoint/2010/main" val="4224642939"/>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4429-BE0D-2847-9096-A12C60155A0F}"/>
              </a:ext>
            </a:extLst>
          </p:cNvPr>
          <p:cNvSpPr>
            <a:spLocks noGrp="1"/>
          </p:cNvSpPr>
          <p:nvPr>
            <p:ph type="title"/>
          </p:nvPr>
        </p:nvSpPr>
        <p:spPr/>
        <p:txBody>
          <a:bodyPr/>
          <a:lstStyle/>
          <a:p>
            <a:pPr algn="ctr"/>
            <a:r>
              <a:rPr lang="en-US" dirty="0"/>
              <a:t>George Washington’s Thanksgiving Proclamation</a:t>
            </a:r>
          </a:p>
        </p:txBody>
      </p:sp>
      <p:sp>
        <p:nvSpPr>
          <p:cNvPr id="3" name="Content Placeholder 2">
            <a:extLst>
              <a:ext uri="{FF2B5EF4-FFF2-40B4-BE49-F238E27FC236}">
                <a16:creationId xmlns:a16="http://schemas.microsoft.com/office/drawing/2014/main" id="{15DE398E-891C-4F45-B036-7A2D2F2B17A9}"/>
              </a:ext>
            </a:extLst>
          </p:cNvPr>
          <p:cNvSpPr>
            <a:spLocks noGrp="1"/>
          </p:cNvSpPr>
          <p:nvPr>
            <p:ph idx="1"/>
          </p:nvPr>
        </p:nvSpPr>
        <p:spPr/>
        <p:txBody>
          <a:bodyPr>
            <a:normAutofit/>
          </a:bodyPr>
          <a:lstStyle/>
          <a:p>
            <a:pPr marL="0" indent="0">
              <a:buNone/>
            </a:pPr>
            <a:r>
              <a:rPr lang="en-US" sz="2400" dirty="0"/>
              <a:t>And also, that we may then unite in most humbly offering our prayers and supplications to the great Lord and Ruler of Nations and beseech Him to pardon our national and other transgressions…to render our National Government a blessing to all the people by constantly being a Government of wise, just, and constitutional laws, discreetly and faithfully executed and obeyed…to promote the knowledge and practice of true religion and virtue, and… generally to grant unto all mankind such a degree of temporal prosperity as he alone knows to be best. </a:t>
            </a:r>
          </a:p>
          <a:p>
            <a:endParaRPr lang="en-US" dirty="0"/>
          </a:p>
        </p:txBody>
      </p:sp>
    </p:spTree>
    <p:extLst>
      <p:ext uri="{BB962C8B-B14F-4D97-AF65-F5344CB8AC3E}">
        <p14:creationId xmlns:p14="http://schemas.microsoft.com/office/powerpoint/2010/main" val="1532009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E103F-5B90-8F44-992B-47E5B83D9047}"/>
              </a:ext>
            </a:extLst>
          </p:cNvPr>
          <p:cNvSpPr>
            <a:spLocks noGrp="1"/>
          </p:cNvSpPr>
          <p:nvPr>
            <p:ph type="title"/>
          </p:nvPr>
        </p:nvSpPr>
        <p:spPr>
          <a:xfrm>
            <a:off x="646111" y="452718"/>
            <a:ext cx="9404723" cy="803427"/>
          </a:xfrm>
        </p:spPr>
        <p:txBody>
          <a:bodyPr/>
          <a:lstStyle/>
          <a:p>
            <a:pPr algn="ctr"/>
            <a:r>
              <a:rPr lang="en-US" dirty="0"/>
              <a:t>Thanksgiving</a:t>
            </a:r>
          </a:p>
        </p:txBody>
      </p:sp>
      <p:sp>
        <p:nvSpPr>
          <p:cNvPr id="3" name="Content Placeholder 2">
            <a:extLst>
              <a:ext uri="{FF2B5EF4-FFF2-40B4-BE49-F238E27FC236}">
                <a16:creationId xmlns:a16="http://schemas.microsoft.com/office/drawing/2014/main" id="{8EC6D4D2-DAA1-4A42-B4AA-CCD5DF4E1A7F}"/>
              </a:ext>
            </a:extLst>
          </p:cNvPr>
          <p:cNvSpPr>
            <a:spLocks noGrp="1"/>
          </p:cNvSpPr>
          <p:nvPr>
            <p:ph idx="1"/>
          </p:nvPr>
        </p:nvSpPr>
        <p:spPr>
          <a:xfrm>
            <a:off x="646111" y="1136073"/>
            <a:ext cx="11102977" cy="5532582"/>
          </a:xfrm>
        </p:spPr>
        <p:txBody>
          <a:bodyPr>
            <a:normAutofit lnSpcReduction="10000"/>
          </a:bodyPr>
          <a:lstStyle/>
          <a:p>
            <a:pPr marL="0" indent="0">
              <a:buNone/>
            </a:pPr>
            <a:endParaRPr lang="en-US" sz="2400" dirty="0"/>
          </a:p>
          <a:p>
            <a:pPr marL="0" indent="0">
              <a:buNone/>
            </a:pPr>
            <a:r>
              <a:rPr lang="en-US" sz="2400" dirty="0"/>
              <a:t>1593 – English parliament passed a law declaring that anyone absent from an Anglican service for more than one month could be imprisoned without bail until he/she complied. Aimed at Catholics and a smaller group known as Separatists (opposed to any organized church).</a:t>
            </a:r>
          </a:p>
          <a:p>
            <a:pPr marL="0" indent="0">
              <a:buNone/>
            </a:pPr>
            <a:endParaRPr lang="en-US" sz="2400" dirty="0"/>
          </a:p>
          <a:p>
            <a:pPr marL="0" indent="0">
              <a:buNone/>
            </a:pPr>
            <a:r>
              <a:rPr lang="en-US" sz="2400" dirty="0"/>
              <a:t>May 24,1607 – Jamestown colony founded by a London company (pioneers of fortune).</a:t>
            </a:r>
          </a:p>
          <a:p>
            <a:pPr marL="0" indent="0">
              <a:buNone/>
            </a:pPr>
            <a:endParaRPr lang="en-US" sz="2400" dirty="0"/>
          </a:p>
          <a:p>
            <a:pPr marL="0" indent="0">
              <a:buNone/>
            </a:pPr>
            <a:r>
              <a:rPr lang="en-US" sz="2400" dirty="0"/>
              <a:t>August 20,1620 – </a:t>
            </a:r>
            <a:r>
              <a:rPr lang="en-US" sz="2400" i="1" dirty="0"/>
              <a:t>Speedwell </a:t>
            </a:r>
            <a:r>
              <a:rPr lang="en-US" sz="2400" dirty="0"/>
              <a:t>and </a:t>
            </a:r>
            <a:r>
              <a:rPr lang="en-US" sz="2400" i="1" dirty="0"/>
              <a:t>Mayflower</a:t>
            </a:r>
            <a:r>
              <a:rPr lang="en-US" sz="2400" dirty="0"/>
              <a:t> left Southampton Harbor. </a:t>
            </a:r>
            <a:r>
              <a:rPr lang="en-US" sz="2400" i="1" dirty="0"/>
              <a:t>Speedwell</a:t>
            </a:r>
            <a:r>
              <a:rPr lang="en-US" sz="2400" dirty="0"/>
              <a:t> turned back and 101 passengers crammed onto the </a:t>
            </a:r>
            <a:r>
              <a:rPr lang="en-US" sz="2400" i="1" dirty="0"/>
              <a:t>Mayflower.</a:t>
            </a:r>
            <a:endParaRPr lang="en-US" sz="2400" dirty="0"/>
          </a:p>
          <a:p>
            <a:pPr marL="0" indent="0">
              <a:buNone/>
            </a:pPr>
            <a:r>
              <a:rPr lang="en-US" dirty="0"/>
              <a:t>	</a:t>
            </a:r>
          </a:p>
        </p:txBody>
      </p:sp>
    </p:spTree>
    <p:extLst>
      <p:ext uri="{BB962C8B-B14F-4D97-AF65-F5344CB8AC3E}">
        <p14:creationId xmlns:p14="http://schemas.microsoft.com/office/powerpoint/2010/main" val="169173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E103F-5B90-8F44-992B-47E5B83D9047}"/>
              </a:ext>
            </a:extLst>
          </p:cNvPr>
          <p:cNvSpPr>
            <a:spLocks noGrp="1"/>
          </p:cNvSpPr>
          <p:nvPr>
            <p:ph type="title"/>
          </p:nvPr>
        </p:nvSpPr>
        <p:spPr>
          <a:xfrm>
            <a:off x="646111" y="452718"/>
            <a:ext cx="9404723" cy="803427"/>
          </a:xfrm>
        </p:spPr>
        <p:txBody>
          <a:bodyPr/>
          <a:lstStyle/>
          <a:p>
            <a:pPr algn="ctr"/>
            <a:r>
              <a:rPr lang="en-US" dirty="0"/>
              <a:t>Thanksgiving</a:t>
            </a:r>
          </a:p>
        </p:txBody>
      </p:sp>
      <p:sp>
        <p:nvSpPr>
          <p:cNvPr id="3" name="Content Placeholder 2">
            <a:extLst>
              <a:ext uri="{FF2B5EF4-FFF2-40B4-BE49-F238E27FC236}">
                <a16:creationId xmlns:a16="http://schemas.microsoft.com/office/drawing/2014/main" id="{8EC6D4D2-DAA1-4A42-B4AA-CCD5DF4E1A7F}"/>
              </a:ext>
            </a:extLst>
          </p:cNvPr>
          <p:cNvSpPr>
            <a:spLocks noGrp="1"/>
          </p:cNvSpPr>
          <p:nvPr>
            <p:ph idx="1"/>
          </p:nvPr>
        </p:nvSpPr>
        <p:spPr>
          <a:xfrm>
            <a:off x="646111" y="1136073"/>
            <a:ext cx="11102977" cy="5532582"/>
          </a:xfrm>
        </p:spPr>
        <p:txBody>
          <a:bodyPr>
            <a:normAutofit lnSpcReduction="10000"/>
          </a:bodyPr>
          <a:lstStyle/>
          <a:p>
            <a:pPr marL="0" indent="0">
              <a:buNone/>
            </a:pPr>
            <a:endParaRPr lang="en-US" sz="2400" dirty="0"/>
          </a:p>
          <a:p>
            <a:pPr marL="0" indent="0">
              <a:buNone/>
            </a:pPr>
            <a:r>
              <a:rPr lang="en-US" sz="2400" dirty="0"/>
              <a:t>December 21, 1620 – settled at Plymouth, MA.</a:t>
            </a:r>
          </a:p>
          <a:p>
            <a:pPr marL="0" indent="0">
              <a:buNone/>
            </a:pPr>
            <a:r>
              <a:rPr lang="en-US" sz="2400" dirty="0"/>
              <a:t>Indians were friendly and helped settlers survive the winter (50% died).</a:t>
            </a:r>
          </a:p>
          <a:p>
            <a:pPr marL="0" indent="0">
              <a:buNone/>
            </a:pPr>
            <a:endParaRPr lang="en-US" sz="2400" dirty="0"/>
          </a:p>
          <a:p>
            <a:pPr marL="0" indent="0">
              <a:buNone/>
            </a:pPr>
            <a:r>
              <a:rPr lang="en-US" sz="2400" dirty="0"/>
              <a:t>April 1621 -</a:t>
            </a:r>
            <a:r>
              <a:rPr lang="en-US" sz="2400" i="1" dirty="0"/>
              <a:t> Mayflower </a:t>
            </a:r>
            <a:r>
              <a:rPr lang="en-US" sz="2400" dirty="0"/>
              <a:t>returned with more supplies.</a:t>
            </a:r>
          </a:p>
          <a:p>
            <a:pPr marL="0" indent="0">
              <a:buNone/>
            </a:pPr>
            <a:endParaRPr lang="en-US" sz="2400" dirty="0"/>
          </a:p>
          <a:p>
            <a:pPr marL="0" indent="0">
              <a:buNone/>
            </a:pPr>
            <a:r>
              <a:rPr lang="en-US" sz="2400" dirty="0">
                <a:solidFill>
                  <a:srgbClr val="FF0000"/>
                </a:solidFill>
              </a:rPr>
              <a:t>October 1621 – they celebrated a thanksgiving feast.</a:t>
            </a:r>
          </a:p>
          <a:p>
            <a:pPr marL="0" indent="0">
              <a:buNone/>
            </a:pPr>
            <a:endParaRPr lang="en-US" sz="2400" dirty="0"/>
          </a:p>
          <a:p>
            <a:pPr marL="0" indent="0">
              <a:buNone/>
            </a:pPr>
            <a:r>
              <a:rPr lang="en-US" sz="2400" dirty="0"/>
              <a:t>1629 -  Puritans, led by John Winthrop, obtained a charter from King of England and took it with them to America. Became the Massachusetts Bay Company (oligarchical government).</a:t>
            </a:r>
          </a:p>
          <a:p>
            <a:pPr marL="0" indent="0">
              <a:buNone/>
            </a:pPr>
            <a:r>
              <a:rPr lang="en-US" dirty="0"/>
              <a:t>	</a:t>
            </a:r>
          </a:p>
        </p:txBody>
      </p:sp>
    </p:spTree>
    <p:extLst>
      <p:ext uri="{BB962C8B-B14F-4D97-AF65-F5344CB8AC3E}">
        <p14:creationId xmlns:p14="http://schemas.microsoft.com/office/powerpoint/2010/main" val="231746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ED75-6EB9-7E1A-BCCD-35A74D15A9E2}"/>
              </a:ext>
            </a:extLst>
          </p:cNvPr>
          <p:cNvSpPr>
            <a:spLocks noGrp="1"/>
          </p:cNvSpPr>
          <p:nvPr>
            <p:ph type="title"/>
          </p:nvPr>
        </p:nvSpPr>
        <p:spPr/>
        <p:txBody>
          <a:bodyPr/>
          <a:lstStyle/>
          <a:p>
            <a:pPr algn="ctr"/>
            <a:r>
              <a:rPr lang="en-US" dirty="0"/>
              <a:t>When was the Catholic Church founded?</a:t>
            </a:r>
          </a:p>
        </p:txBody>
      </p:sp>
      <p:sp>
        <p:nvSpPr>
          <p:cNvPr id="3" name="Content Placeholder 2">
            <a:extLst>
              <a:ext uri="{FF2B5EF4-FFF2-40B4-BE49-F238E27FC236}">
                <a16:creationId xmlns:a16="http://schemas.microsoft.com/office/drawing/2014/main" id="{16EDF6CC-F60E-CD4D-B554-CDDD68D326C7}"/>
              </a:ext>
            </a:extLst>
          </p:cNvPr>
          <p:cNvSpPr>
            <a:spLocks noGrp="1"/>
          </p:cNvSpPr>
          <p:nvPr>
            <p:ph idx="1"/>
          </p:nvPr>
        </p:nvSpPr>
        <p:spPr/>
        <p:txBody>
          <a:bodyPr/>
          <a:lstStyle/>
          <a:p>
            <a:r>
              <a:rPr lang="en-US" dirty="0"/>
              <a:t>Matt 16:18 “And I tell you, you are Peter, and on this rock I will build my Church, and the gates of hell shall not prevail against it.”</a:t>
            </a:r>
          </a:p>
          <a:p>
            <a:endParaRPr lang="en-US" dirty="0"/>
          </a:p>
          <a:p>
            <a:r>
              <a:rPr lang="en-US" dirty="0"/>
              <a:t>John 21:15 “Jesus said to Simon Peter, ‘Simon, son of John, do you love me more than these?’ He said to Him, “Yes, Lord; you know that I love you.’ He said to him, ‘Feed my lambs.’”</a:t>
            </a:r>
          </a:p>
        </p:txBody>
      </p:sp>
    </p:spTree>
    <p:extLst>
      <p:ext uri="{BB962C8B-B14F-4D97-AF65-F5344CB8AC3E}">
        <p14:creationId xmlns:p14="http://schemas.microsoft.com/office/powerpoint/2010/main" val="390760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44BDB-6959-4EC2-F4DE-330EED2A202F}"/>
              </a:ext>
            </a:extLst>
          </p:cNvPr>
          <p:cNvSpPr>
            <a:spLocks noGrp="1"/>
          </p:cNvSpPr>
          <p:nvPr>
            <p:ph type="title"/>
          </p:nvPr>
        </p:nvSpPr>
        <p:spPr/>
        <p:txBody>
          <a:bodyPr/>
          <a:lstStyle/>
          <a:p>
            <a:pPr algn="ctr"/>
            <a:r>
              <a:rPr lang="en-US" sz="3600" dirty="0"/>
              <a:t>Why do we need a Church? Why do we need the Catholic Church?</a:t>
            </a:r>
            <a:br>
              <a:rPr lang="en-US" sz="3600" dirty="0"/>
            </a:br>
            <a:endParaRPr lang="en-US" sz="3600" dirty="0"/>
          </a:p>
        </p:txBody>
      </p:sp>
      <p:sp>
        <p:nvSpPr>
          <p:cNvPr id="3" name="Content Placeholder 2">
            <a:extLst>
              <a:ext uri="{FF2B5EF4-FFF2-40B4-BE49-F238E27FC236}">
                <a16:creationId xmlns:a16="http://schemas.microsoft.com/office/drawing/2014/main" id="{D14735AE-E0A9-607A-0626-ED718464ABA0}"/>
              </a:ext>
            </a:extLst>
          </p:cNvPr>
          <p:cNvSpPr>
            <a:spLocks noGrp="1"/>
          </p:cNvSpPr>
          <p:nvPr>
            <p:ph idx="1"/>
          </p:nvPr>
        </p:nvSpPr>
        <p:spPr/>
        <p:txBody>
          <a:bodyPr/>
          <a:lstStyle/>
          <a:p>
            <a:r>
              <a:rPr lang="en-US" dirty="0"/>
              <a:t>Proving God’s existence by reason alone leaves many unanswered questions about Who God really is? Does He really love us? Does He have a purpose for us? These can’t be left to personal opinions.</a:t>
            </a:r>
          </a:p>
          <a:p>
            <a:r>
              <a:rPr lang="en-US" dirty="0"/>
              <a:t>We need a source of revelation and an authentic authority appointed by God to make sense of it and learn how to live in an ever-changing world.</a:t>
            </a:r>
          </a:p>
          <a:p>
            <a:r>
              <a:rPr lang="en-US" dirty="0"/>
              <a:t>We need a Church – a formal community guided by valid shepherds to help us know God as He is and how He wants us to know Him, worship Him, and have a relationship with Him.</a:t>
            </a:r>
          </a:p>
          <a:p>
            <a:r>
              <a:rPr lang="en-US" dirty="0"/>
              <a:t>Why the Catholic Church? To have one common interpretation of Scripture and Revelation. </a:t>
            </a:r>
          </a:p>
        </p:txBody>
      </p:sp>
    </p:spTree>
    <p:extLst>
      <p:ext uri="{BB962C8B-B14F-4D97-AF65-F5344CB8AC3E}">
        <p14:creationId xmlns:p14="http://schemas.microsoft.com/office/powerpoint/2010/main" val="84706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C91E-558D-D543-DB4F-E42536A5A093}"/>
              </a:ext>
            </a:extLst>
          </p:cNvPr>
          <p:cNvSpPr>
            <a:spLocks noGrp="1"/>
          </p:cNvSpPr>
          <p:nvPr>
            <p:ph type="title"/>
          </p:nvPr>
        </p:nvSpPr>
        <p:spPr/>
        <p:txBody>
          <a:bodyPr/>
          <a:lstStyle/>
          <a:p>
            <a:pPr algn="ctr"/>
            <a:r>
              <a:rPr lang="en-US" dirty="0"/>
              <a:t>Did Jesus Intend for the Church to Endure Beyond the Apostles?</a:t>
            </a:r>
          </a:p>
        </p:txBody>
      </p:sp>
      <p:sp>
        <p:nvSpPr>
          <p:cNvPr id="3" name="Content Placeholder 2">
            <a:extLst>
              <a:ext uri="{FF2B5EF4-FFF2-40B4-BE49-F238E27FC236}">
                <a16:creationId xmlns:a16="http://schemas.microsoft.com/office/drawing/2014/main" id="{D209EFEC-9596-BABC-FD4C-E47B96137197}"/>
              </a:ext>
            </a:extLst>
          </p:cNvPr>
          <p:cNvSpPr>
            <a:spLocks noGrp="1"/>
          </p:cNvSpPr>
          <p:nvPr>
            <p:ph idx="1"/>
          </p:nvPr>
        </p:nvSpPr>
        <p:spPr/>
        <p:txBody>
          <a:bodyPr>
            <a:normAutofit fontScale="85000" lnSpcReduction="20000"/>
          </a:bodyPr>
          <a:lstStyle/>
          <a:p>
            <a:r>
              <a:rPr lang="en-US" dirty="0"/>
              <a:t>Matthew 28:19-20</a:t>
            </a:r>
          </a:p>
          <a:p>
            <a:r>
              <a:rPr lang="en-US" dirty="0"/>
              <a:t>Mark 13:10</a:t>
            </a:r>
          </a:p>
          <a:p>
            <a:r>
              <a:rPr lang="en-US" dirty="0"/>
              <a:t>Jesus commissioned Peter</a:t>
            </a:r>
          </a:p>
          <a:p>
            <a:r>
              <a:rPr lang="en-US" dirty="0"/>
              <a:t>How could Jesus commission Peter to teach to the end of time without anticipating a means of succession?</a:t>
            </a:r>
          </a:p>
          <a:p>
            <a:endParaRPr lang="en-US" dirty="0"/>
          </a:p>
          <a:p>
            <a:r>
              <a:rPr lang="en-US" dirty="0"/>
              <a:t>Rock – Both in Hebrew and Greek it is foundational (ROCK) vs. a stone</a:t>
            </a:r>
          </a:p>
          <a:p>
            <a:r>
              <a:rPr lang="en-US" dirty="0"/>
              <a:t>My Church – replacing the temple of Jerusalem with the Universal Temple. Jesus uses the future tense, “I will build my church.”</a:t>
            </a:r>
          </a:p>
          <a:p>
            <a:r>
              <a:rPr lang="en-US" dirty="0"/>
              <a:t>The Powers of Death – “the power of death shall not prevail against it”</a:t>
            </a:r>
          </a:p>
          <a:p>
            <a:r>
              <a:rPr lang="en-US" dirty="0"/>
              <a:t>Authority to “Bind and Loose” – initially given to Peter and then to the others after Easter. Peter was the highest authority.</a:t>
            </a:r>
          </a:p>
          <a:p>
            <a:r>
              <a:rPr lang="en-US" dirty="0"/>
              <a:t>The Keys to the Kingdom – Given to Peter.</a:t>
            </a:r>
          </a:p>
        </p:txBody>
      </p:sp>
    </p:spTree>
    <p:extLst>
      <p:ext uri="{BB962C8B-B14F-4D97-AF65-F5344CB8AC3E}">
        <p14:creationId xmlns:p14="http://schemas.microsoft.com/office/powerpoint/2010/main" val="297213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E3AA8-2264-77F1-3337-9C1D70C7B2AC}"/>
              </a:ext>
            </a:extLst>
          </p:cNvPr>
          <p:cNvSpPr>
            <a:spLocks noGrp="1"/>
          </p:cNvSpPr>
          <p:nvPr>
            <p:ph type="title"/>
          </p:nvPr>
        </p:nvSpPr>
        <p:spPr/>
        <p:txBody>
          <a:bodyPr/>
          <a:lstStyle/>
          <a:p>
            <a:pPr algn="ctr"/>
            <a:r>
              <a:rPr lang="en-US" dirty="0"/>
              <a:t>What is the Mission of                    the Catholic Church?</a:t>
            </a:r>
          </a:p>
        </p:txBody>
      </p:sp>
      <p:sp>
        <p:nvSpPr>
          <p:cNvPr id="3" name="Content Placeholder 2">
            <a:extLst>
              <a:ext uri="{FF2B5EF4-FFF2-40B4-BE49-F238E27FC236}">
                <a16:creationId xmlns:a16="http://schemas.microsoft.com/office/drawing/2014/main" id="{5C9C2C6B-8E63-E2E3-DCD9-625797DE5BE9}"/>
              </a:ext>
            </a:extLst>
          </p:cNvPr>
          <p:cNvSpPr>
            <a:spLocks noGrp="1"/>
          </p:cNvSpPr>
          <p:nvPr>
            <p:ph idx="1"/>
          </p:nvPr>
        </p:nvSpPr>
        <p:spPr/>
        <p:txBody>
          <a:bodyPr>
            <a:normAutofit fontScale="85000" lnSpcReduction="10000"/>
          </a:bodyPr>
          <a:lstStyle/>
          <a:p>
            <a:r>
              <a:rPr lang="en-US" sz="2800" dirty="0"/>
              <a:t>To continue Christ’s mission of salvation here on earth after He returned to His Father in Heaven.</a:t>
            </a:r>
          </a:p>
          <a:p>
            <a:r>
              <a:rPr lang="en-US" sz="2800" dirty="0"/>
              <a:t>To give believers different avenues to approach God:</a:t>
            </a:r>
          </a:p>
          <a:p>
            <a:pPr lvl="1"/>
            <a:r>
              <a:rPr lang="en-US" sz="2600" dirty="0"/>
              <a:t>Teaching the proper interpretation of Scripture</a:t>
            </a:r>
          </a:p>
          <a:p>
            <a:pPr lvl="1"/>
            <a:r>
              <a:rPr lang="en-US" sz="2600" dirty="0"/>
              <a:t>Holy Mass</a:t>
            </a:r>
          </a:p>
          <a:p>
            <a:pPr lvl="1"/>
            <a:r>
              <a:rPr lang="en-US" sz="2600" dirty="0"/>
              <a:t>The lives and writings of the saints</a:t>
            </a:r>
          </a:p>
          <a:p>
            <a:pPr lvl="1"/>
            <a:r>
              <a:rPr lang="en-US" sz="2600" dirty="0"/>
              <a:t>Retreats and devotions</a:t>
            </a:r>
          </a:p>
          <a:p>
            <a:pPr lvl="1"/>
            <a:r>
              <a:rPr lang="en-US" sz="2600" dirty="0"/>
              <a:t>Prayerful reading of the Scriptures</a:t>
            </a:r>
          </a:p>
          <a:p>
            <a:pPr lvl="1"/>
            <a:r>
              <a:rPr lang="en-US" sz="2600" dirty="0"/>
              <a:t>Works of art and music that lead us closer to Christ and the Blessed Virgin</a:t>
            </a:r>
          </a:p>
        </p:txBody>
      </p:sp>
    </p:spTree>
    <p:extLst>
      <p:ext uri="{BB962C8B-B14F-4D97-AF65-F5344CB8AC3E}">
        <p14:creationId xmlns:p14="http://schemas.microsoft.com/office/powerpoint/2010/main" val="149446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03C7-9D30-18CB-7FE5-11FBA5E1BD8B}"/>
              </a:ext>
            </a:extLst>
          </p:cNvPr>
          <p:cNvSpPr>
            <a:spLocks noGrp="1"/>
          </p:cNvSpPr>
          <p:nvPr>
            <p:ph type="title"/>
          </p:nvPr>
        </p:nvSpPr>
        <p:spPr>
          <a:xfrm>
            <a:off x="-2004190" y="3542064"/>
            <a:ext cx="3302412" cy="5249334"/>
          </a:xfrm>
        </p:spPr>
        <p:txBody>
          <a:bodyPr>
            <a:normAutofit/>
          </a:bodyPr>
          <a:lstStyle/>
          <a:p>
            <a:pPr algn="r"/>
            <a:r>
              <a:rPr lang="en-US" dirty="0">
                <a:solidFill>
                  <a:srgbClr val="FFFFFF"/>
                </a:solidFill>
              </a:rPr>
              <a:t>Teaching Authority of the Catholic Church</a:t>
            </a:r>
          </a:p>
        </p:txBody>
      </p:sp>
      <p:sp>
        <p:nvSpPr>
          <p:cNvPr id="28" name="Content Placeholder 2">
            <a:extLst>
              <a:ext uri="{FF2B5EF4-FFF2-40B4-BE49-F238E27FC236}">
                <a16:creationId xmlns:a16="http://schemas.microsoft.com/office/drawing/2014/main" id="{A8E215AC-F5C6-84FB-83DB-3B801F20FEDD}"/>
              </a:ext>
            </a:extLst>
          </p:cNvPr>
          <p:cNvSpPr>
            <a:spLocks noGrp="1"/>
          </p:cNvSpPr>
          <p:nvPr>
            <p:ph idx="1"/>
          </p:nvPr>
        </p:nvSpPr>
        <p:spPr>
          <a:xfrm>
            <a:off x="5800658" y="542260"/>
            <a:ext cx="6199431" cy="6025856"/>
          </a:xfrm>
        </p:spPr>
        <p:txBody>
          <a:bodyPr anchor="ctr">
            <a:noAutofit/>
          </a:bodyPr>
          <a:lstStyle/>
          <a:p>
            <a:pPr marL="0" marR="0" indent="-57150" algn="ctr">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Questions </a:t>
            </a:r>
          </a:p>
          <a:p>
            <a:pPr marL="0" marR="0" indent="-57150">
              <a:spcBef>
                <a:spcPts val="0"/>
              </a:spcBef>
              <a:spcAft>
                <a:spcPts val="0"/>
              </a:spcAft>
            </a:pP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57150">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  27.</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b="1" dirty="0">
                <a:effectLst/>
                <a:latin typeface="Calibri" panose="020F0502020204030204" pitchFamily="34" charset="0"/>
                <a:ea typeface="Calibri" panose="020F0502020204030204" pitchFamily="34" charset="0"/>
                <a:cs typeface="Times New Roman" panose="02020603050405020304" pitchFamily="18" charset="0"/>
              </a:rPr>
              <a:t>What is the Magisterium?</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116586" lvl="1" indent="0">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   The Magisterium is the teaching authority of the Church guided by the Holy Spirit. It is exercised by the Pope and the bishops united with him. </a:t>
            </a:r>
          </a:p>
          <a:p>
            <a:pPr marL="0" marR="0" indent="-57150">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57150">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  28. What is infallibility?</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228600" marR="0" indent="-342900">
              <a:spcBef>
                <a:spcPts val="0"/>
              </a:spcBef>
              <a:spcAft>
                <a:spcPts val="0"/>
              </a:spcAft>
            </a:pPr>
            <a:r>
              <a:rPr lang="en-US" sz="2000" dirty="0">
                <a:effectLst/>
                <a:latin typeface="Calibri" panose="020F0502020204030204" pitchFamily="34" charset="0"/>
                <a:ea typeface="Calibri" panose="020F0502020204030204" pitchFamily="34" charset="0"/>
                <a:cs typeface="Calibri" panose="020F0502020204030204" pitchFamily="34" charset="0"/>
              </a:rPr>
              <a:t>Infallible means incapable of error.  </a:t>
            </a:r>
            <a:r>
              <a:rPr lang="en-US" sz="2000" dirty="0">
                <a:effectLst/>
                <a:latin typeface="Calibri" panose="020F0502020204030204" pitchFamily="34" charset="0"/>
                <a:ea typeface="Calibri" panose="020F0502020204030204" pitchFamily="34" charset="0"/>
                <a:cs typeface="Angsana New" panose="02020603050405020304" pitchFamily="18" charset="-34"/>
              </a:rPr>
              <a:t>Infallibility is a gift given by God to the pope and the bishops in union with him, that they cannot make mistakes when </a:t>
            </a:r>
            <a:r>
              <a:rPr lang="en-US" sz="2000" b="1" dirty="0">
                <a:effectLst/>
                <a:latin typeface="Calibri" panose="020F0502020204030204" pitchFamily="34" charset="0"/>
                <a:ea typeface="Calibri" panose="020F0502020204030204" pitchFamily="34" charset="0"/>
                <a:cs typeface="Calibri" panose="020F0502020204030204" pitchFamily="34" charset="0"/>
              </a:rPr>
              <a:t>defining a doctrine</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b="1" dirty="0">
                <a:effectLst/>
                <a:latin typeface="Calibri" panose="020F0502020204030204" pitchFamily="34" charset="0"/>
                <a:ea typeface="Calibri" panose="020F0502020204030204" pitchFamily="34" charset="0"/>
                <a:cs typeface="Calibri" panose="020F0502020204030204" pitchFamily="34" charset="0"/>
              </a:rPr>
              <a:t>concerning faith or morals</a:t>
            </a: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cs typeface="Angsana New" panose="02020603050405020304" pitchFamily="18" charset="-34"/>
              </a:rPr>
              <a:t>because they are guided by the Holy Spirit. When the pope speaks EX CATHEDRA (“from the chair”) for the purpose of defining such a doctrine, his pronouncement is infallible.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a:spcBef>
                <a:spcPts val="0"/>
              </a:spcBef>
              <a:spcAft>
                <a:spcPts val="1000"/>
              </a:spcAft>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285750" marR="0">
              <a:spcBef>
                <a:spcPts val="0"/>
              </a:spcBef>
              <a:spcAft>
                <a:spcPts val="1000"/>
              </a:spcAft>
            </a:pPr>
            <a:r>
              <a:rPr lang="en-US" sz="2000" dirty="0">
                <a:effectLst/>
                <a:latin typeface="Calibri" panose="020F0502020204030204" pitchFamily="34" charset="0"/>
                <a:ea typeface="Calibri" panose="020F0502020204030204" pitchFamily="34" charset="0"/>
                <a:cs typeface="Calibri" panose="020F0502020204030204" pitchFamily="34" charset="0"/>
              </a:rPr>
              <a:t>In the history of the Church, there have been only two occasions where the pope has spoken EX CATHEDRA – in the years 1854 and 1950.</a:t>
            </a:r>
            <a:endParaRPr lang="en-US" sz="2000" dirty="0"/>
          </a:p>
        </p:txBody>
      </p:sp>
      <p:pic>
        <p:nvPicPr>
          <p:cNvPr id="1028" name="Picture 4" descr="Unam Sanctam Catholicam: No Trad Magisterium">
            <a:extLst>
              <a:ext uri="{FF2B5EF4-FFF2-40B4-BE49-F238E27FC236}">
                <a16:creationId xmlns:a16="http://schemas.microsoft.com/office/drawing/2014/main" id="{28B3285F-4821-EDFB-3AF6-9843CBDBE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804" y="3667791"/>
            <a:ext cx="451485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PT - Chapter 8: The Holy Catholic Church PowerPoint Presentation, free ...">
            <a:extLst>
              <a:ext uri="{FF2B5EF4-FFF2-40B4-BE49-F238E27FC236}">
                <a16:creationId xmlns:a16="http://schemas.microsoft.com/office/drawing/2014/main" id="{8CEEFF67-53AE-1EDE-C7B2-365798256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266" y="667986"/>
            <a:ext cx="3971925" cy="264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24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animEffect transition="in" filter="barn(inVertical)">
                                      <p:cBhvr>
                                        <p:cTn id="7" dur="500"/>
                                        <p:tgtEl>
                                          <p:spTgt spid="2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8">
                                            <p:txEl>
                                              <p:pRg st="3" end="3"/>
                                            </p:txEl>
                                          </p:spTgt>
                                        </p:tgtEl>
                                        <p:attrNameLst>
                                          <p:attrName>style.visibility</p:attrName>
                                        </p:attrNameLst>
                                      </p:cBhvr>
                                      <p:to>
                                        <p:strVal val="visible"/>
                                      </p:to>
                                    </p:set>
                                    <p:animEffect transition="in" filter="barn(inVertical)">
                                      <p:cBhvr>
                                        <p:cTn id="12" dur="500"/>
                                        <p:tgtEl>
                                          <p:spTgt spid="2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8">
                                            <p:txEl>
                                              <p:pRg st="5" end="5"/>
                                            </p:txEl>
                                          </p:spTgt>
                                        </p:tgtEl>
                                        <p:attrNameLst>
                                          <p:attrName>style.visibility</p:attrName>
                                        </p:attrNameLst>
                                      </p:cBhvr>
                                      <p:to>
                                        <p:strVal val="visible"/>
                                      </p:to>
                                    </p:set>
                                    <p:animEffect transition="in" filter="barn(inVertical)">
                                      <p:cBhvr>
                                        <p:cTn id="17" dur="500"/>
                                        <p:tgtEl>
                                          <p:spTgt spid="2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8">
                                            <p:txEl>
                                              <p:pRg st="6" end="6"/>
                                            </p:txEl>
                                          </p:spTgt>
                                        </p:tgtEl>
                                        <p:attrNameLst>
                                          <p:attrName>style.visibility</p:attrName>
                                        </p:attrNameLst>
                                      </p:cBhvr>
                                      <p:to>
                                        <p:strVal val="visible"/>
                                      </p:to>
                                    </p:set>
                                    <p:animEffect transition="in" filter="barn(inVertical)">
                                      <p:cBhvr>
                                        <p:cTn id="22" dur="500"/>
                                        <p:tgtEl>
                                          <p:spTgt spid="2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8">
                                            <p:txEl>
                                              <p:pRg st="8" end="8"/>
                                            </p:txEl>
                                          </p:spTgt>
                                        </p:tgtEl>
                                        <p:attrNameLst>
                                          <p:attrName>style.visibility</p:attrName>
                                        </p:attrNameLst>
                                      </p:cBhvr>
                                      <p:to>
                                        <p:strVal val="visible"/>
                                      </p:to>
                                    </p:set>
                                    <p:animEffect transition="in" filter="circle(in)">
                                      <p:cBhvr>
                                        <p:cTn id="27" dur="2000"/>
                                        <p:tgtEl>
                                          <p:spTgt spid="2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5383-45DE-0B41-9575-1470C0CC171F}"/>
              </a:ext>
            </a:extLst>
          </p:cNvPr>
          <p:cNvSpPr>
            <a:spLocks noGrp="1"/>
          </p:cNvSpPr>
          <p:nvPr>
            <p:ph type="title"/>
          </p:nvPr>
        </p:nvSpPr>
        <p:spPr/>
        <p:txBody>
          <a:bodyPr/>
          <a:lstStyle/>
          <a:p>
            <a:r>
              <a:rPr lang="en-US" dirty="0"/>
              <a:t>Breaking Away from the Catholic Church	</a:t>
            </a:r>
          </a:p>
        </p:txBody>
      </p:sp>
      <p:sp>
        <p:nvSpPr>
          <p:cNvPr id="4" name="Text Placeholder 3">
            <a:extLst>
              <a:ext uri="{FF2B5EF4-FFF2-40B4-BE49-F238E27FC236}">
                <a16:creationId xmlns:a16="http://schemas.microsoft.com/office/drawing/2014/main" id="{3A2AB9DC-5EE9-9943-977D-E41575EA51B9}"/>
              </a:ext>
            </a:extLst>
          </p:cNvPr>
          <p:cNvSpPr>
            <a:spLocks noGrp="1"/>
          </p:cNvSpPr>
          <p:nvPr>
            <p:ph type="body" sz="half" idx="2"/>
          </p:nvPr>
        </p:nvSpPr>
        <p:spPr/>
        <p:txBody>
          <a:bodyPr>
            <a:normAutofit/>
          </a:bodyPr>
          <a:lstStyle/>
          <a:p>
            <a:r>
              <a:rPr lang="en-US" sz="2400" dirty="0"/>
              <a:t>Jesus commissioned Peter that upon this Rock He would build His Church.</a:t>
            </a:r>
          </a:p>
          <a:p>
            <a:endParaRPr lang="en-US" sz="2400" dirty="0"/>
          </a:p>
          <a:p>
            <a:r>
              <a:rPr lang="en-US" sz="2400" dirty="0"/>
              <a:t>Church is singular; not plural! </a:t>
            </a:r>
          </a:p>
          <a:p>
            <a:endParaRPr lang="en-US" sz="2400" dirty="0"/>
          </a:p>
          <a:p>
            <a:r>
              <a:rPr lang="en-US" sz="2400" dirty="0"/>
              <a:t>The Catholic Church is the longest-existing institution in the history of the world!</a:t>
            </a:r>
          </a:p>
        </p:txBody>
      </p:sp>
      <p:pic>
        <p:nvPicPr>
          <p:cNvPr id="7" name="Picture Placeholder 6">
            <a:extLst>
              <a:ext uri="{FF2B5EF4-FFF2-40B4-BE49-F238E27FC236}">
                <a16:creationId xmlns:a16="http://schemas.microsoft.com/office/drawing/2014/main" id="{B9780214-1B72-8D4B-907A-5A2C77908C68}"/>
              </a:ext>
            </a:extLst>
          </p:cNvPr>
          <p:cNvPicPr>
            <a:picLocks noGrp="1" noChangeAspect="1"/>
          </p:cNvPicPr>
          <p:nvPr>
            <p:ph type="pic" idx="1"/>
          </p:nvPr>
        </p:nvPicPr>
        <p:blipFill rotWithShape="1">
          <a:blip r:embed="rId2"/>
          <a:srcRect l="116" r="116"/>
          <a:stretch/>
        </p:blipFill>
        <p:spPr>
          <a:prstGeom prst="rect">
            <a:avLst/>
          </a:prstGeom>
        </p:spPr>
      </p:pic>
    </p:spTree>
    <p:extLst>
      <p:ext uri="{BB962C8B-B14F-4D97-AF65-F5344CB8AC3E}">
        <p14:creationId xmlns:p14="http://schemas.microsoft.com/office/powerpoint/2010/main" val="1448360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1864</TotalTime>
  <Words>2197</Words>
  <Application>Microsoft Office PowerPoint</Application>
  <PresentationFormat>Widescreen</PresentationFormat>
  <Paragraphs>170</Paragraphs>
  <Slides>40</Slides>
  <Notes>15</Notes>
  <HiddenSlides>2</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40</vt:i4>
      </vt:variant>
    </vt:vector>
  </HeadingPairs>
  <TitlesOfParts>
    <vt:vector size="51" baseType="lpstr">
      <vt:lpstr>Arial</vt:lpstr>
      <vt:lpstr>Calibri</vt:lpstr>
      <vt:lpstr>Calibri Light</vt:lpstr>
      <vt:lpstr>Century Gothic</vt:lpstr>
      <vt:lpstr>system-ui</vt:lpstr>
      <vt:lpstr>Tw Cen MT</vt:lpstr>
      <vt:lpstr>Tw Cen MT Condensed</vt:lpstr>
      <vt:lpstr>Wingdings 3</vt:lpstr>
      <vt:lpstr>Integral</vt:lpstr>
      <vt:lpstr>Office Theme</vt:lpstr>
      <vt:lpstr>Ion</vt:lpstr>
      <vt:lpstr>PowerPoint Presentation</vt:lpstr>
      <vt:lpstr>PowerPoint Presentation</vt:lpstr>
      <vt:lpstr>“Upon this Rock…”</vt:lpstr>
      <vt:lpstr>       Some Background</vt:lpstr>
      <vt:lpstr>More Background</vt:lpstr>
      <vt:lpstr>More History</vt:lpstr>
      <vt:lpstr>“Upon this Rock…”</vt:lpstr>
      <vt:lpstr>Pope Pius XI (Pope 1922-39)</vt:lpstr>
      <vt:lpstr>Pope Pius XII (Pope 1939-58)</vt:lpstr>
      <vt:lpstr>The Vatican Crypts</vt:lpstr>
      <vt:lpstr>PowerPoint Presentation</vt:lpstr>
      <vt:lpstr>PowerPoint Presentation</vt:lpstr>
      <vt:lpstr>PowerPoint Presentation</vt:lpstr>
      <vt:lpstr>PowerPoint Presentation</vt:lpstr>
      <vt:lpstr>The Constantine Church (Old St. Peter’s) (1450)</vt:lpstr>
      <vt:lpstr>   Current Basilica</vt:lpstr>
      <vt:lpstr>Bernini Columns – Vatican Piazza</vt:lpstr>
      <vt:lpstr>         Bernini Columns From the Focal Point </vt:lpstr>
      <vt:lpstr>Cutaway</vt:lpstr>
      <vt:lpstr>PowerPoint Presentation</vt:lpstr>
      <vt:lpstr>Tomb of Valerii</vt:lpstr>
      <vt:lpstr>PowerPoint Presentation</vt:lpstr>
      <vt:lpstr>The Graffiti Wall</vt:lpstr>
      <vt:lpstr>PowerPoint Presentation</vt:lpstr>
      <vt:lpstr>PowerPoint Presentation</vt:lpstr>
      <vt:lpstr>PowerPoint Presentation</vt:lpstr>
      <vt:lpstr>Current St. Peters</vt:lpstr>
      <vt:lpstr>PowerPoint Presentation</vt:lpstr>
      <vt:lpstr>Why Thanksgiving?</vt:lpstr>
      <vt:lpstr>George Washington’s Thanksgiving Proclamation</vt:lpstr>
      <vt:lpstr>George Washington’s Thanksgiving Proclamation</vt:lpstr>
      <vt:lpstr>George Washington’s Thanksgiving Proclamation</vt:lpstr>
      <vt:lpstr>Thanksgiving</vt:lpstr>
      <vt:lpstr>Thanksgiving</vt:lpstr>
      <vt:lpstr>When was the Catholic Church founded?</vt:lpstr>
      <vt:lpstr>Why do we need a Church? Why do we need the Catholic Church? </vt:lpstr>
      <vt:lpstr>Did Jesus Intend for the Church to Endure Beyond the Apostles?</vt:lpstr>
      <vt:lpstr>What is the Mission of                    the Catholic Church?</vt:lpstr>
      <vt:lpstr>Teaching Authority of the Catholic Church</vt:lpstr>
      <vt:lpstr>Breaking Away from the Catholic Church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Religious Education Class 9 November 19, 2023</dc:title>
  <dc:creator>Gerri Laird</dc:creator>
  <cp:lastModifiedBy>Bob Laird</cp:lastModifiedBy>
  <cp:revision>5</cp:revision>
  <dcterms:created xsi:type="dcterms:W3CDTF">2023-11-08T19:53:52Z</dcterms:created>
  <dcterms:modified xsi:type="dcterms:W3CDTF">2023-11-29T19:29:46Z</dcterms:modified>
</cp:coreProperties>
</file>