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9"/>
  </p:notesMasterIdLst>
  <p:sldIdLst>
    <p:sldId id="366" r:id="rId3"/>
    <p:sldId id="434" r:id="rId4"/>
    <p:sldId id="367" r:id="rId5"/>
    <p:sldId id="368" r:id="rId6"/>
    <p:sldId id="415" r:id="rId7"/>
    <p:sldId id="435" r:id="rId8"/>
    <p:sldId id="430" r:id="rId9"/>
    <p:sldId id="445" r:id="rId10"/>
    <p:sldId id="431" r:id="rId11"/>
    <p:sldId id="383" r:id="rId12"/>
    <p:sldId id="437" r:id="rId13"/>
    <p:sldId id="448" r:id="rId14"/>
    <p:sldId id="449" r:id="rId15"/>
    <p:sldId id="446" r:id="rId16"/>
    <p:sldId id="272" r:id="rId17"/>
    <p:sldId id="385" r:id="rId18"/>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83355" autoAdjust="0"/>
  </p:normalViewPr>
  <p:slideViewPr>
    <p:cSldViewPr snapToGrid="0">
      <p:cViewPr varScale="1">
        <p:scale>
          <a:sx n="69" d="100"/>
          <a:sy n="69" d="100"/>
        </p:scale>
        <p:origin x="1248" y="72"/>
      </p:cViewPr>
      <p:guideLst/>
    </p:cSldViewPr>
  </p:slideViewPr>
  <p:notesTextViewPr>
    <p:cViewPr>
      <p:scale>
        <a:sx n="1" d="1"/>
        <a:sy n="1" d="1"/>
      </p:scale>
      <p:origin x="0" y="0"/>
    </p:cViewPr>
  </p:notesTextViewPr>
  <p:notesViewPr>
    <p:cSldViewPr snapToGrid="0">
      <p:cViewPr varScale="1">
        <p:scale>
          <a:sx n="84" d="100"/>
          <a:sy n="84" d="100"/>
        </p:scale>
        <p:origin x="1378"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40FAC4CB-E550-4B74-AEBE-CE878FA03288}"/>
    <pc:docChg chg="undo custSel delSld modSld sldOrd">
      <pc:chgData name="Gerri Laird" userId="424f5dd1d4d5a467" providerId="LiveId" clId="{40FAC4CB-E550-4B74-AEBE-CE878FA03288}" dt="2023-10-24T16:39:24.124" v="7" actId="47"/>
      <pc:docMkLst>
        <pc:docMk/>
      </pc:docMkLst>
      <pc:sldChg chg="del">
        <pc:chgData name="Gerri Laird" userId="424f5dd1d4d5a467" providerId="LiveId" clId="{40FAC4CB-E550-4B74-AEBE-CE878FA03288}" dt="2023-10-24T16:38:07.654" v="1" actId="47"/>
        <pc:sldMkLst>
          <pc:docMk/>
          <pc:sldMk cId="2891582482" sldId="354"/>
        </pc:sldMkLst>
      </pc:sldChg>
      <pc:sldChg chg="del">
        <pc:chgData name="Gerri Laird" userId="424f5dd1d4d5a467" providerId="LiveId" clId="{40FAC4CB-E550-4B74-AEBE-CE878FA03288}" dt="2023-10-24T16:39:21.260" v="6" actId="47"/>
        <pc:sldMkLst>
          <pc:docMk/>
          <pc:sldMk cId="2936236382" sldId="382"/>
        </pc:sldMkLst>
      </pc:sldChg>
      <pc:sldChg chg="del">
        <pc:chgData name="Gerri Laird" userId="424f5dd1d4d5a467" providerId="LiveId" clId="{40FAC4CB-E550-4B74-AEBE-CE878FA03288}" dt="2023-10-24T16:39:24.124" v="7" actId="47"/>
        <pc:sldMkLst>
          <pc:docMk/>
          <pc:sldMk cId="1697430923" sldId="411"/>
        </pc:sldMkLst>
      </pc:sldChg>
      <pc:sldChg chg="ord">
        <pc:chgData name="Gerri Laird" userId="424f5dd1d4d5a467" providerId="LiveId" clId="{40FAC4CB-E550-4B74-AEBE-CE878FA03288}" dt="2023-10-24T16:38:18.832" v="5" actId="20578"/>
        <pc:sldMkLst>
          <pc:docMk/>
          <pc:sldMk cId="3984526032" sldId="431"/>
        </pc:sldMkLst>
      </pc:sldChg>
      <pc:sldChg chg="del">
        <pc:chgData name="Gerri Laird" userId="424f5dd1d4d5a467" providerId="LiveId" clId="{40FAC4CB-E550-4B74-AEBE-CE878FA03288}" dt="2023-10-24T16:38:05.239" v="0" actId="47"/>
        <pc:sldMkLst>
          <pc:docMk/>
          <pc:sldMk cId="1262899007" sldId="433"/>
        </pc:sldMkLst>
      </pc:sldChg>
      <pc:sldChg chg="del">
        <pc:chgData name="Gerri Laird" userId="424f5dd1d4d5a467" providerId="LiveId" clId="{40FAC4CB-E550-4B74-AEBE-CE878FA03288}" dt="2023-10-24T16:38:09.212" v="2" actId="47"/>
        <pc:sldMkLst>
          <pc:docMk/>
          <pc:sldMk cId="3371111445" sldId="43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677F5A93-0502-451E-81E2-C7FDF7E9415B}" type="datetimeFigureOut">
              <a:rPr lang="en-US" smtClean="0"/>
              <a:t>10/24/2023</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6836D065-BC4D-429E-A387-D69B55F39AFC}" type="slidenum">
              <a:rPr lang="en-US" smtClean="0"/>
              <a:t>‹#›</a:t>
            </a:fld>
            <a:endParaRPr lang="en-US"/>
          </a:p>
        </p:txBody>
      </p:sp>
    </p:spTree>
    <p:extLst>
      <p:ext uri="{BB962C8B-B14F-4D97-AF65-F5344CB8AC3E}">
        <p14:creationId xmlns:p14="http://schemas.microsoft.com/office/powerpoint/2010/main" val="1124765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dlBOmQ1PaMY"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video.search.yahoo.com/yhs/search?fr=yhs-imageadvan-imageadvan_004&amp;ei=UTF-8&amp;hsimp=yhs-imageadvan_004&amp;hspart=imageadvan&amp;p=the+chosen+season+two%3A+Jesus+heals+the+paralytic+at+bethesda&amp;type=175_bc006_175_ext006_bc#id=1&amp;vid=5e1d6084e25ecc20c24326b594f59e27&amp;action=click"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rediblecatholic.com/12ppt/7E-P4-A/"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catholicnewsagency.com/news/252551/the-first-hyper-realistic-body-of-christ-based-on-the-holy-shroud-is-on-exhibit-in-spain?utm_campaign=CNA%20Daily&amp;utm_medium=email&amp;_hsmi=229816215&amp;_hsenc=p2ANqtz-80Pe5KeaP4fGMRcE74uH8xyj729EhqALJpGewfgaJx91FR5AB4j7Yoa2Wo0Kr8J0MifXvXG1PHUZZ5BoLCJ5tqwgRan49l6NC43RclywiYjM9UusE&amp;utm_content=229816215&amp;utm_source=hs_emai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36D065-BC4D-429E-A387-D69B55F39AFC}" type="slidenum">
              <a:rPr lang="en-US" smtClean="0"/>
              <a:t>1</a:t>
            </a:fld>
            <a:endParaRPr lang="en-US"/>
          </a:p>
        </p:txBody>
      </p:sp>
    </p:spTree>
    <p:extLst>
      <p:ext uri="{BB962C8B-B14F-4D97-AF65-F5344CB8AC3E}">
        <p14:creationId xmlns:p14="http://schemas.microsoft.com/office/powerpoint/2010/main" val="1677294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https://www.angel.com/watch/the-chosen/episode/bc63a65f-f50e-476d-8c9d-0bd836b8db23/season-1/episode-6/indescribable-compassion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(from 14:51-19:07)</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6836D065-BC4D-429E-A387-D69B55F39AFC}" type="slidenum">
              <a:rPr lang="en-US" smtClean="0"/>
              <a:t>6</a:t>
            </a:fld>
            <a:endParaRPr lang="en-US"/>
          </a:p>
        </p:txBody>
      </p:sp>
    </p:spTree>
    <p:extLst>
      <p:ext uri="{BB962C8B-B14F-4D97-AF65-F5344CB8AC3E}">
        <p14:creationId xmlns:p14="http://schemas.microsoft.com/office/powerpoint/2010/main" val="1043281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https://www.youtube.com/watch?v=dlBOmQ1PaMY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sz="1200" dirty="0">
                <a:hlinkClick r:id="rId4"/>
              </a:rPr>
              <a:t>the Chosen season two: Jesus heals the paralytic at Bethesda - Video Search Results (yahoo.com)</a:t>
            </a:r>
            <a:endParaRPr lang="en-US" sz="1200" dirty="0"/>
          </a:p>
          <a:p>
            <a:r>
              <a:rPr lang="en-US" sz="1200" dirty="0"/>
              <a:t>https://video.search.yahoo.com/yhs/search?fr=yhs-imageadvan-imageadvan_004&amp;ei=UTF-8&amp;hsimp=yhs-imageadvan_004&amp;hspart=imageadvan&amp;p=the+chosen+season+two%3A+Jesus+heals+the+paralytic+at+bethesda&amp;type=175_bc006_175_ext006_bc#id=1&amp;vid=5e1d6084e25ecc20c24326b594f59e27&amp;action=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36D065-BC4D-429E-A387-D69B55F39A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169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36D065-BC4D-429E-A387-D69B55F39AFC}" type="slidenum">
              <a:rPr lang="en-US" smtClean="0"/>
              <a:t>8</a:t>
            </a:fld>
            <a:endParaRPr lang="en-US"/>
          </a:p>
        </p:txBody>
      </p:sp>
    </p:spTree>
    <p:extLst>
      <p:ext uri="{BB962C8B-B14F-4D97-AF65-F5344CB8AC3E}">
        <p14:creationId xmlns:p14="http://schemas.microsoft.com/office/powerpoint/2010/main" val="3391840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7E-P4-A_032120 (crediblecatholic.com)</a:t>
            </a:r>
            <a:r>
              <a:rPr lang="en-US" dirty="0"/>
              <a:t> (slides 27 – 58)</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4"/>
              </a:rPr>
              <a:t>The first hyper-realistic body of Christ based on the Holy Shroud is on exhibit in Spain | Catholic News Agency</a:t>
            </a:r>
            <a:endParaRPr lang="en-US" dirty="0"/>
          </a:p>
          <a:p>
            <a:r>
              <a:rPr lang="en-US" dirty="0"/>
              <a:t>https://www.catholicnewsagency.com/news/252551/the-first-hyper-realistic-body-of-christ-based-on-the-holy-shroud-is-on-exhibit-in-spain</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836D065-BC4D-429E-A387-D69B55F39AFC}" type="slidenum">
              <a:rPr lang="en-US" smtClean="0"/>
              <a:t>11</a:t>
            </a:fld>
            <a:endParaRPr lang="en-US"/>
          </a:p>
        </p:txBody>
      </p:sp>
    </p:spTree>
    <p:extLst>
      <p:ext uri="{BB962C8B-B14F-4D97-AF65-F5344CB8AC3E}">
        <p14:creationId xmlns:p14="http://schemas.microsoft.com/office/powerpoint/2010/main" val="1836571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36D065-BC4D-429E-A387-D69B55F39AFC}" type="slidenum">
              <a:rPr lang="en-US" smtClean="0"/>
              <a:t>13</a:t>
            </a:fld>
            <a:endParaRPr lang="en-US"/>
          </a:p>
        </p:txBody>
      </p:sp>
    </p:spTree>
    <p:extLst>
      <p:ext uri="{BB962C8B-B14F-4D97-AF65-F5344CB8AC3E}">
        <p14:creationId xmlns:p14="http://schemas.microsoft.com/office/powerpoint/2010/main" val="327226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BE02F-A661-2690-30BE-26E143B84A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1501F0-163D-4D0B-40A2-D0AF4D6346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404A1B-212E-1064-6350-50C6F25B8864}"/>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5" name="Footer Placeholder 4">
            <a:extLst>
              <a:ext uri="{FF2B5EF4-FFF2-40B4-BE49-F238E27FC236}">
                <a16:creationId xmlns:a16="http://schemas.microsoft.com/office/drawing/2014/main" id="{3B6FCDF2-16ED-A1E2-2E86-7B51970555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0F427D-3B78-E0F6-4B8B-4D407589934F}"/>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200475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C18F-A977-B260-A0A1-B6EE0A2273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8A114E-85C2-C444-7247-FE307E5CAB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B4A794-7239-DEE7-C7A0-BBB77AEE81E6}"/>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5" name="Footer Placeholder 4">
            <a:extLst>
              <a:ext uri="{FF2B5EF4-FFF2-40B4-BE49-F238E27FC236}">
                <a16:creationId xmlns:a16="http://schemas.microsoft.com/office/drawing/2014/main" id="{185635C7-514A-5411-2FFF-448CA0F6E6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C1F16-5667-CB5D-9024-727D5F8F269D}"/>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6153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BBD2-1F68-918D-7380-C27A3CABBD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788F4B-AAE4-769D-12A6-3620211CAD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C97A77-E3CD-17D6-977C-8677F035B178}"/>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5" name="Footer Placeholder 4">
            <a:extLst>
              <a:ext uri="{FF2B5EF4-FFF2-40B4-BE49-F238E27FC236}">
                <a16:creationId xmlns:a16="http://schemas.microsoft.com/office/drawing/2014/main" id="{E21ABB97-22BD-8EB6-EFF4-70E5681632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3EB394-CF80-5779-B92B-1E3E42CDBC5D}"/>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697222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24263-EECD-D7E8-5757-49A6A09F8C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959FE-25B6-CB43-66CF-755D52A304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4C7270-4273-D6CA-AE44-29660E3C1A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3B29DB-356E-2AC5-7EE2-0F1C7BD5AAFE}"/>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6" name="Footer Placeholder 5">
            <a:extLst>
              <a:ext uri="{FF2B5EF4-FFF2-40B4-BE49-F238E27FC236}">
                <a16:creationId xmlns:a16="http://schemas.microsoft.com/office/drawing/2014/main" id="{03DCE5BF-9709-CF9E-6EE2-E80E69452B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9E7BAE-CC1C-A14D-8F7F-15A2176AE0C6}"/>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043151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08794-C615-EF19-FD21-5950A7094C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378898-3527-A026-45ED-4A3C7731FA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0CFDDA-C38F-660E-3A49-57364A8F2A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D6BE85-A60F-3CFF-5C6C-2C7CF61D6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781A0C-4125-6420-D5A4-20924D01AC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E87985-0BDC-9CC1-9B32-8FC81CE0CFC9}"/>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8" name="Footer Placeholder 7">
            <a:extLst>
              <a:ext uri="{FF2B5EF4-FFF2-40B4-BE49-F238E27FC236}">
                <a16:creationId xmlns:a16="http://schemas.microsoft.com/office/drawing/2014/main" id="{78329295-36FD-0584-BEA1-1980A18FBC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1934BF-5CE9-959F-4EC5-2EBCDE8F1294}"/>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722130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3834-365F-A4FB-C57C-409E45C027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474DDB-0E6D-DF3D-2B32-FFC22B56C070}"/>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4" name="Footer Placeholder 3">
            <a:extLst>
              <a:ext uri="{FF2B5EF4-FFF2-40B4-BE49-F238E27FC236}">
                <a16:creationId xmlns:a16="http://schemas.microsoft.com/office/drawing/2014/main" id="{8C1F63B7-3311-E911-73A6-8DBB2F28AE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567438-A626-3CA9-F898-0557A1290D06}"/>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2784113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7F215-436E-5599-5B5F-3816D5FAFD71}"/>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3" name="Footer Placeholder 2">
            <a:extLst>
              <a:ext uri="{FF2B5EF4-FFF2-40B4-BE49-F238E27FC236}">
                <a16:creationId xmlns:a16="http://schemas.microsoft.com/office/drawing/2014/main" id="{A2A54FF7-72D1-39EC-996C-3832359E44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A56454-06BE-E70C-342D-CE41E1D2E00B}"/>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457767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DE0FA-3664-3273-B42F-47DCDD592C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E657A2-D72F-E8C9-F2E5-A9656B7518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ED363A-8A3C-C596-2D8B-C81060E07B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284F78-9249-AA8A-50CB-F548F3759458}"/>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6" name="Footer Placeholder 5">
            <a:extLst>
              <a:ext uri="{FF2B5EF4-FFF2-40B4-BE49-F238E27FC236}">
                <a16:creationId xmlns:a16="http://schemas.microsoft.com/office/drawing/2014/main" id="{D58A2AA1-B7F9-79F0-88ED-5F224BC688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07C834-7B77-8B31-4A93-609BB2AB16FD}"/>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2423395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5117-D34B-52C7-1AC1-CD8AF78408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CC464D-94E7-EB05-AC21-1FFE053D8C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E8161B-8BA4-FA16-01EC-EE654AD13B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9B88DD-58DA-C6FD-135B-4D81EF526F6D}"/>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6" name="Footer Placeholder 5">
            <a:extLst>
              <a:ext uri="{FF2B5EF4-FFF2-40B4-BE49-F238E27FC236}">
                <a16:creationId xmlns:a16="http://schemas.microsoft.com/office/drawing/2014/main" id="{125AD70A-B352-9D54-4886-0D3878F0ED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61326E-C506-247B-347B-4FC36604E363}"/>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090729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F28E-0A04-4190-C5BE-B4C2593BF8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A7C9B4-2632-0E6C-B5C0-01AFC3F571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6AE594-DA6E-A6C6-114F-9C7A4D5083BA}"/>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5" name="Footer Placeholder 4">
            <a:extLst>
              <a:ext uri="{FF2B5EF4-FFF2-40B4-BE49-F238E27FC236}">
                <a16:creationId xmlns:a16="http://schemas.microsoft.com/office/drawing/2014/main" id="{A08525B4-D165-EFA1-B379-5E5CD74E6E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F30C11-E1D8-DD3E-899F-81C323395EF2}"/>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540641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516456-7BC3-B6F1-8D7F-6E0BD53F58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2E8231-4589-E3B4-27A9-4D5B3CCF48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44F258-77DC-5558-EE01-11C363D5F45C}"/>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5" name="Footer Placeholder 4">
            <a:extLst>
              <a:ext uri="{FF2B5EF4-FFF2-40B4-BE49-F238E27FC236}">
                <a16:creationId xmlns:a16="http://schemas.microsoft.com/office/drawing/2014/main" id="{6A303483-984B-4551-EC2F-E948B13D8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075EE-C624-254D-3E8C-1B77A17F4A0C}"/>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24746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2EDF-140B-0B76-432F-C1E1FA3977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73C04E-6E82-3EB3-DC94-2AF3D0A538A2}"/>
              </a:ext>
            </a:extLst>
          </p:cNvPr>
          <p:cNvSpPr>
            <a:spLocks noGrp="1"/>
          </p:cNvSpPr>
          <p:nvPr>
            <p:ph type="dt" sz="half" idx="10"/>
          </p:nvPr>
        </p:nvSpPr>
        <p:spPr/>
        <p:txBody>
          <a:bodyPr/>
          <a:lstStyle/>
          <a:p>
            <a:fld id="{69B77A11-1A31-4CD6-84BD-46B11873F7C8}" type="datetimeFigureOut">
              <a:rPr lang="en-US" smtClean="0"/>
              <a:t>10/24/2023</a:t>
            </a:fld>
            <a:endParaRPr lang="en-US"/>
          </a:p>
        </p:txBody>
      </p:sp>
      <p:sp>
        <p:nvSpPr>
          <p:cNvPr id="4" name="Footer Placeholder 3">
            <a:extLst>
              <a:ext uri="{FF2B5EF4-FFF2-40B4-BE49-F238E27FC236}">
                <a16:creationId xmlns:a16="http://schemas.microsoft.com/office/drawing/2014/main" id="{55DC3A2A-CDE7-6104-193A-503434ECF8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E2A062-0E2F-516F-46E7-2D3DDC5B7B27}"/>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603012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3CB87E-4591-47A1-9046-CF63F17215EF}" type="datetime2">
              <a:rPr lang="en-US" smtClean="0"/>
              <a:t>Tuesday, October 24,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t>‹#›</a:t>
            </a:fld>
            <a:endParaRPr lang="en-US"/>
          </a:p>
        </p:txBody>
      </p:sp>
    </p:spTree>
    <p:extLst>
      <p:ext uri="{BB962C8B-B14F-4D97-AF65-F5344CB8AC3E}">
        <p14:creationId xmlns:p14="http://schemas.microsoft.com/office/powerpoint/2010/main" val="317047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DE70B-B772-416E-A790-995760B1742E}" type="datetime2">
              <a:rPr lang="en-US" smtClean="0"/>
              <a:t>Tuesday, October 24,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593580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760CDE-A6F1-4138-AF12-ED09E8E5FB6B}" type="datetime2">
              <a:rPr lang="en-US" smtClean="0"/>
              <a:t>Tuesday, October 24, 2023</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376415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15F8B1-DB7B-4D28-A97D-40FB2DD1EF78}" type="datetime2">
              <a:rPr lang="en-US" smtClean="0"/>
              <a:t>Tuesday, October 24, 2023</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169543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039161-23B8-4738-9069-73EBE8884FDD}" type="datetime2">
              <a:rPr lang="en-US" smtClean="0"/>
              <a:t>Tuesday, October 24, 2023</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762812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94D44-7693-499F-AC6C-11696134FE3F}" type="datetime2">
              <a:rPr lang="en-US" smtClean="0"/>
              <a:t>Tuesday, October 24, 2023</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09062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AF2AE-472C-4EF3-ABB2-24BAA9AE3CF7}" type="datetime2">
              <a:rPr lang="en-US" smtClean="0"/>
              <a:t>Tuesday, October 24, 2023</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236224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A162C-A7C1-4263-9453-1BAFF8C39559}" type="datetime2">
              <a:rPr lang="en-US" smtClean="0"/>
              <a:t>Tuesday, October 24, 2023</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527879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
        <p:nvSpPr>
          <p:cNvPr id="5" name="Date Placeholder 4"/>
          <p:cNvSpPr>
            <a:spLocks noGrp="1"/>
          </p:cNvSpPr>
          <p:nvPr>
            <p:ph type="dt" sz="half" idx="10"/>
          </p:nvPr>
        </p:nvSpPr>
        <p:spPr/>
        <p:txBody>
          <a:bodyPr/>
          <a:lstStyle/>
          <a:p>
            <a:fld id="{64DF6793-3458-4587-8168-65F0C37A92D2}" type="datetime2">
              <a:rPr lang="en-US" smtClean="0"/>
              <a:t>Tuesday, October 24, 2023</a:t>
            </a:fld>
            <a:endParaRPr lang="en-US"/>
          </a:p>
        </p:txBody>
      </p:sp>
    </p:spTree>
    <p:extLst>
      <p:ext uri="{BB962C8B-B14F-4D97-AF65-F5344CB8AC3E}">
        <p14:creationId xmlns:p14="http://schemas.microsoft.com/office/powerpoint/2010/main" val="1385048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24,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85809011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24,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07889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24,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63295294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24,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2848534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24,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320071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A17F0E-8070-4DFE-A821-9A699EDBAD7E}" type="datetime2">
              <a:rPr lang="en-US" smtClean="0"/>
              <a:t>Tuesday, October 24, 2023</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437593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D34AE-C7BF-46E5-A968-01C6641F6476}" type="datetime2">
              <a:rPr lang="en-US" smtClean="0"/>
              <a:t>Tuesday, October 24, 2023</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42360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3749E7-5841-3D19-57FB-61450A908F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C90393-C200-75B2-1601-2903BC7E79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0E4B4-486F-2229-23A6-5921B76062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77A11-1A31-4CD6-84BD-46B11873F7C8}" type="datetimeFigureOut">
              <a:rPr lang="en-US" smtClean="0"/>
              <a:t>10/24/2023</a:t>
            </a:fld>
            <a:endParaRPr lang="en-US"/>
          </a:p>
        </p:txBody>
      </p:sp>
      <p:sp>
        <p:nvSpPr>
          <p:cNvPr id="5" name="Footer Placeholder 4">
            <a:extLst>
              <a:ext uri="{FF2B5EF4-FFF2-40B4-BE49-F238E27FC236}">
                <a16:creationId xmlns:a16="http://schemas.microsoft.com/office/drawing/2014/main" id="{4DD5674D-9226-96E0-D0F1-097162B610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6E742A-5700-A06A-97DC-6302185091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ADFF2F-1C24-4D3A-A3D9-5B05300100A1}" type="slidenum">
              <a:rPr lang="en-US" smtClean="0"/>
              <a:t>‹#›</a:t>
            </a:fld>
            <a:endParaRPr lang="en-US"/>
          </a:p>
        </p:txBody>
      </p:sp>
    </p:spTree>
    <p:extLst>
      <p:ext uri="{BB962C8B-B14F-4D97-AF65-F5344CB8AC3E}">
        <p14:creationId xmlns:p14="http://schemas.microsoft.com/office/powerpoint/2010/main" val="1735025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352ED3-3C46-4C9A-9738-67B2D875E7E2}" type="datetime2">
              <a:rPr lang="en-US" smtClean="0"/>
              <a:pPr/>
              <a:t>Tuesday, October 24, 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77755746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FC6A436-C990-A8AD-4FFD-536F589F4EE4}"/>
              </a:ext>
            </a:extLst>
          </p:cNvPr>
          <p:cNvPicPr>
            <a:picLocks noChangeAspect="1"/>
          </p:cNvPicPr>
          <p:nvPr/>
        </p:nvPicPr>
        <p:blipFill rotWithShape="1">
          <a:blip r:embed="rId3"/>
          <a:srcRect t="1447" r="-1" b="17973"/>
          <a:stretch/>
        </p:blipFill>
        <p:spPr>
          <a:xfrm>
            <a:off x="1" y="10"/>
            <a:ext cx="6936390" cy="6857990"/>
          </a:xfrm>
          <a:prstGeom prst="rect">
            <a:avLst/>
          </a:prstGeom>
        </p:spPr>
      </p:pic>
      <p:sp>
        <p:nvSpPr>
          <p:cNvPr id="4" name="Text Placeholder 3">
            <a:extLst>
              <a:ext uri="{FF2B5EF4-FFF2-40B4-BE49-F238E27FC236}">
                <a16:creationId xmlns:a16="http://schemas.microsoft.com/office/drawing/2014/main" id="{B4005B44-9511-1F47-8D5B-7ABD2DDFE589}"/>
              </a:ext>
            </a:extLst>
          </p:cNvPr>
          <p:cNvSpPr>
            <a:spLocks noGrp="1"/>
          </p:cNvSpPr>
          <p:nvPr>
            <p:ph type="body" sz="half" idx="4294967295"/>
          </p:nvPr>
        </p:nvSpPr>
        <p:spPr>
          <a:xfrm>
            <a:off x="7531610" y="1621971"/>
            <a:ext cx="4540647" cy="4811486"/>
          </a:xfrm>
        </p:spPr>
        <p:txBody>
          <a:bodyPr vert="horz" lIns="91440" tIns="45720" rIns="91440" bIns="45720" rtlCol="0">
            <a:normAutofit/>
          </a:bodyPr>
          <a:lstStyle/>
          <a:p>
            <a:pPr marL="0" indent="0" algn="ctr">
              <a:buClr>
                <a:srgbClr val="A68756"/>
              </a:buClr>
              <a:buNone/>
            </a:pPr>
            <a:r>
              <a:rPr lang="en-US" sz="4000" b="1" dirty="0"/>
              <a:t>9</a:t>
            </a:r>
            <a:r>
              <a:rPr lang="en-US" sz="4000" b="1" baseline="30000" dirty="0"/>
              <a:t>th</a:t>
            </a:r>
            <a:r>
              <a:rPr lang="en-US" sz="4000" b="1" dirty="0"/>
              <a:t> Grade Religious Education</a:t>
            </a:r>
          </a:p>
          <a:p>
            <a:pPr marL="0" indent="0" algn="ctr">
              <a:buClr>
                <a:srgbClr val="A68756"/>
              </a:buClr>
              <a:buNone/>
            </a:pPr>
            <a:r>
              <a:rPr lang="en-US" sz="4000" b="1" dirty="0"/>
              <a:t> October 22, 2022</a:t>
            </a:r>
          </a:p>
          <a:p>
            <a:pPr marL="0" indent="0" algn="ctr">
              <a:buClr>
                <a:srgbClr val="A68756"/>
              </a:buClr>
              <a:buNone/>
            </a:pPr>
            <a:r>
              <a:rPr lang="en-US" sz="4000" b="1" dirty="0"/>
              <a:t>Class #6</a:t>
            </a:r>
          </a:p>
          <a:p>
            <a:pPr marL="0">
              <a:buClr>
                <a:srgbClr val="A68756"/>
              </a:buClr>
            </a:pPr>
            <a:endParaRPr lang="en-US" sz="2000" b="1" dirty="0"/>
          </a:p>
        </p:txBody>
      </p:sp>
    </p:spTree>
    <p:extLst>
      <p:ext uri="{BB962C8B-B14F-4D97-AF65-F5344CB8AC3E}">
        <p14:creationId xmlns:p14="http://schemas.microsoft.com/office/powerpoint/2010/main" val="367868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4076A-2538-594C-81E1-D209BB1A27E0}"/>
              </a:ext>
            </a:extLst>
          </p:cNvPr>
          <p:cNvSpPr>
            <a:spLocks noGrp="1"/>
          </p:cNvSpPr>
          <p:nvPr>
            <p:ph type="title"/>
          </p:nvPr>
        </p:nvSpPr>
        <p:spPr/>
        <p:txBody>
          <a:bodyPr>
            <a:normAutofit/>
          </a:bodyPr>
          <a:lstStyle/>
          <a:p>
            <a:pPr algn="ctr"/>
            <a:r>
              <a:rPr lang="en-US" sz="3200" b="1" dirty="0"/>
              <a:t>Saint of the Week: Pope Saint John Paul II</a:t>
            </a:r>
            <a:br>
              <a:rPr lang="en-US" sz="3200" b="1" dirty="0"/>
            </a:br>
            <a:r>
              <a:rPr lang="en-US" sz="3200" b="1" dirty="0"/>
              <a:t>October 22nd</a:t>
            </a:r>
          </a:p>
        </p:txBody>
      </p:sp>
      <p:pic>
        <p:nvPicPr>
          <p:cNvPr id="4" name="Picture 2">
            <a:extLst>
              <a:ext uri="{FF2B5EF4-FFF2-40B4-BE49-F238E27FC236}">
                <a16:creationId xmlns:a16="http://schemas.microsoft.com/office/drawing/2014/main" id="{841CE1FC-DDB0-8C44-A5A6-DB482EEA988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30600" b="2"/>
          <a:stretch/>
        </p:blipFill>
        <p:spPr bwMode="auto">
          <a:xfrm>
            <a:off x="2560319" y="1998343"/>
            <a:ext cx="4954385" cy="4312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593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CEA0-F213-A648-BA91-133AED395439}"/>
              </a:ext>
            </a:extLst>
          </p:cNvPr>
          <p:cNvSpPr>
            <a:spLocks noGrp="1"/>
          </p:cNvSpPr>
          <p:nvPr>
            <p:ph type="title"/>
          </p:nvPr>
        </p:nvSpPr>
        <p:spPr/>
        <p:txBody>
          <a:bodyPr/>
          <a:lstStyle/>
          <a:p>
            <a:pPr algn="ctr"/>
            <a:r>
              <a:rPr lang="en-US" dirty="0"/>
              <a:t>Facts about</a:t>
            </a:r>
            <a:br>
              <a:rPr lang="en-US" dirty="0"/>
            </a:br>
            <a:r>
              <a:rPr lang="en-US" dirty="0"/>
              <a:t>Pope Saint John Paul II</a:t>
            </a:r>
          </a:p>
        </p:txBody>
      </p:sp>
      <p:sp>
        <p:nvSpPr>
          <p:cNvPr id="3" name="Content Placeholder 2">
            <a:extLst>
              <a:ext uri="{FF2B5EF4-FFF2-40B4-BE49-F238E27FC236}">
                <a16:creationId xmlns:a16="http://schemas.microsoft.com/office/drawing/2014/main" id="{07900194-E4DB-0F4B-8790-0DFD5E1EC9CE}"/>
              </a:ext>
            </a:extLst>
          </p:cNvPr>
          <p:cNvSpPr>
            <a:spLocks noGrp="1"/>
          </p:cNvSpPr>
          <p:nvPr>
            <p:ph idx="1"/>
          </p:nvPr>
        </p:nvSpPr>
        <p:spPr>
          <a:xfrm>
            <a:off x="1309101" y="2160589"/>
            <a:ext cx="8596668" cy="3880773"/>
          </a:xfrm>
        </p:spPr>
        <p:txBody>
          <a:bodyPr>
            <a:normAutofit lnSpcReduction="10000"/>
          </a:bodyPr>
          <a:lstStyle/>
          <a:p>
            <a:r>
              <a:rPr lang="en-US" dirty="0"/>
              <a:t>Neither he nor John Paul I were expected to be chosen Pope in 1978.</a:t>
            </a:r>
          </a:p>
          <a:p>
            <a:r>
              <a:rPr lang="en-US" dirty="0"/>
              <a:t>Double Name: John Paul II</a:t>
            </a:r>
          </a:p>
          <a:p>
            <a:r>
              <a:rPr lang="en-US" dirty="0"/>
              <a:t>Three Popes in a single year: Not since 1648</a:t>
            </a:r>
          </a:p>
          <a:p>
            <a:r>
              <a:rPr lang="en-US" dirty="0"/>
              <a:t>First non-Italian Pope since 1523</a:t>
            </a:r>
          </a:p>
          <a:p>
            <a:r>
              <a:rPr lang="en-US" dirty="0"/>
              <a:t>From a Communist country</a:t>
            </a:r>
          </a:p>
          <a:p>
            <a:r>
              <a:rPr lang="en-US" dirty="0"/>
              <a:t>Extremely popular; drew upward to 2 million at some of his Masses</a:t>
            </a:r>
          </a:p>
          <a:p>
            <a:r>
              <a:rPr lang="en-US" dirty="0"/>
              <a:t>Most traveled pope</a:t>
            </a:r>
          </a:p>
          <a:p>
            <a:r>
              <a:rPr lang="en-US" dirty="0"/>
              <a:t>Assassination attempt</a:t>
            </a:r>
          </a:p>
          <a:p>
            <a:r>
              <a:rPr lang="en-US" dirty="0"/>
              <a:t>Theologian and philosopher</a:t>
            </a:r>
          </a:p>
          <a:p>
            <a:r>
              <a:rPr lang="en-US" dirty="0"/>
              <a:t>Significant influence on the Second Vatican Council</a:t>
            </a:r>
          </a:p>
        </p:txBody>
      </p:sp>
    </p:spTree>
    <p:extLst>
      <p:ext uri="{BB962C8B-B14F-4D97-AF65-F5344CB8AC3E}">
        <p14:creationId xmlns:p14="http://schemas.microsoft.com/office/powerpoint/2010/main" val="256955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
                                        <p:tgtEl>
                                          <p:spTgt spid="3">
                                            <p:txEl>
                                              <p:pRg st="3" end="3"/>
                                            </p:txEl>
                                          </p:spTgt>
                                        </p:tgtEl>
                                      </p:cBhvr>
                                    </p:animEffect>
                                    <p:anim calcmode="lin" valueType="num">
                                      <p:cBhvr>
                                        <p:cTn id="35"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3"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
                                        <p:tgtEl>
                                          <p:spTgt spid="3">
                                            <p:txEl>
                                              <p:pRg st="4" end="4"/>
                                            </p:txEl>
                                          </p:spTgt>
                                        </p:tgtEl>
                                      </p:cBhvr>
                                    </p:animEffect>
                                    <p:anim calcmode="lin" valueType="num">
                                      <p:cBhvr>
                                        <p:cTn id="44"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46"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7"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3" presetClass="entr" presetSubtype="0" fill="hold" grpId="0"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fade">
                                      <p:cBhvr>
                                        <p:cTn id="52" dur="100"/>
                                        <p:tgtEl>
                                          <p:spTgt spid="3">
                                            <p:txEl>
                                              <p:pRg st="5" end="5"/>
                                            </p:txEl>
                                          </p:spTgt>
                                        </p:tgtEl>
                                      </p:cBhvr>
                                    </p:animEffect>
                                    <p:anim calcmode="lin" valueType="num">
                                      <p:cBhvr>
                                        <p:cTn id="53" dur="4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4" dur="400" fill="hold"/>
                                        <p:tgtEl>
                                          <p:spTgt spid="3">
                                            <p:txEl>
                                              <p:pRg st="5" end="5"/>
                                            </p:txEl>
                                          </p:spTgt>
                                        </p:tgtEl>
                                        <p:attrNameLst>
                                          <p:attrName>ppt_y</p:attrName>
                                        </p:attrNameLst>
                                      </p:cBhvr>
                                      <p:tavLst>
                                        <p:tav tm="0">
                                          <p:val>
                                            <p:strVal val="#ppt_y+0.31"/>
                                          </p:val>
                                        </p:tav>
                                        <p:tav tm="100000">
                                          <p:val>
                                            <p:strVal val="#ppt_y+0.31"/>
                                          </p:val>
                                        </p:tav>
                                      </p:tavLst>
                                    </p:anim>
                                    <p:anim calcmode="lin" valueType="num">
                                      <p:cBhvr>
                                        <p:cTn id="55" dur="600" decel="50000" fill="hold">
                                          <p:stCondLst>
                                            <p:cond delay="400"/>
                                          </p:stCondLst>
                                        </p:cTn>
                                        <p:tgtEl>
                                          <p:spTgt spid="3">
                                            <p:txEl>
                                              <p:pRg st="5" end="5"/>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6" dur="600" decel="50000" fill="hold">
                                          <p:stCondLst>
                                            <p:cond delay="400"/>
                                          </p:stCondLst>
                                        </p:cTn>
                                        <p:tgtEl>
                                          <p:spTgt spid="3">
                                            <p:txEl>
                                              <p:pRg st="5" end="5"/>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3" presetClass="entr" presetSubtype="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100"/>
                                        <p:tgtEl>
                                          <p:spTgt spid="3">
                                            <p:txEl>
                                              <p:pRg st="6" end="6"/>
                                            </p:txEl>
                                          </p:spTgt>
                                        </p:tgtEl>
                                      </p:cBhvr>
                                    </p:animEffect>
                                    <p:anim calcmode="lin" valueType="num">
                                      <p:cBhvr>
                                        <p:cTn id="62" dur="4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3" dur="400" fill="hold"/>
                                        <p:tgtEl>
                                          <p:spTgt spid="3">
                                            <p:txEl>
                                              <p:pRg st="6" end="6"/>
                                            </p:txEl>
                                          </p:spTgt>
                                        </p:tgtEl>
                                        <p:attrNameLst>
                                          <p:attrName>ppt_y</p:attrName>
                                        </p:attrNameLst>
                                      </p:cBhvr>
                                      <p:tavLst>
                                        <p:tav tm="0">
                                          <p:val>
                                            <p:strVal val="#ppt_y+0.31"/>
                                          </p:val>
                                        </p:tav>
                                        <p:tav tm="100000">
                                          <p:val>
                                            <p:strVal val="#ppt_y+0.31"/>
                                          </p:val>
                                        </p:tav>
                                      </p:tavLst>
                                    </p:anim>
                                    <p:anim calcmode="lin" valueType="num">
                                      <p:cBhvr>
                                        <p:cTn id="64" dur="600" decel="50000" fill="hold">
                                          <p:stCondLst>
                                            <p:cond delay="400"/>
                                          </p:stCondLst>
                                        </p:cTn>
                                        <p:tgtEl>
                                          <p:spTgt spid="3">
                                            <p:txEl>
                                              <p:pRg st="6" end="6"/>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5" dur="600" decel="50000" fill="hold">
                                          <p:stCondLst>
                                            <p:cond delay="400"/>
                                          </p:stCondLst>
                                        </p:cTn>
                                        <p:tgtEl>
                                          <p:spTgt spid="3">
                                            <p:txEl>
                                              <p:pRg st="6" end="6"/>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3" presetClass="entr" presetSubtype="0" fill="hold" grpId="0" nodeType="clickEffect">
                                  <p:stCondLst>
                                    <p:cond delay="0"/>
                                  </p:stCondLst>
                                  <p:childTnLst>
                                    <p:set>
                                      <p:cBhvr>
                                        <p:cTn id="69" dur="1" fill="hold">
                                          <p:stCondLst>
                                            <p:cond delay="0"/>
                                          </p:stCondLst>
                                        </p:cTn>
                                        <p:tgtEl>
                                          <p:spTgt spid="3">
                                            <p:txEl>
                                              <p:pRg st="7" end="7"/>
                                            </p:txEl>
                                          </p:spTgt>
                                        </p:tgtEl>
                                        <p:attrNameLst>
                                          <p:attrName>style.visibility</p:attrName>
                                        </p:attrNameLst>
                                      </p:cBhvr>
                                      <p:to>
                                        <p:strVal val="visible"/>
                                      </p:to>
                                    </p:set>
                                    <p:animEffect transition="in" filter="fade">
                                      <p:cBhvr>
                                        <p:cTn id="70" dur="100"/>
                                        <p:tgtEl>
                                          <p:spTgt spid="3">
                                            <p:txEl>
                                              <p:pRg st="7" end="7"/>
                                            </p:txEl>
                                          </p:spTgt>
                                        </p:tgtEl>
                                      </p:cBhvr>
                                    </p:animEffect>
                                    <p:anim calcmode="lin" valueType="num">
                                      <p:cBhvr>
                                        <p:cTn id="71" dur="4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2" dur="400" fill="hold"/>
                                        <p:tgtEl>
                                          <p:spTgt spid="3">
                                            <p:txEl>
                                              <p:pRg st="7" end="7"/>
                                            </p:txEl>
                                          </p:spTgt>
                                        </p:tgtEl>
                                        <p:attrNameLst>
                                          <p:attrName>ppt_y</p:attrName>
                                        </p:attrNameLst>
                                      </p:cBhvr>
                                      <p:tavLst>
                                        <p:tav tm="0">
                                          <p:val>
                                            <p:strVal val="#ppt_y+0.31"/>
                                          </p:val>
                                        </p:tav>
                                        <p:tav tm="100000">
                                          <p:val>
                                            <p:strVal val="#ppt_y+0.31"/>
                                          </p:val>
                                        </p:tav>
                                      </p:tavLst>
                                    </p:anim>
                                    <p:anim calcmode="lin" valueType="num">
                                      <p:cBhvr>
                                        <p:cTn id="73" dur="600" decel="50000" fill="hold">
                                          <p:stCondLst>
                                            <p:cond delay="400"/>
                                          </p:stCondLst>
                                        </p:cTn>
                                        <p:tgtEl>
                                          <p:spTgt spid="3">
                                            <p:txEl>
                                              <p:pRg st="7" end="7"/>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4" dur="600" decel="50000" fill="hold">
                                          <p:stCondLst>
                                            <p:cond delay="400"/>
                                          </p:stCondLst>
                                        </p:cTn>
                                        <p:tgtEl>
                                          <p:spTgt spid="3">
                                            <p:txEl>
                                              <p:pRg st="7" end="7"/>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3" presetClass="entr" presetSubtype="0" fill="hold" grpId="0" nodeType="click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Effect transition="in" filter="fade">
                                      <p:cBhvr>
                                        <p:cTn id="79" dur="100"/>
                                        <p:tgtEl>
                                          <p:spTgt spid="3">
                                            <p:txEl>
                                              <p:pRg st="8" end="8"/>
                                            </p:txEl>
                                          </p:spTgt>
                                        </p:tgtEl>
                                      </p:cBhvr>
                                    </p:animEffect>
                                    <p:anim calcmode="lin" valueType="num">
                                      <p:cBhvr>
                                        <p:cTn id="80" dur="4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81" dur="400" fill="hold"/>
                                        <p:tgtEl>
                                          <p:spTgt spid="3">
                                            <p:txEl>
                                              <p:pRg st="8" end="8"/>
                                            </p:txEl>
                                          </p:spTgt>
                                        </p:tgtEl>
                                        <p:attrNameLst>
                                          <p:attrName>ppt_y</p:attrName>
                                        </p:attrNameLst>
                                      </p:cBhvr>
                                      <p:tavLst>
                                        <p:tav tm="0">
                                          <p:val>
                                            <p:strVal val="#ppt_y+0.31"/>
                                          </p:val>
                                        </p:tav>
                                        <p:tav tm="100000">
                                          <p:val>
                                            <p:strVal val="#ppt_y+0.31"/>
                                          </p:val>
                                        </p:tav>
                                      </p:tavLst>
                                    </p:anim>
                                    <p:anim calcmode="lin" valueType="num">
                                      <p:cBhvr>
                                        <p:cTn id="82" dur="600" decel="50000" fill="hold">
                                          <p:stCondLst>
                                            <p:cond delay="400"/>
                                          </p:stCondLst>
                                        </p:cTn>
                                        <p:tgtEl>
                                          <p:spTgt spid="3">
                                            <p:txEl>
                                              <p:pRg st="8" end="8"/>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3" dur="600" decel="50000" fill="hold">
                                          <p:stCondLst>
                                            <p:cond delay="400"/>
                                          </p:stCondLst>
                                        </p:cTn>
                                        <p:tgtEl>
                                          <p:spTgt spid="3">
                                            <p:txEl>
                                              <p:pRg st="8" end="8"/>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3" presetClass="entr" presetSubtype="0" fill="hold" grpId="0" nodeType="clickEffect">
                                  <p:stCondLst>
                                    <p:cond delay="0"/>
                                  </p:stCondLst>
                                  <p:childTnLst>
                                    <p:set>
                                      <p:cBhvr>
                                        <p:cTn id="87" dur="1" fill="hold">
                                          <p:stCondLst>
                                            <p:cond delay="0"/>
                                          </p:stCondLst>
                                        </p:cTn>
                                        <p:tgtEl>
                                          <p:spTgt spid="3">
                                            <p:txEl>
                                              <p:pRg st="9" end="9"/>
                                            </p:txEl>
                                          </p:spTgt>
                                        </p:tgtEl>
                                        <p:attrNameLst>
                                          <p:attrName>style.visibility</p:attrName>
                                        </p:attrNameLst>
                                      </p:cBhvr>
                                      <p:to>
                                        <p:strVal val="visible"/>
                                      </p:to>
                                    </p:set>
                                    <p:animEffect transition="in" filter="fade">
                                      <p:cBhvr>
                                        <p:cTn id="88" dur="100"/>
                                        <p:tgtEl>
                                          <p:spTgt spid="3">
                                            <p:txEl>
                                              <p:pRg st="9" end="9"/>
                                            </p:txEl>
                                          </p:spTgt>
                                        </p:tgtEl>
                                      </p:cBhvr>
                                    </p:animEffect>
                                    <p:anim calcmode="lin" valueType="num">
                                      <p:cBhvr>
                                        <p:cTn id="89" dur="4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0" dur="400" fill="hold"/>
                                        <p:tgtEl>
                                          <p:spTgt spid="3">
                                            <p:txEl>
                                              <p:pRg st="9" end="9"/>
                                            </p:txEl>
                                          </p:spTgt>
                                        </p:tgtEl>
                                        <p:attrNameLst>
                                          <p:attrName>ppt_y</p:attrName>
                                        </p:attrNameLst>
                                      </p:cBhvr>
                                      <p:tavLst>
                                        <p:tav tm="0">
                                          <p:val>
                                            <p:strVal val="#ppt_y+0.31"/>
                                          </p:val>
                                        </p:tav>
                                        <p:tav tm="100000">
                                          <p:val>
                                            <p:strVal val="#ppt_y+0.31"/>
                                          </p:val>
                                        </p:tav>
                                      </p:tavLst>
                                    </p:anim>
                                    <p:anim calcmode="lin" valueType="num">
                                      <p:cBhvr>
                                        <p:cTn id="91" dur="600" decel="50000" fill="hold">
                                          <p:stCondLst>
                                            <p:cond delay="400"/>
                                          </p:stCondLst>
                                        </p:cTn>
                                        <p:tgtEl>
                                          <p:spTgt spid="3">
                                            <p:txEl>
                                              <p:pRg st="9" end="9"/>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2" dur="600" decel="50000" fill="hold">
                                          <p:stCondLst>
                                            <p:cond delay="400"/>
                                          </p:stCondLst>
                                        </p:cTn>
                                        <p:tgtEl>
                                          <p:spTgt spid="3">
                                            <p:txEl>
                                              <p:pRg st="9" end="9"/>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CEA0-F213-A648-BA91-133AED395439}"/>
              </a:ext>
            </a:extLst>
          </p:cNvPr>
          <p:cNvSpPr>
            <a:spLocks noGrp="1"/>
          </p:cNvSpPr>
          <p:nvPr>
            <p:ph type="title"/>
          </p:nvPr>
        </p:nvSpPr>
        <p:spPr/>
        <p:txBody>
          <a:bodyPr/>
          <a:lstStyle/>
          <a:p>
            <a:pPr algn="ctr"/>
            <a:r>
              <a:rPr lang="en-US" dirty="0"/>
              <a:t>Facts about</a:t>
            </a:r>
            <a:br>
              <a:rPr lang="en-US" dirty="0"/>
            </a:br>
            <a:r>
              <a:rPr lang="en-US" dirty="0"/>
              <a:t>Pope Saint John Paul II</a:t>
            </a:r>
          </a:p>
        </p:txBody>
      </p:sp>
      <p:sp>
        <p:nvSpPr>
          <p:cNvPr id="3" name="Content Placeholder 2">
            <a:extLst>
              <a:ext uri="{FF2B5EF4-FFF2-40B4-BE49-F238E27FC236}">
                <a16:creationId xmlns:a16="http://schemas.microsoft.com/office/drawing/2014/main" id="{07900194-E4DB-0F4B-8790-0DFD5E1EC9CE}"/>
              </a:ext>
            </a:extLst>
          </p:cNvPr>
          <p:cNvSpPr>
            <a:spLocks noGrp="1"/>
          </p:cNvSpPr>
          <p:nvPr>
            <p:ph idx="1"/>
          </p:nvPr>
        </p:nvSpPr>
        <p:spPr>
          <a:xfrm>
            <a:off x="1275850" y="2160589"/>
            <a:ext cx="8596668" cy="3880773"/>
          </a:xfrm>
        </p:spPr>
        <p:txBody>
          <a:bodyPr>
            <a:normAutofit/>
          </a:bodyPr>
          <a:lstStyle/>
          <a:p>
            <a:r>
              <a:rPr lang="en-US" dirty="0"/>
              <a:t>Established a new Code of Canon Law</a:t>
            </a:r>
          </a:p>
          <a:p>
            <a:r>
              <a:rPr lang="en-US" dirty="0"/>
              <a:t>Influence and teaching brought down the Communist world in Europe </a:t>
            </a:r>
          </a:p>
          <a:p>
            <a:r>
              <a:rPr lang="en-US" dirty="0"/>
              <a:t>Created the first Catechism of the Catholic Church since the Counter-Reformation (Council of Trent in 1566)</a:t>
            </a:r>
          </a:p>
          <a:p>
            <a:pPr marL="0" indent="0">
              <a:buNone/>
            </a:pPr>
            <a:endParaRPr lang="en-US" dirty="0"/>
          </a:p>
        </p:txBody>
      </p:sp>
    </p:spTree>
    <p:extLst>
      <p:ext uri="{BB962C8B-B14F-4D97-AF65-F5344CB8AC3E}">
        <p14:creationId xmlns:p14="http://schemas.microsoft.com/office/powerpoint/2010/main" val="415010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E3C393-5CA9-BA38-977F-8A31E83DF0B7}"/>
              </a:ext>
            </a:extLst>
          </p:cNvPr>
          <p:cNvSpPr>
            <a:spLocks noGrp="1"/>
          </p:cNvSpPr>
          <p:nvPr>
            <p:ph type="title"/>
          </p:nvPr>
        </p:nvSpPr>
        <p:spPr>
          <a:xfrm>
            <a:off x="6657715" y="467271"/>
            <a:ext cx="4195674" cy="2052522"/>
          </a:xfrm>
        </p:spPr>
        <p:txBody>
          <a:bodyPr vert="horz" lIns="91440" tIns="45720" rIns="91440" bIns="45720" rtlCol="0" anchor="b">
            <a:normAutofit/>
          </a:bodyPr>
          <a:lstStyle/>
          <a:p>
            <a:r>
              <a:rPr lang="en-US" sz="5600" dirty="0"/>
              <a:t>World Youth Day 1993</a:t>
            </a: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See the source image">
            <a:extLst>
              <a:ext uri="{FF2B5EF4-FFF2-40B4-BE49-F238E27FC236}">
                <a16:creationId xmlns:a16="http://schemas.microsoft.com/office/drawing/2014/main" id="{30174140-23DB-AFA3-BBB7-0D5A24CFC240}"/>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5000" r="2" b="2"/>
          <a:stretch/>
        </p:blipFill>
        <p:spPr bwMode="auto">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extLst>
            <a:ext uri="{909E8E84-426E-40DD-AFC4-6F175D3DCCD1}">
              <a14:hiddenFill xmlns:a14="http://schemas.microsoft.com/office/drawing/2010/main">
                <a:solidFill>
                  <a:srgbClr val="FFFFFF"/>
                </a:solidFill>
              </a14:hiddenFill>
            </a:ext>
          </a:ex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4" name="Content Placeholder 3">
            <a:extLst>
              <a:ext uri="{FF2B5EF4-FFF2-40B4-BE49-F238E27FC236}">
                <a16:creationId xmlns:a16="http://schemas.microsoft.com/office/drawing/2014/main" id="{5D238915-1F68-06F8-A57F-07F4AC742975}"/>
              </a:ext>
            </a:extLst>
          </p:cNvPr>
          <p:cNvSpPr>
            <a:spLocks noGrp="1"/>
          </p:cNvSpPr>
          <p:nvPr>
            <p:ph sz="half" idx="2"/>
          </p:nvPr>
        </p:nvSpPr>
        <p:spPr>
          <a:xfrm>
            <a:off x="6657715" y="2990818"/>
            <a:ext cx="4195673" cy="2913872"/>
          </a:xfrm>
        </p:spPr>
        <p:txBody>
          <a:bodyPr vert="horz" lIns="91440" tIns="45720" rIns="91440" bIns="45720" rtlCol="0" anchor="t">
            <a:normAutofit/>
          </a:bodyPr>
          <a:lstStyle/>
          <a:p>
            <a:r>
              <a:rPr lang="en-US" sz="2000">
                <a:solidFill>
                  <a:schemeClr val="tx1">
                    <a:alpha val="80000"/>
                  </a:schemeClr>
                </a:solidFill>
              </a:rPr>
              <a:t>Cherry Creek Park, Denver, CO</a:t>
            </a:r>
          </a:p>
          <a:p>
            <a:r>
              <a:rPr lang="en-US" sz="2000">
                <a:solidFill>
                  <a:schemeClr val="tx1">
                    <a:alpha val="80000"/>
                  </a:schemeClr>
                </a:solidFill>
              </a:rPr>
              <a:t>1.5 million people attended the final vigil and final Mass</a:t>
            </a: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586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2BC0A383-37FA-F7F3-D361-683FC7EA2F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6E167B-EE19-5862-D165-CD0D04771346}"/>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Healing of the Leper</a:t>
            </a:r>
          </a:p>
        </p:txBody>
      </p:sp>
      <p:cxnSp>
        <p:nvCxnSpPr>
          <p:cNvPr id="1033" name="Straight Connector 103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883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3811BF-36B3-9147-A72D-29094F63FD49}"/>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Healing of the Paralytic</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098" name="Picture 2" descr="See the source image">
            <a:extLst>
              <a:ext uri="{FF2B5EF4-FFF2-40B4-BE49-F238E27FC236}">
                <a16:creationId xmlns:a16="http://schemas.microsoft.com/office/drawing/2014/main" id="{FC7E9042-142F-1977-79CD-C2E46FA196B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203317" y="1525902"/>
            <a:ext cx="4078635" cy="4338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912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9" name="Group 1038">
            <a:extLst>
              <a:ext uri="{FF2B5EF4-FFF2-40B4-BE49-F238E27FC236}">
                <a16:creationId xmlns:a16="http://schemas.microsoft.com/office/drawing/2014/main" id="{CA16F22E-4716-CA29-1F53-4AAD52955E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1032" name="Rectangle 1031">
              <a:extLst>
                <a:ext uri="{FF2B5EF4-FFF2-40B4-BE49-F238E27FC236}">
                  <a16:creationId xmlns:a16="http://schemas.microsoft.com/office/drawing/2014/main" id="{59412336-19ED-F153-443B-C46CDBED62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1506AA53-E761-6881-5941-313119CC7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34" name="Rectangle 1033">
              <a:extLst>
                <a:ext uri="{FF2B5EF4-FFF2-40B4-BE49-F238E27FC236}">
                  <a16:creationId xmlns:a16="http://schemas.microsoft.com/office/drawing/2014/main" id="{844707E7-29B6-36B5-B4C4-6160DFDB9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2C1A8476-48ED-D7D6-F383-338B2F00A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7AE244-E2FC-D05F-50E4-D8DC9377F8AD}"/>
              </a:ext>
            </a:extLst>
          </p:cNvPr>
          <p:cNvSpPr>
            <a:spLocks noGrp="1"/>
          </p:cNvSpPr>
          <p:nvPr>
            <p:ph type="title"/>
          </p:nvPr>
        </p:nvSpPr>
        <p:spPr>
          <a:xfrm>
            <a:off x="7924800" y="1489364"/>
            <a:ext cx="4103914" cy="3136500"/>
          </a:xfrm>
        </p:spPr>
        <p:txBody>
          <a:bodyPr vert="horz" lIns="91440" tIns="45720" rIns="91440" bIns="45720" rtlCol="0" anchor="t">
            <a:normAutofit/>
          </a:bodyPr>
          <a:lstStyle/>
          <a:p>
            <a:pPr algn="ctr"/>
            <a:r>
              <a:rPr lang="en-US" sz="6600" dirty="0">
                <a:solidFill>
                  <a:srgbClr val="FFFFFF"/>
                </a:solidFill>
              </a:rPr>
              <a:t>Eucharistic Miracles</a:t>
            </a:r>
          </a:p>
        </p:txBody>
      </p:sp>
      <p:pic>
        <p:nvPicPr>
          <p:cNvPr id="1026" name="Picture 2" descr="This Eucharistic Miracle Continues to Draw Pilgrims 770 Years Later ...">
            <a:extLst>
              <a:ext uri="{FF2B5EF4-FFF2-40B4-BE49-F238E27FC236}">
                <a16:creationId xmlns:a16="http://schemas.microsoft.com/office/drawing/2014/main" id="{0EE67212-4B7F-6CDD-791E-C14002E9BC75}"/>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t="2284" r="1" b="9825"/>
          <a:stretch/>
        </p:blipFill>
        <p:spPr bwMode="auto">
          <a:xfrm>
            <a:off x="1" y="-7623"/>
            <a:ext cx="7760508" cy="6872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680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3EBF-CC77-3043-9D89-427A8703649C}"/>
              </a:ext>
            </a:extLst>
          </p:cNvPr>
          <p:cNvSpPr>
            <a:spLocks noGrp="1"/>
          </p:cNvSpPr>
          <p:nvPr>
            <p:ph type="title"/>
          </p:nvPr>
        </p:nvSpPr>
        <p:spPr/>
        <p:txBody>
          <a:bodyPr>
            <a:normAutofit/>
          </a:bodyPr>
          <a:lstStyle/>
          <a:p>
            <a:pPr algn="ctr"/>
            <a:r>
              <a:rPr lang="en-US" dirty="0"/>
              <a:t>“In persona Christi!”</a:t>
            </a:r>
          </a:p>
        </p:txBody>
      </p:sp>
      <p:sp>
        <p:nvSpPr>
          <p:cNvPr id="3" name="Content Placeholder 2">
            <a:extLst>
              <a:ext uri="{FF2B5EF4-FFF2-40B4-BE49-F238E27FC236}">
                <a16:creationId xmlns:a16="http://schemas.microsoft.com/office/drawing/2014/main" id="{D4AF23EF-5021-F244-ACD8-369EF70EDAC4}"/>
              </a:ext>
            </a:extLst>
          </p:cNvPr>
          <p:cNvSpPr>
            <a:spLocks noGrp="1"/>
          </p:cNvSpPr>
          <p:nvPr>
            <p:ph idx="1"/>
          </p:nvPr>
        </p:nvSpPr>
        <p:spPr>
          <a:xfrm>
            <a:off x="1343025" y="1592261"/>
            <a:ext cx="10406063" cy="5072009"/>
          </a:xfrm>
        </p:spPr>
        <p:txBody>
          <a:bodyPr>
            <a:normAutofit fontScale="92500" lnSpcReduction="10000"/>
          </a:bodyPr>
          <a:lstStyle/>
          <a:p>
            <a:r>
              <a:rPr lang="en-US" b="1" dirty="0"/>
              <a:t>Institution of the Eucharist</a:t>
            </a:r>
            <a:r>
              <a:rPr lang="en-US" dirty="0"/>
              <a:t>: “Now as they were eating, Jesus took bread, and blessed, and broke it, and gave it to his disciples and said, ‘Take, eat; this is my body.’ And he took a chalice, and when he had given thanks he gave it to them, saying, ‘Drink of it, all of you; for this is my blood of the covenant, which is poured out for many for the forgiveness of sins. I tell you I shall not drink again from this fruit of the vine until that day when I drink it new with you in my Father’s kingdom.’”                 (Matt 26:26-29)</a:t>
            </a:r>
          </a:p>
          <a:p>
            <a:r>
              <a:rPr lang="en-US" b="1" dirty="0"/>
              <a:t>Institution of the priesthood</a:t>
            </a:r>
            <a:r>
              <a:rPr lang="en-US" dirty="0"/>
              <a:t>: “This is my body which is given for you. Do this in remembrance of me.” (Lk 22:19)</a:t>
            </a:r>
          </a:p>
          <a:p>
            <a:r>
              <a:rPr lang="en-US" b="1" dirty="0"/>
              <a:t>The Mass</a:t>
            </a:r>
            <a:r>
              <a:rPr lang="en-US" dirty="0"/>
              <a:t>: “Take this all of you, and eat of it, for this is my body, which will be given up for you.”….”Take this, all of you, and drink from it, for this is the chalice of my blood, the Blood of the new and eternal covenant, which will be poured out for you and for many for the forgiveness of sins. Do this in memory of me.”</a:t>
            </a:r>
          </a:p>
          <a:p>
            <a:endParaRPr lang="en-US" dirty="0"/>
          </a:p>
        </p:txBody>
      </p:sp>
    </p:spTree>
    <p:extLst>
      <p:ext uri="{BB962C8B-B14F-4D97-AF65-F5344CB8AC3E}">
        <p14:creationId xmlns:p14="http://schemas.microsoft.com/office/powerpoint/2010/main" val="398452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EA15-0B8C-C041-8BE4-074C8EBB6368}"/>
              </a:ext>
            </a:extLst>
          </p:cNvPr>
          <p:cNvSpPr>
            <a:spLocks noGrp="1"/>
          </p:cNvSpPr>
          <p:nvPr>
            <p:ph type="title"/>
          </p:nvPr>
        </p:nvSpPr>
        <p:spPr/>
        <p:txBody>
          <a:bodyPr/>
          <a:lstStyle/>
          <a:p>
            <a:pPr algn="ctr"/>
            <a:r>
              <a:rPr lang="en-US" dirty="0"/>
              <a:t>Jesus is seen after His Resurrection</a:t>
            </a:r>
          </a:p>
        </p:txBody>
      </p:sp>
      <p:sp>
        <p:nvSpPr>
          <p:cNvPr id="3" name="Content Placeholder 2">
            <a:extLst>
              <a:ext uri="{FF2B5EF4-FFF2-40B4-BE49-F238E27FC236}">
                <a16:creationId xmlns:a16="http://schemas.microsoft.com/office/drawing/2014/main" id="{71478CE1-05DC-F842-83EF-79D0F74A46FA}"/>
              </a:ext>
            </a:extLst>
          </p:cNvPr>
          <p:cNvSpPr>
            <a:spLocks noGrp="1"/>
          </p:cNvSpPr>
          <p:nvPr>
            <p:ph idx="1"/>
          </p:nvPr>
        </p:nvSpPr>
        <p:spPr>
          <a:xfrm>
            <a:off x="1343024" y="1250949"/>
            <a:ext cx="10406063" cy="5278211"/>
          </a:xfrm>
        </p:spPr>
        <p:txBody>
          <a:bodyPr>
            <a:normAutofit fontScale="92500" lnSpcReduction="20000"/>
          </a:bodyPr>
          <a:lstStyle/>
          <a:p>
            <a:pPr marL="0" indent="0">
              <a:buNone/>
            </a:pPr>
            <a:r>
              <a:rPr lang="en-US" dirty="0"/>
              <a:t>While we can show from the evidence of the Shroud of Turin that something miraculous happened at the time of the Resurrection of Jesus, eye-witness accounts also can verify that Christ is risen! Here are some accounts from the New Testament.</a:t>
            </a:r>
          </a:p>
          <a:p>
            <a:r>
              <a:rPr lang="en-US" dirty="0"/>
              <a:t>All the apostles saw the resurrected Jesus (Lk: 24:36-54; Jn 20:26-29)</a:t>
            </a:r>
          </a:p>
          <a:p>
            <a:r>
              <a:rPr lang="en-US" dirty="0"/>
              <a:t>Jesus appeared by the Sea of Tiberias (Jn 21:1-23)</a:t>
            </a:r>
          </a:p>
          <a:p>
            <a:r>
              <a:rPr lang="en-US" dirty="0"/>
              <a:t>Bodily nature of Jesus’ resurrection: (Lk 24:37-40; Jn 2:19, 21, 20:17, 27; 21:12-13)</a:t>
            </a:r>
          </a:p>
          <a:p>
            <a:r>
              <a:rPr lang="en-US" dirty="0"/>
              <a:t>Eleven in Galilee saw him Mt 28:16-20</a:t>
            </a:r>
          </a:p>
          <a:p>
            <a:r>
              <a:rPr lang="en-US" dirty="0"/>
              <a:t>Five hundred witnesses at once saw him: (1 Cor 15:6)</a:t>
            </a:r>
          </a:p>
          <a:p>
            <a:r>
              <a:rPr lang="en-US" dirty="0"/>
              <a:t>Mary Magdalene and other women saw him (Mt 28:9; Mk 16:9; Lk 23:55)</a:t>
            </a:r>
          </a:p>
          <a:p>
            <a:r>
              <a:rPr lang="en-US" dirty="0"/>
              <a:t>Paul saw the risen Jesus (Acts 9:27)</a:t>
            </a:r>
          </a:p>
          <a:p>
            <a:r>
              <a:rPr lang="en-US" dirty="0"/>
              <a:t>Thomas saw the risen Jesus (Jn 20:24-29)</a:t>
            </a:r>
          </a:p>
          <a:p>
            <a:r>
              <a:rPr lang="en-US" dirty="0"/>
              <a:t>Two disciples on the road to Emmaus saw him (Mk 16:12; Lk 24:13-32)</a:t>
            </a:r>
          </a:p>
          <a:p>
            <a:endParaRPr lang="en-US" dirty="0"/>
          </a:p>
        </p:txBody>
      </p:sp>
    </p:spTree>
    <p:extLst>
      <p:ext uri="{BB962C8B-B14F-4D97-AF65-F5344CB8AC3E}">
        <p14:creationId xmlns:p14="http://schemas.microsoft.com/office/powerpoint/2010/main" val="1542674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203C07-24FF-41F7-7CB6-82A3CF03DDE1}"/>
              </a:ext>
            </a:extLst>
          </p:cNvPr>
          <p:cNvPicPr>
            <a:picLocks noChangeAspect="1"/>
          </p:cNvPicPr>
          <p:nvPr/>
        </p:nvPicPr>
        <p:blipFill rotWithShape="1">
          <a:blip r:embed="rId3"/>
          <a:srcRect l="9766" r="-1" b="-1"/>
          <a:stretch/>
        </p:blipFill>
        <p:spPr>
          <a:xfrm>
            <a:off x="-1159940"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4" name="Text Placeholder 3">
            <a:extLst>
              <a:ext uri="{FF2B5EF4-FFF2-40B4-BE49-F238E27FC236}">
                <a16:creationId xmlns:a16="http://schemas.microsoft.com/office/drawing/2014/main" id="{B4005B44-9511-1F47-8D5B-7ABD2DDFE589}"/>
              </a:ext>
            </a:extLst>
          </p:cNvPr>
          <p:cNvSpPr>
            <a:spLocks noGrp="1"/>
          </p:cNvSpPr>
          <p:nvPr>
            <p:ph type="body" sz="half" idx="4294967295"/>
          </p:nvPr>
        </p:nvSpPr>
        <p:spPr>
          <a:xfrm>
            <a:off x="8110866" y="1092820"/>
            <a:ext cx="4081134" cy="4516243"/>
          </a:xfrm>
        </p:spPr>
        <p:txBody>
          <a:bodyPr vert="horz" lIns="91440" tIns="45720" rIns="91440" bIns="45720" rtlCol="0" anchor="ctr">
            <a:normAutofit/>
          </a:bodyPr>
          <a:lstStyle/>
          <a:p>
            <a:pPr marL="0" indent="0" algn="ctr">
              <a:buClr>
                <a:srgbClr val="A68756"/>
              </a:buClr>
              <a:buNone/>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Body of Christ based on the Holy Shroud of Turin</a:t>
            </a:r>
          </a:p>
          <a:p>
            <a:pPr marL="0" indent="0" algn="ctr">
              <a:buClr>
                <a:srgbClr val="A68756"/>
              </a:buClr>
              <a:buNone/>
            </a:pPr>
            <a:r>
              <a:rPr lang="en-US" dirty="0">
                <a:solidFill>
                  <a:prstClr val="black"/>
                </a:solidFill>
                <a:latin typeface="Calibri" panose="020F0502020204030204"/>
              </a:rPr>
              <a:t>(on exhibit in Spain)</a:t>
            </a:r>
            <a:endParaRPr lang="en-US" b="1" dirty="0">
              <a:solidFill>
                <a:schemeClr val="tx1"/>
              </a:solidFill>
              <a:latin typeface="+mj-lt"/>
            </a:endParaRPr>
          </a:p>
        </p:txBody>
      </p:sp>
    </p:spTree>
    <p:extLst>
      <p:ext uri="{BB962C8B-B14F-4D97-AF65-F5344CB8AC3E}">
        <p14:creationId xmlns:p14="http://schemas.microsoft.com/office/powerpoint/2010/main" val="268176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37470-67EE-D7FB-A858-535ADA104344}"/>
              </a:ext>
            </a:extLst>
          </p:cNvPr>
          <p:cNvPicPr>
            <a:picLocks noChangeAspect="1"/>
          </p:cNvPicPr>
          <p:nvPr/>
        </p:nvPicPr>
        <p:blipFill>
          <a:blip r:embed="rId2"/>
          <a:stretch>
            <a:fillRect/>
          </a:stretch>
        </p:blipFill>
        <p:spPr>
          <a:xfrm>
            <a:off x="695325" y="409575"/>
            <a:ext cx="10801350" cy="6038850"/>
          </a:xfrm>
          <a:prstGeom prst="rect">
            <a:avLst/>
          </a:prstGeom>
        </p:spPr>
      </p:pic>
    </p:spTree>
    <p:extLst>
      <p:ext uri="{BB962C8B-B14F-4D97-AF65-F5344CB8AC3E}">
        <p14:creationId xmlns:p14="http://schemas.microsoft.com/office/powerpoint/2010/main" val="996061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6AE436-3766-3D15-B268-2931AC4E1366}"/>
              </a:ext>
            </a:extLst>
          </p:cNvPr>
          <p:cNvPicPr>
            <a:picLocks noChangeAspect="1"/>
          </p:cNvPicPr>
          <p:nvPr/>
        </p:nvPicPr>
        <p:blipFill>
          <a:blip r:embed="rId3"/>
          <a:stretch>
            <a:fillRect/>
          </a:stretch>
        </p:blipFill>
        <p:spPr>
          <a:xfrm>
            <a:off x="738187" y="404812"/>
            <a:ext cx="10715625" cy="6048375"/>
          </a:xfrm>
          <a:prstGeom prst="rect">
            <a:avLst/>
          </a:prstGeom>
        </p:spPr>
      </p:pic>
    </p:spTree>
    <p:extLst>
      <p:ext uri="{BB962C8B-B14F-4D97-AF65-F5344CB8AC3E}">
        <p14:creationId xmlns:p14="http://schemas.microsoft.com/office/powerpoint/2010/main" val="58845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E3AE-22DC-6768-D8C6-9E9B5928DE38}"/>
              </a:ext>
            </a:extLst>
          </p:cNvPr>
          <p:cNvSpPr>
            <a:spLocks noGrp="1"/>
          </p:cNvSpPr>
          <p:nvPr>
            <p:ph type="title"/>
          </p:nvPr>
        </p:nvSpPr>
        <p:spPr/>
        <p:txBody>
          <a:bodyPr/>
          <a:lstStyle/>
          <a:p>
            <a:endParaRPr lang="en-US" dirty="0"/>
          </a:p>
        </p:txBody>
      </p:sp>
      <p:pic>
        <p:nvPicPr>
          <p:cNvPr id="4" name="B270233E">
            <a:hlinkClick r:id="" action="ppaction://media"/>
            <a:extLst>
              <a:ext uri="{FF2B5EF4-FFF2-40B4-BE49-F238E27FC236}">
                <a16:creationId xmlns:a16="http://schemas.microsoft.com/office/drawing/2014/main" id="{B7ED908E-4814-B0ED-3F45-9BA2CF37CFF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19325" y="1825625"/>
            <a:ext cx="7754938" cy="4351338"/>
          </a:xfrm>
        </p:spPr>
      </p:pic>
    </p:spTree>
    <p:extLst>
      <p:ext uri="{BB962C8B-B14F-4D97-AF65-F5344CB8AC3E}">
        <p14:creationId xmlns:p14="http://schemas.microsoft.com/office/powerpoint/2010/main" val="3676550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90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3CCD1-E70F-FA49-B6A3-98FEB7CE9A3E}"/>
              </a:ext>
            </a:extLst>
          </p:cNvPr>
          <p:cNvSpPr>
            <a:spLocks noGrp="1"/>
          </p:cNvSpPr>
          <p:nvPr>
            <p:ph type="title"/>
          </p:nvPr>
        </p:nvSpPr>
        <p:spPr/>
        <p:txBody>
          <a:bodyPr/>
          <a:lstStyle/>
          <a:p>
            <a:pPr algn="ctr"/>
            <a:r>
              <a:rPr lang="en-US" dirty="0"/>
              <a:t>Shroud of Turin Recap</a:t>
            </a:r>
          </a:p>
        </p:txBody>
      </p:sp>
      <p:sp>
        <p:nvSpPr>
          <p:cNvPr id="3" name="Content Placeholder 2">
            <a:extLst>
              <a:ext uri="{FF2B5EF4-FFF2-40B4-BE49-F238E27FC236}">
                <a16:creationId xmlns:a16="http://schemas.microsoft.com/office/drawing/2014/main" id="{C911607D-175E-6E49-8420-9381C780BF61}"/>
              </a:ext>
            </a:extLst>
          </p:cNvPr>
          <p:cNvSpPr>
            <a:spLocks noGrp="1"/>
          </p:cNvSpPr>
          <p:nvPr>
            <p:ph idx="1"/>
          </p:nvPr>
        </p:nvSpPr>
        <p:spPr>
          <a:xfrm>
            <a:off x="947058" y="1548720"/>
            <a:ext cx="10667999" cy="4824413"/>
          </a:xfrm>
        </p:spPr>
        <p:txBody>
          <a:bodyPr>
            <a:normAutofit/>
          </a:bodyPr>
          <a:lstStyle/>
          <a:p>
            <a:pPr marL="457200" indent="-457200">
              <a:buAutoNum type="arabicPeriod"/>
            </a:pPr>
            <a:r>
              <a:rPr lang="en-US" dirty="0"/>
              <a:t>The image is limited to the uppermost surface of the cloth.</a:t>
            </a:r>
          </a:p>
          <a:p>
            <a:pPr marL="457200" indent="-457200">
              <a:buAutoNum type="arabicPeriod"/>
            </a:pPr>
            <a:r>
              <a:rPr lang="en-US" dirty="0"/>
              <a:t>The image is also not scorched.</a:t>
            </a:r>
          </a:p>
          <a:p>
            <a:pPr marL="457200" indent="-457200">
              <a:buAutoNum type="arabicPeriod"/>
            </a:pPr>
            <a:r>
              <a:rPr lang="en-US" dirty="0"/>
              <a:t>The image is a perfect photographic negative.</a:t>
            </a:r>
          </a:p>
          <a:p>
            <a:pPr marL="457200" indent="-457200">
              <a:buAutoNum type="arabicPeriod"/>
            </a:pPr>
            <a:r>
              <a:rPr lang="en-US" dirty="0"/>
              <a:t>Parts of the frontal image – particularly the hands – show an image which is resolvable into three dimensions.</a:t>
            </a:r>
          </a:p>
          <a:p>
            <a:pPr marL="457200" indent="-457200">
              <a:buAutoNum type="arabicPeriod"/>
            </a:pPr>
            <a:r>
              <a:rPr lang="en-US" dirty="0"/>
              <a:t>There is a double image on the frontal part of the cloth.</a:t>
            </a:r>
          </a:p>
          <a:p>
            <a:pPr marL="0" indent="0">
              <a:buNone/>
            </a:pPr>
            <a:r>
              <a:rPr lang="en-US" dirty="0"/>
              <a:t>4. And 5. above imply that the cloth collapsed into and through the body</a:t>
            </a:r>
          </a:p>
          <a:p>
            <a:pPr marL="360000" lvl="1" indent="0" algn="ctr">
              <a:buNone/>
            </a:pPr>
            <a:endParaRPr lang="en-US" dirty="0"/>
          </a:p>
          <a:p>
            <a:pPr marL="360000" lvl="1" indent="0" algn="ctr">
              <a:buNone/>
            </a:pPr>
            <a:r>
              <a:rPr lang="en-US" dirty="0">
                <a:solidFill>
                  <a:srgbClr val="FF0000">
                    <a:alpha val="77000"/>
                  </a:srgbClr>
                </a:solidFill>
              </a:rPr>
              <a:t>We can reasonably infer that the Shroud is the burial cloth of Jesus which contains not only a relic of his crucifixion, but also his resurrection in glory.</a:t>
            </a:r>
          </a:p>
        </p:txBody>
      </p:sp>
    </p:spTree>
    <p:extLst>
      <p:ext uri="{BB962C8B-B14F-4D97-AF65-F5344CB8AC3E}">
        <p14:creationId xmlns:p14="http://schemas.microsoft.com/office/powerpoint/2010/main" val="322241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linds(horizontal)">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1B5E123D-5EDC-E64B-B6D4-18848E46DB7D}"/>
              </a:ext>
            </a:extLst>
          </p:cNvPr>
          <p:cNvPicPr>
            <a:picLocks noChangeAspect="1"/>
          </p:cNvPicPr>
          <p:nvPr/>
        </p:nvPicPr>
        <p:blipFill>
          <a:blip r:embed="rId2"/>
          <a:stretch>
            <a:fillRect/>
          </a:stretch>
        </p:blipFill>
        <p:spPr>
          <a:xfrm>
            <a:off x="1137192" y="0"/>
            <a:ext cx="5594995" cy="6858000"/>
          </a:xfrm>
          <a:prstGeom prst="rect">
            <a:avLst/>
          </a:prstGeom>
        </p:spPr>
      </p:pic>
      <p:sp>
        <p:nvSpPr>
          <p:cNvPr id="6" name="Rectangle 5">
            <a:extLst>
              <a:ext uri="{FF2B5EF4-FFF2-40B4-BE49-F238E27FC236}">
                <a16:creationId xmlns:a16="http://schemas.microsoft.com/office/drawing/2014/main" id="{1E0D9853-653F-BE44-B2D9-2B19934CD105}"/>
              </a:ext>
            </a:extLst>
          </p:cNvPr>
          <p:cNvSpPr/>
          <p:nvPr/>
        </p:nvSpPr>
        <p:spPr>
          <a:xfrm>
            <a:off x="7233833" y="305068"/>
            <a:ext cx="4422372" cy="6555641"/>
          </a:xfrm>
          <a:prstGeom prst="rect">
            <a:avLst/>
          </a:prstGeom>
        </p:spPr>
        <p:txBody>
          <a:bodyPr wrap="square">
            <a:spAutoFit/>
          </a:bodyPr>
          <a:lstStyle/>
          <a:p>
            <a:r>
              <a:rPr lang="en-US" sz="2800" dirty="0">
                <a:solidFill>
                  <a:srgbClr val="050505"/>
                </a:solidFill>
                <a:latin typeface="system-ui"/>
              </a:rPr>
              <a:t>The dog in the photo was trained to identify life after earthquakes. His posture and the fact of staying fixed as seen in the image is the posture that tells the rescuer that there is life in that place. The dog is trained to look at nothing more and nothing less. </a:t>
            </a:r>
          </a:p>
          <a:p>
            <a:r>
              <a:rPr lang="en-US" sz="2800" dirty="0">
                <a:solidFill>
                  <a:srgbClr val="050505"/>
                </a:solidFill>
                <a:latin typeface="system-ui"/>
              </a:rPr>
              <a:t>Note where the dog is stationed: in front of Jesus as the Eucharistic bread in the tabernacle, the living God among us.</a:t>
            </a:r>
            <a:endParaRPr lang="en-US" sz="2800" dirty="0"/>
          </a:p>
        </p:txBody>
      </p:sp>
    </p:spTree>
    <p:extLst>
      <p:ext uri="{BB962C8B-B14F-4D97-AF65-F5344CB8AC3E}">
        <p14:creationId xmlns:p14="http://schemas.microsoft.com/office/powerpoint/2010/main" val="38187443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3443</TotalTime>
  <Words>1057</Words>
  <Application>Microsoft Office PowerPoint</Application>
  <PresentationFormat>Widescreen</PresentationFormat>
  <Paragraphs>74</Paragraphs>
  <Slides>16</Slides>
  <Notes>6</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Calibri Light</vt:lpstr>
      <vt:lpstr>system-ui</vt:lpstr>
      <vt:lpstr>Trebuchet MS</vt:lpstr>
      <vt:lpstr>Wingdings 3</vt:lpstr>
      <vt:lpstr>Office Theme</vt:lpstr>
      <vt:lpstr>Facet</vt:lpstr>
      <vt:lpstr>PowerPoint Presentation</vt:lpstr>
      <vt:lpstr>Saint of the Week: Pope Saint John Paul II October 22nd</vt:lpstr>
      <vt:lpstr>Facts about Pope Saint John Paul II</vt:lpstr>
      <vt:lpstr>Facts about Pope Saint John Paul II</vt:lpstr>
      <vt:lpstr>World Youth Day 1993</vt:lpstr>
      <vt:lpstr>Healing of the Leper</vt:lpstr>
      <vt:lpstr>Healing of the Paralytic</vt:lpstr>
      <vt:lpstr>Eucharistic Miracles</vt:lpstr>
      <vt:lpstr>“In persona Christi!”</vt:lpstr>
      <vt:lpstr>Jesus is seen after His Resurrection</vt:lpstr>
      <vt:lpstr>PowerPoint Presentation</vt:lpstr>
      <vt:lpstr>PowerPoint Presentation</vt:lpstr>
      <vt:lpstr>PowerPoint Presentation</vt:lpstr>
      <vt:lpstr>PowerPoint Presentation</vt:lpstr>
      <vt:lpstr>Shroud of Turin Recap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be continued from Class #3</dc:title>
  <dc:creator>Gerri Laird</dc:creator>
  <cp:lastModifiedBy>Gerri Laird</cp:lastModifiedBy>
  <cp:revision>14</cp:revision>
  <dcterms:created xsi:type="dcterms:W3CDTF">2022-09-25T16:38:54Z</dcterms:created>
  <dcterms:modified xsi:type="dcterms:W3CDTF">2023-10-24T16:39:30Z</dcterms:modified>
</cp:coreProperties>
</file>