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9"/>
  </p:notesMasterIdLst>
  <p:sldIdLst>
    <p:sldId id="256" r:id="rId4"/>
    <p:sldId id="500" r:id="rId5"/>
    <p:sldId id="501" r:id="rId6"/>
    <p:sldId id="392" r:id="rId7"/>
    <p:sldId id="503" r:id="rId8"/>
    <p:sldId id="504" r:id="rId9"/>
    <p:sldId id="505" r:id="rId10"/>
    <p:sldId id="506" r:id="rId11"/>
    <p:sldId id="395" r:id="rId12"/>
    <p:sldId id="407" r:id="rId13"/>
    <p:sldId id="396" r:id="rId14"/>
    <p:sldId id="397" r:id="rId15"/>
    <p:sldId id="366" r:id="rId16"/>
    <p:sldId id="259" r:id="rId17"/>
    <p:sldId id="343" r:id="rId18"/>
    <p:sldId id="264" r:id="rId19"/>
    <p:sldId id="369" r:id="rId20"/>
    <p:sldId id="263" r:id="rId21"/>
    <p:sldId id="268" r:id="rId22"/>
    <p:sldId id="372" r:id="rId23"/>
    <p:sldId id="373" r:id="rId24"/>
    <p:sldId id="260" r:id="rId25"/>
    <p:sldId id="364" r:id="rId26"/>
    <p:sldId id="376" r:id="rId27"/>
    <p:sldId id="37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78379D-9858-4305-96D7-BB70701B09FA}" v="10" dt="2023-10-15T21:25:11.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443" autoAdjust="0"/>
  </p:normalViewPr>
  <p:slideViewPr>
    <p:cSldViewPr snapToGrid="0">
      <p:cViewPr varScale="1">
        <p:scale>
          <a:sx n="68" d="100"/>
          <a:sy n="68" d="100"/>
        </p:scale>
        <p:origin x="12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4T15:24:16.61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1678,'28'44,"8"2,1-23,17 7,-7 1,24 9,-4-6,17 15,0-6,-27-16,3 0,7-4,2 1,5 9,2-1,8-11,-2 2,-12 14,-1 0,13-14,2-2,-3 8,1-1,3-7,1-2,4 2,1-1,-6-4,1-1,12 0,0-1,-4 1,-1 0,5-4,0 1,1 3,-1 0,-5-5,1 0,-25-3,1 0,0 0,-3 0,-1 1,1-2,0-1,-1-2,1 1,31 1,0-1,-6-3,0-2,0 2,-1-2,-5-3,-1-1,0 2,-1-5,-6-8,0-5,0 2,0-3,-5-6,-2-1,1 5,-2-1,-8-6,-2-1,-1 8,0 0,-4-7,-1-1,-4 1,-2 1,-3 3,-3 0,25-24,8-7,-6 5,3-16,-33 30,-2-1,16-30,-19 32,-1-1,20-36,-12 30,-3-23,-6 25,-5-13,10 1,-20 1,12 7,-19-15,4 14,-8-6,-4 9,5-9,-7 7,0-15,-7 14,-1-5,-14 7,12 8,-24-25,22 20,-23-23,18 21,-11-1,4 1,-6-1,-1 1,-6 6,-1 2,0 8,2-1,7 2,7 6,-5-5,6 5,-1 6,-5-9,5 22,0-23,1 23,1-16,5 17,-5-10,0 5,5-1,-11 2,11 6,-12 0,12 0,-12 0,5 0,0 0,-5 0,5 7,1 0,-6 1,12 4,-6-5,8 6,-1 1,1-1,-7 7,4 1,-11 15,4-5,0 12,2-13,-15 28,8-9,-16 12,13-7,0-9,7 8,-5 3,11 0,-12 6,13-7,-14 9,13 9,-12-7,3 16,2-16,-6 7,13-9,-5 9,6-7,1 7,-1 0,1 2,-1 1,0 6,2-27,-1 2,5-5,0 0,-5 10,0 0,-1 32,0 0,-8-7,15-36,0 2,-14 43,14-43,2 1,-1 4,0 1,-5 0,1 2,2 3,1 2,-4 5,1 0,3-5,1 1,0 3,-1 2,-4 5,-1 0,1-10,-1 2,-5 20,-1-1,3-19,-1-1,-1 8,1 2,0-6,0-3,0-12,2-1,2 13,0-1,-5-19,-1 1,-1 26,-1 2,1-19,-3-2,-4 11,1-2,5-17,2-4,-23 40,-4-1,25-37,1 0,-3-3,-1-1,0 4,0 0,-25 37,1 0,20-40,0-1,-23 34,1-2,3-8,7-1,-9 9,-7-6,15-11,-20-3,30-24,-20 8,6-8,-17 0,4-6,-3-1,15-8,-1-2,-22 8,1-3,-17-10,-7-1,9-8,1 0,-10 0,-3-16,0-3,50 3,0-3,-1 3,1-2,-39-24,33 20,1-1,9-2,0-1,-5 1,1-2,-30-31,10-2,8-8,9 1,-1-1,8 2,-3-20,19 17,-2-7,13 22,8 9,-6-9,12-2,-5-8,7 0,7-9,3-2,13-1,-5 3,5 17,-7-6,6 15,-5-7,5 9,-2 7,4-6,4 14,2-14,0-2,9-2,3-16,6 13,-13 13,0-2,20-23,13 5,-27 7,3 32,-20-9,27-3,-25 13,28-19,-8 20,2-20,14 18,-5-19,7 13,0 0,0 2,0 7,9-1,2 1,9-1,0 0,1-8,9 14,-17-11,-12 16,0 2,19-5,-23 5,0 1,23 3,1 0,9-8,2 6,-8-6,4 8,-7 0,11 0,1 7,-45-2,0 0,44 5,-8 5,4-6,-26 14,-1 1,-12 1,-8 3,1-5,-9 7,28 21,-29-10,30 20,-27-22,1 6,12-13,-10 13,11-12,-6 5,-1 0,-7 1,-2 0,-7 5,0-7,0 9,0-1,0 0,0 0,0 0,0-7,-7 6,4-7,-10 1,11 6,-6-2,8 5,-1-4,-6 0,4-12,-4 12,0-5,4-1,-10 7,10-6,-4-1,0 7,4-14,-4 13,0-5,5 0,-12-2,11 0,-4-6,6 6,-1-8,1 1,-1-1,0 1,8 0,2 0,36 9,-22-13,30 12,-26-20,-1 6,7-8,-6-6,7-2,1-7,-8 0,6 0,2 0,3-7,6-2,0-8,-7-6,7 12,0-19,-7 20,-2-14,7 8,-13 0,-4 4,3 0,25-14,-30 13,-1 0,31-19,-15 14,6-13,-10 6,1-7,0 7,0-5,2-4,-2 0,-7-5,5 7,-14-7,15 5,-14-12,6 5,2-8,-7 0,-2 9,-2-6,-7 6,1-7,-2 1,-8 0,22-20,-16 7,15-3,-21 10,0 15,0-9,-1 8,-6 2,-3 8,-5-9,-1 7,1-6,-1 0,0 5,1-12,-1 12,-5-5,3 8,-10-8,4 5,1-12,-6-4,19-20,-9 0,4-1,-1 14,-6 1,1 5,5-5,-13 7,12 8,-11-5,11 5,-5-8,7 1,-7 0,6-1,-6 1,13 7,-11-6,9 6,-11 0,0 2,5 8,-12 6,11 2,-29 75,18-32,-19 63,11-40,-2-6,1 12,-5-15,11 9,-12-1,6 0,0 0,-6 1,12-1,-4 0,6-7,0 5,-7-5,5 7,-4 0,-1 1,5-1,-12 8,13-5,-13 5,12-7,-5-1,7-7,0 5,0-5,0 7,0 0,0-7,0 5,0-5,0 7,0 0,0 1,7 19,1-15,7 8,-7-14,5-7,-5 9,7-1,0 0,6-7,-4 5,4-5,-7 0,8 5,-6-5,5 0,1 5,-6-13,5 6,-7-14,0 5,0-6,6 1,1 4,8-10,-2 4,2-6,-1-7,0 6,8-11,-5 4,4-6,-6 0,-1 0,-6 0,5 0,-6 0,15-7,2-1,16-8,1 0,1 1,-3-8,1 6,-7-5,7 0,-9 5,13-18,-10 17,3-16,-15 17,-15-3,6 6,-5-6,6-3,1-13,0 6,9-15,1 6,1-8,5 7,-8-9,1 9,-10 3,-6 3,-9 12,9-14,-7 6,14-14,-13 6,5 0,1-5,-6 5,-1 0,-1-6,-6 6,0-7,5 7,-11-5,10 12,-10-5,4 7,-6 1,-13-1,10 1,-16-1,11 1,-6-1,-7-7,4 5,-10-5,11 8,-12-8,6 12,-8-11,-20-2,9 4,-11-11,9 14,5 0,-8 7,8-5,-5 11,5-4,-8 6,8 0,2 1,0-1,6 1,-6 5,7-3,1 4,-1 0,0-5,1 5,-8 0,5-5,-5 12,8-12,-7-1,-2-9,7 2,-4-1,12 8,-7-6,0 10,8-8,0 10,8-5,0 5,-1-4,1-1,-1-2,1-5,-1 7,1 5,-1-4,1 5,-1-6,1 5,0 2,50 0,-3 12,47-10,-17 11,0-7,0 0,9-8,-7-1,7-7,-9-1,0 1,0 0,-9 7,16-6,-13 6,15-7,-9 7,-9-5,7 12,-15-11,15 11,-14-5,5 7,1-7,-7 5,15-5,-15 7,7 0,-9-6,-7 4,5-5,-13 7,14 7,-7-6,1 6,-2-1,13 9,-8 1,16 5,-19-6,6 0,-7-1,9 1,-1 7,0-5,0 11,1-11,-1 11,0-11,0 11,0-4,1-1,-1 5,0-4,-7-1,7 13,-15-12,7 7,-14 3,11-16,4 37,-5-28,7 22,-17-13,-1-6,6 13,-12-12,6 12,-8-13,1 14,-1-14,1 13,-1-12,1 12,-1-13,1 14,-7-14,5 13,-4-5,-1 7,5-7,-12 5,12-5,-11 7,5 13,-7-17,0 8,0-13,0-6,0 6,0 0,0-6,0 13,6-12,-4 4,4 1,-6-5,6 12,-4-13,11 6,-11-7,4-1,0 0,2 1,6-1,0 1,0-1,0-6,12 10,-2-8,10 4,-6-8,1-6,-1 0,8 1,-6-7,6 5,-7-5,-1 6,-6-1,5-5,-12 4,11-11,-11 5,25-6,-16 0,25 0,-11-6,0 4,-3-17,1 2,-5-12,4 0,-5-7,-2 5,1-5,1 0,-1-2,1-7,8-2,3-8,16 3,-4-14,12 6,-12-15,12 6,-12-6,5 0,-8-2,-7 1,-3 3,-16 17,-1-6,-7 15,-8-27,-1 24,-7-16,0 28,-7-14,5 12,-12-6,6-6,-8 4,-6-8,4-6,-4 6,6-8,-7 9,5-17,-11 14,11-6,-5 10,8 16,0-6,1 14,-1 1,1 2,7 12,-6-6,6 8,-7-6,7 4,-5-5,5 7,-1-1,26 48,-12-24,23 46,-14-41,0 5,5 1,0 0,-4 8,12 7,-6-6,7 6,0-8,-1 1,-6-8,4 6,-11-12,12 5,-12-6,12 0,-12-1,11 1,-4 6,7-4,-1 5,0-7,1 0,-7 0,4 0,-4-1,0-5,4 5,-11-12,12 12,-5-5,6 6,1 0,-1 0,1 0,6 1,-4-1,17 0,-23 0,14-6,-17 4,7-10,-1 10,8-3,-6 5,14-6,-14 4,13-10,-5 11,0-11,5 4,-5-6,0 7,5-6,-13 5,14 1,-7-5,1 4,6 1,-7-5,9 4,19 1,-15-5,15 4,-19-6,7 0,3 0,-1-6,-1 4,-9-5,9 7,1 0,9-7,0 5,0-12,9 5,-7-8,7 1,-17 0,6 7,-15-4,6 4,-7-6,-1 0,0 0,29-7,-22 5,22-6,-29 2,0 4,0-12,1 12,-1-11,0 4,0 1,-7-5,6 11,-21-10,12 11,-20-11,12 11,-5-11,7 5,-1-7,1 1,0-9,-1 7,-4-14,3 14,2-34,-5 29,12-37,-13 32,9-22,-8 6,6-8,-12 0,5 0,-7 8,-1-6,-6 15,-2-7,0 0,-5 14,5-20,-7 20,0-6,0 2,-6 14,4-14,-11 14,5-6,-6 14,-6-11,5 16,-11-16,11 18,-12-12,5 12,-7-12,-7 11,-2-12,-7 4,-1-6,8 7,2 1,8 8,-1 0,1 0,-1-1,0 1,8 6,-6-5,12 12,-6-12,1 12,-2-5,-19 6,9 0,-9 0,19 0,-5 0,12 0,-12 0,12 0,-12 6,12 2,-12 6,5-1,0 8,-5 1,4 14,-6 2,-2 7,-8 17,-3 5,-9 18,20-33,-1 3,0 1,-2 1,-4 11,-2 1,2-2,-2 3,0-6,-2 4,2-3,1 10,-1-1,2-12,-4 2,5-5,2 3,3-4,-1-2,1-2,4-5,2 0,0-1,2-1,-11 28,2-11,4-10,19-9,-10-7,18 5,-10-12,10 12,-4-13,-1 14,5-7,-12 17,12-7,-12 15,12 3,-12 1,12 16,-4-30,-2-1,-1 32,5-32,-1-1,-10 23,13-7,-12 7,12-17,-5-3,7-15,0 5,0-12,0 5,6 0,-4-6,11 13,-5-12,7 4,-8-13,6 5,-5-12,6 12,-1-12,1 5,-1-7,13 6,-10-4,17 5,-18-6,12 0,-12-1,11-5,-11 4,12-5,-5 1,6 4,-6-10,12 11,-10-12,11 6,-6-7,-1 0,1 0,-1 0,1 0,-1 0,-6 0,4 0,-11 0,18 0,-10 0,12 0,-7-6,0-2,1 0,-1-5,1 5,-1-6,0 0,1-1,-1 1,1 6,-8-4,6 4,-5-6,0 0,4 6,-4-4,6 4,1-13,7 5,-6-5,13 6,0-5,-4 3,-4-3,-9 6,-11 6,12-4,-5 4,6 0,8-5,-6 11,6-11,-7 11,-1-10,1 4,-8 0,13-5,-10 5,5-1,5-4,-10 11,5-10,-2 10,-12-4,12 0,7-2,-2-6,16-1,-10 0,7 0,0 0,1 7,-9-6,7 6,-14-6,13-1,-5 0,7 0,1-7,7 5,-6-5,7-1,-9 7,0-6,1 7,-9-6,7 4,-14-4,13 6,15-13,-15 10,13-10,-28 13,1 7,-7-4,4 4,-11 1,12-6,-12 5,12 1,-6-6,1 6,-8-14,-2 6,-10 1,3 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591FE9-BDD0-4A4C-90C8-CE32CAFE80A9}" type="datetimeFigureOut">
              <a:rPr lang="en-US" smtClean="0"/>
              <a:t>10/16/2023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2197CD-ADA8-4C1B-B8E1-5B78F16FA3D5}" type="slidenum">
              <a:rPr lang="en-US" smtClean="0"/>
              <a:t>‹#›</a:t>
            </a:fld>
            <a:endParaRPr lang="en-US"/>
          </a:p>
        </p:txBody>
      </p:sp>
    </p:spTree>
    <p:extLst>
      <p:ext uri="{BB962C8B-B14F-4D97-AF65-F5344CB8AC3E}">
        <p14:creationId xmlns:p14="http://schemas.microsoft.com/office/powerpoint/2010/main" val="136248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video.search.yahoo.com/yhs/search?fr=yhs-Lkry-SF3&amp;ei=UTF-8&amp;hsimp=yhs-SF3&amp;hspart=Lkry&amp;param1=mT_2r_ci1-nJq5b0MFtuAu7jXDjofreZiVi0BQtheQyFPfFTdmQz1-xPlAPMp-hx7CmO2zfhcwslY_jkkPCZ3pxwOQwuowUBJSIHC2l-ujhLQx4k9Pml3m8Gy0ewtcEjnrv_0ZKjQ0rAcn1-3UJcElSriwLJ0y9X-ZxEaeSDpaiSDLjVDFhprTr-IXj6j2Uu0uBWQhadH4he8huFc_4rFpt5tlpHjM1srBpmvP4eLDJyEiaZ7SE3pABKacu7irGyYIxVCWMCODezT4vOFMo4k-oTsoBRO75dGq-OiEB0mu7YPLvXgW0%2C&amp;p=The+chosen+episode+when+Jesus+calls+Simon&amp;type=BIZM_3010510111_12_%2458020_000000%24#id=1&amp;vid=90bbc5723618d4611f4bea57f715712d&amp;action=view"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20000"/>
              </a:lnSpc>
              <a:spcBef>
                <a:spcPts val="800"/>
              </a:spcBef>
              <a:spcAft>
                <a:spcPts val="0"/>
              </a:spcAft>
              <a:buClr>
                <a:srgbClr val="000000"/>
              </a:buClr>
              <a:buSzPts val="1400"/>
              <a:buFont typeface="Arial"/>
              <a:buNone/>
              <a:tabLst/>
              <a:defRPr/>
            </a:pPr>
            <a:r>
              <a:rPr lang="en-US" sz="2800" dirty="0"/>
              <a:t>The transgender agenda is a lie because regardless of what an individual has in mind for his/her gender, it does not conform with reality that each individual was born either male or female and that cannot be changed because it is based on the DNA of the individual at the time of conception.</a:t>
            </a:r>
          </a:p>
          <a:p>
            <a:pPr marL="457200" lvl="0" indent="0" algn="l" rtl="0">
              <a:lnSpc>
                <a:spcPct val="120000"/>
              </a:lnSpc>
              <a:spcBef>
                <a:spcPts val="800"/>
              </a:spcBef>
              <a:spcAft>
                <a:spcPts val="0"/>
              </a:spcAft>
              <a:buNone/>
            </a:pPr>
            <a:endParaRPr sz="2000" u="sng" dirty="0">
              <a:solidFill>
                <a:srgbClr val="21303A"/>
              </a:solidFill>
              <a:latin typeface="Arial"/>
              <a:ea typeface="Arial"/>
              <a:cs typeface="Arial"/>
              <a:sym typeface="Arial"/>
            </a:endParaRPr>
          </a:p>
          <a:p>
            <a:pPr marL="457200" lvl="0" indent="0" algn="l" rtl="0">
              <a:lnSpc>
                <a:spcPct val="120000"/>
              </a:lnSpc>
              <a:spcBef>
                <a:spcPts val="800"/>
              </a:spcBef>
              <a:spcAft>
                <a:spcPts val="0"/>
              </a:spcAft>
              <a:buNone/>
            </a:pPr>
            <a:r>
              <a:rPr lang="en-US" sz="2000" dirty="0">
                <a:solidFill>
                  <a:srgbClr val="21303A"/>
                </a:solidFill>
                <a:latin typeface="Arial"/>
                <a:ea typeface="Arial"/>
                <a:cs typeface="Arial"/>
                <a:sym typeface="Arial"/>
              </a:rPr>
              <a:t>To assert that truth is subjective is inherently self-contradictory (stating that truth is subjective is to assert an objective truth).  Asserting that truth is objective is coherent.</a:t>
            </a:r>
            <a:endParaRPr sz="2000" dirty="0">
              <a:solidFill>
                <a:srgbClr val="21303A"/>
              </a:solidFill>
              <a:latin typeface="Arial"/>
              <a:ea typeface="Arial"/>
              <a:cs typeface="Arial"/>
              <a:sym typeface="Arial"/>
            </a:endParaRPr>
          </a:p>
          <a:p>
            <a:pPr marL="0" lvl="0" indent="0" algn="l" rtl="0">
              <a:spcBef>
                <a:spcPts val="0"/>
              </a:spcBef>
              <a:spcAft>
                <a:spcPts val="0"/>
              </a:spcAft>
              <a:buNone/>
            </a:pPr>
            <a:endParaRPr dirty="0"/>
          </a:p>
        </p:txBody>
      </p:sp>
      <p:sp>
        <p:nvSpPr>
          <p:cNvPr id="140" name="Google Shape;14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9623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The chosen episode when Jesus calls Simon - Yahoo Search Results Video Search Results</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(2:50 to end)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https://video.search.yahoo.com/yhs/search?fr=yhs-Lkry-SF3&amp;ei=UTF-8&amp;hsimp=yhs-SF3&amp;hspart=Lkry&amp;param1=mT_2r_ci1-nJq5b0MFtuAu7jXDjofreZiVi0BQtheQyFPfFTdmQz1-xPlAPMp-hx7CmO2zfhcwslY_jkkPCZ3pxwOQwuowUBJSIHC2l-ujhLQx4k9Pml3m8Gy0ewtcEjnrv_0ZKjQ0rAcn1-3UJcElSriwLJ0y9X-ZxEaeSDpaiSDLjVDFhprTr-IXj6j2Uu0uBWQhadH4he8huFc_4rFpt5tlpHjM1srBpmvP4eLDJyEiaZ7SE3pABKacu7irGyYIxVCWMCODezT4vOFMo4k-oTsoBRO75dGq-OiEB0mu7YPLvXgW0%2C&amp;p=The+chosen+episode+when+Jesus+calls+Simon&amp;type=BIZM_3010510111_12_%2458020_000000%24#id=1&amp;vid=90bbc5723618d4611f4bea57f715712d&amp;action=view</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36D065-BC4D-429E-A387-D69B55F39A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052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1047-C6F2-8904-D09F-CF81542B1C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7CF775-CF87-FA07-6473-10EC27351D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C54ED9-4DBC-BCD9-129B-04BB3571142D}"/>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5" name="Footer Placeholder 4">
            <a:extLst>
              <a:ext uri="{FF2B5EF4-FFF2-40B4-BE49-F238E27FC236}">
                <a16:creationId xmlns:a16="http://schemas.microsoft.com/office/drawing/2014/main" id="{DED4ABE4-2E42-9664-B1CE-BCC487F3B8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2569B9-CE14-5A4D-BD7A-06B4B7A04912}"/>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1018809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5A8E-C981-21FB-76B4-C076930765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E83AFE-2AD1-BB0A-D1CD-64EE725AB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9CD3E-77E8-5D5D-E651-BD8A96D626E1}"/>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5" name="Footer Placeholder 4">
            <a:extLst>
              <a:ext uri="{FF2B5EF4-FFF2-40B4-BE49-F238E27FC236}">
                <a16:creationId xmlns:a16="http://schemas.microsoft.com/office/drawing/2014/main" id="{DE7C0450-ADFB-FC7A-93FF-67228800B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5A34-A96F-8734-C0CF-F94B1FA3D4EC}"/>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3740195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6176C-C74B-C29A-6B0D-A15995C232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76B64-A7CD-CB87-1433-5C4E4188E4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8B0D72-E284-0731-0DEB-E09974C0075E}"/>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5" name="Footer Placeholder 4">
            <a:extLst>
              <a:ext uri="{FF2B5EF4-FFF2-40B4-BE49-F238E27FC236}">
                <a16:creationId xmlns:a16="http://schemas.microsoft.com/office/drawing/2014/main" id="{02E84C1F-E01E-6E76-CBB1-5B232EC618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31F3B-F1F0-81C2-C3A4-57D32E3C6A26}"/>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1555860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C502-5652-D8AC-F8C9-23E3E4A9DF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A27C98-9378-4A94-A465-C58BD2EA40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CF69BA-4DFF-D7DB-E9B7-991F8814A0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3DDC75-EDC2-65FC-CAFB-DAC653CC728A}"/>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6" name="Footer Placeholder 5">
            <a:extLst>
              <a:ext uri="{FF2B5EF4-FFF2-40B4-BE49-F238E27FC236}">
                <a16:creationId xmlns:a16="http://schemas.microsoft.com/office/drawing/2014/main" id="{07776A44-3FB9-5606-F1AA-D36E3BBFD1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470DD5-4EB2-FF67-ED7A-0BD5A0EA3771}"/>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186985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04D1-83FF-76A7-F73F-74A6D74D6A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F9AFAF-CC11-A9D5-3F75-1903F6D2C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9B42D5-761F-9C08-74CB-DC74183E5D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0F8D34-D141-C0FA-89DC-CDB7438018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6306D4-663F-A343-0B05-FAE93F5078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FA1FC2-2E47-DC31-AB14-780DDB4B6131}"/>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8" name="Footer Placeholder 7">
            <a:extLst>
              <a:ext uri="{FF2B5EF4-FFF2-40B4-BE49-F238E27FC236}">
                <a16:creationId xmlns:a16="http://schemas.microsoft.com/office/drawing/2014/main" id="{8E8D7519-58EA-8B6B-68CB-AB103D94D2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01D968-70A1-77C0-8B05-37057323AE39}"/>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197123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F1AB-1458-ACDA-4FE4-C0CFCEEF0FC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8BEF2D-1A11-EBD0-12E3-6D260A27F9F6}"/>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4" name="Footer Placeholder 3">
            <a:extLst>
              <a:ext uri="{FF2B5EF4-FFF2-40B4-BE49-F238E27FC236}">
                <a16:creationId xmlns:a16="http://schemas.microsoft.com/office/drawing/2014/main" id="{2B354B2E-4876-E629-8803-87254B1953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30C0FF-0C6E-0D1D-E38D-CC522D4C4F28}"/>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2665444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D38D61-0162-2B7F-003D-83D24434FFE3}"/>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3" name="Footer Placeholder 2">
            <a:extLst>
              <a:ext uri="{FF2B5EF4-FFF2-40B4-BE49-F238E27FC236}">
                <a16:creationId xmlns:a16="http://schemas.microsoft.com/office/drawing/2014/main" id="{6C53133E-091F-8E8D-BD29-94F6396A8E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F6F9BE-E474-3E86-356A-26BEEF6A8651}"/>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3247509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DBE70-C7F7-C9C1-D66B-1C38C1CC6A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AD6E65-6481-6F2B-AD18-B95724FFE2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F1D7AD-8F6A-84F1-564E-A4E4B33D39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7AC445-4160-AA6D-E10F-721CE3A9F6CD}"/>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6" name="Footer Placeholder 5">
            <a:extLst>
              <a:ext uri="{FF2B5EF4-FFF2-40B4-BE49-F238E27FC236}">
                <a16:creationId xmlns:a16="http://schemas.microsoft.com/office/drawing/2014/main" id="{76131D26-7A96-4A60-4E63-374D2AEB6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6919E4-D801-C3F6-3203-925E577D54D8}"/>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354700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8F77C-3363-B977-D147-21CB040D38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D8CD87-F954-DED0-6899-B2577ED658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2F9BCB-7FC3-0D6C-4562-A52DAE933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2AD2B8-FBE2-F613-5314-192136834EB9}"/>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6" name="Footer Placeholder 5">
            <a:extLst>
              <a:ext uri="{FF2B5EF4-FFF2-40B4-BE49-F238E27FC236}">
                <a16:creationId xmlns:a16="http://schemas.microsoft.com/office/drawing/2014/main" id="{68549064-6C37-A120-AD5A-40B6D71BE0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7776F1-3A75-3CA4-A564-00E6BF786C10}"/>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3552190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0681-6326-03A6-B25E-4867B4DF8A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19D727-625F-70D0-0F4E-5DFEBF6915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7E7FB7-C0B3-AD22-E108-5959D697E4D3}"/>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5" name="Footer Placeholder 4">
            <a:extLst>
              <a:ext uri="{FF2B5EF4-FFF2-40B4-BE49-F238E27FC236}">
                <a16:creationId xmlns:a16="http://schemas.microsoft.com/office/drawing/2014/main" id="{223663EA-1167-84A3-2C50-FA76B5485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78B9A-F000-EBFC-577B-951878435E93}"/>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2019966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94AEFB-0BA7-218B-6834-59789EE10E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67F678-A634-1EEA-1497-FAAA3712EB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863EA-1084-E75B-DA97-8C9C3EB181EF}"/>
              </a:ext>
            </a:extLst>
          </p:cNvPr>
          <p:cNvSpPr>
            <a:spLocks noGrp="1"/>
          </p:cNvSpPr>
          <p:nvPr>
            <p:ph type="dt" sz="half" idx="10"/>
          </p:nvPr>
        </p:nvSpPr>
        <p:spPr/>
        <p:txBody>
          <a:bodyPr/>
          <a:lstStyle/>
          <a:p>
            <a:fld id="{16567115-CE3A-4EE0-A044-16C409746505}" type="datetimeFigureOut">
              <a:rPr lang="en-US" smtClean="0"/>
              <a:t>10/16/2023</a:t>
            </a:fld>
            <a:endParaRPr lang="en-US"/>
          </a:p>
        </p:txBody>
      </p:sp>
      <p:sp>
        <p:nvSpPr>
          <p:cNvPr id="5" name="Footer Placeholder 4">
            <a:extLst>
              <a:ext uri="{FF2B5EF4-FFF2-40B4-BE49-F238E27FC236}">
                <a16:creationId xmlns:a16="http://schemas.microsoft.com/office/drawing/2014/main" id="{42227BCF-9B3F-926D-5FF9-DCB343391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1833E0-6CE5-833B-922F-66DB5BC92CCB}"/>
              </a:ext>
            </a:extLst>
          </p:cNvPr>
          <p:cNvSpPr>
            <a:spLocks noGrp="1"/>
          </p:cNvSpPr>
          <p:nvPr>
            <p:ph type="sldNum" sz="quarter" idx="12"/>
          </p:nvPr>
        </p:nvSpPr>
        <p:spPr/>
        <p:txBody>
          <a:bodyPr/>
          <a:lstStyle/>
          <a:p>
            <a:fld id="{C9F40028-42A2-4610-8BA8-36523107918A}" type="slidenum">
              <a:rPr lang="en-US" smtClean="0"/>
              <a:t>‹#›</a:t>
            </a:fld>
            <a:endParaRPr lang="en-US"/>
          </a:p>
        </p:txBody>
      </p:sp>
    </p:spTree>
    <p:extLst>
      <p:ext uri="{BB962C8B-B14F-4D97-AF65-F5344CB8AC3E}">
        <p14:creationId xmlns:p14="http://schemas.microsoft.com/office/powerpoint/2010/main" val="2411292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400665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841111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1E220F-E581-2643-9935-84048D3B389E}" type="datetimeFigureOut">
              <a:rPr lang="en-US" smtClean="0"/>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10858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E220F-E581-2643-9935-84048D3B389E}" type="datetimeFigureOut">
              <a:rPr lang="en-US" smtClean="0"/>
              <a:t>10/16/2023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658722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E220F-E581-2643-9935-84048D3B389E}" type="datetimeFigureOut">
              <a:rPr lang="en-US" smtClean="0"/>
              <a:t>10/16/2023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531891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E220F-E581-2643-9935-84048D3B389E}" type="datetimeFigureOut">
              <a:rPr lang="en-US" smtClean="0"/>
              <a:t>10/16/2023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81166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E220F-E581-2643-9935-84048D3B389E}" type="datetimeFigureOut">
              <a:rPr lang="en-US" smtClean="0"/>
              <a:t>10/16/2023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916483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10/16/2023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440080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10/16/2023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343279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4229801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820007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74074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18841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46075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10694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460803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88095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7065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943475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9315415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01073974"/>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89774754"/>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2663129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96662685"/>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528733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35059634"/>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583486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87561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2.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835B4B-CC82-2154-AEB9-FD8FDAC479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C3BF90-A24B-9A90-631C-057E4A5D2E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EBEC3-F4D2-F58D-5418-037DF03461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567115-CE3A-4EE0-A044-16C409746505}" type="datetimeFigureOut">
              <a:rPr lang="en-US" smtClean="0"/>
              <a:t>10/16/2023</a:t>
            </a:fld>
            <a:endParaRPr lang="en-US"/>
          </a:p>
        </p:txBody>
      </p:sp>
      <p:sp>
        <p:nvSpPr>
          <p:cNvPr id="5" name="Footer Placeholder 4">
            <a:extLst>
              <a:ext uri="{FF2B5EF4-FFF2-40B4-BE49-F238E27FC236}">
                <a16:creationId xmlns:a16="http://schemas.microsoft.com/office/drawing/2014/main" id="{A30B7C1D-5A31-8AB2-093F-80ACE07F68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970233-EA9C-0831-1839-806CAAB3EC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F40028-42A2-4610-8BA8-36523107918A}" type="slidenum">
              <a:rPr lang="en-US" smtClean="0"/>
              <a:t>‹#›</a:t>
            </a:fld>
            <a:endParaRPr lang="en-US"/>
          </a:p>
        </p:txBody>
      </p:sp>
    </p:spTree>
    <p:extLst>
      <p:ext uri="{BB962C8B-B14F-4D97-AF65-F5344CB8AC3E}">
        <p14:creationId xmlns:p14="http://schemas.microsoft.com/office/powerpoint/2010/main" val="1569559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E220F-E581-2643-9935-84048D3B389E}" type="datetimeFigureOut">
              <a:rPr lang="en-US" smtClean="0"/>
              <a:t>10/16/2023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B1EC3-7515-1041-9FC2-C8226F8B42BD}" type="slidenum">
              <a:rPr lang="en-US" smtClean="0"/>
              <a:t>‹#›</a:t>
            </a:fld>
            <a:endParaRPr lang="en-US"/>
          </a:p>
        </p:txBody>
      </p:sp>
    </p:spTree>
    <p:extLst>
      <p:ext uri="{BB962C8B-B14F-4D97-AF65-F5344CB8AC3E}">
        <p14:creationId xmlns:p14="http://schemas.microsoft.com/office/powerpoint/2010/main" val="2444372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182781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customXml" Target="../ink/ink1.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Question Mark Animation Microsoft PowerPoint PNG, Clipart, Animation ...">
            <a:extLst>
              <a:ext uri="{FF2B5EF4-FFF2-40B4-BE49-F238E27FC236}">
                <a16:creationId xmlns:a16="http://schemas.microsoft.com/office/drawing/2014/main" id="{A5C9B588-4D75-9AE5-C7AF-CA11EA3782EC}"/>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30523"/>
          <a:stretch/>
        </p:blipFill>
        <p:spPr bwMode="auto">
          <a:xfrm>
            <a:off x="3635022" y="10"/>
            <a:ext cx="8556978"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C6AD5B-5327-63E2-95CD-871BE17097CB}"/>
              </a:ext>
            </a:extLst>
          </p:cNvPr>
          <p:cNvSpPr>
            <a:spLocks noGrp="1"/>
          </p:cNvSpPr>
          <p:nvPr>
            <p:ph type="ctrTitle"/>
          </p:nvPr>
        </p:nvSpPr>
        <p:spPr>
          <a:xfrm>
            <a:off x="477981" y="1122363"/>
            <a:ext cx="4726198" cy="2592756"/>
          </a:xfrm>
        </p:spPr>
        <p:txBody>
          <a:bodyPr anchor="b">
            <a:normAutofit fontScale="90000"/>
          </a:bodyPr>
          <a:lstStyle/>
          <a:p>
            <a:pPr algn="l"/>
            <a:r>
              <a:rPr lang="en-US" sz="4800" dirty="0">
                <a:solidFill>
                  <a:schemeClr val="bg1"/>
                </a:solidFill>
              </a:rPr>
              <a:t>9</a:t>
            </a:r>
            <a:r>
              <a:rPr lang="en-US" sz="4800" baseline="30000" dirty="0">
                <a:solidFill>
                  <a:schemeClr val="bg1"/>
                </a:solidFill>
              </a:rPr>
              <a:t>th</a:t>
            </a:r>
            <a:r>
              <a:rPr lang="en-US" sz="4800" dirty="0">
                <a:solidFill>
                  <a:schemeClr val="bg1"/>
                </a:solidFill>
              </a:rPr>
              <a:t> Grade Religious Education Class #5</a:t>
            </a:r>
            <a:br>
              <a:rPr lang="en-US" sz="4800" dirty="0">
                <a:solidFill>
                  <a:schemeClr val="bg1"/>
                </a:solidFill>
              </a:rPr>
            </a:br>
            <a:r>
              <a:rPr lang="en-US" sz="4800" dirty="0">
                <a:solidFill>
                  <a:schemeClr val="bg1"/>
                </a:solidFill>
              </a:rPr>
              <a:t>October 15, 2023</a:t>
            </a:r>
          </a:p>
        </p:txBody>
      </p:sp>
      <p:sp>
        <p:nvSpPr>
          <p:cNvPr id="3" name="Subtitle 2">
            <a:extLst>
              <a:ext uri="{FF2B5EF4-FFF2-40B4-BE49-F238E27FC236}">
                <a16:creationId xmlns:a16="http://schemas.microsoft.com/office/drawing/2014/main" id="{356D33EA-DBB5-CBFC-5B01-D9522EBECC47}"/>
              </a:ext>
            </a:extLst>
          </p:cNvPr>
          <p:cNvSpPr>
            <a:spLocks noGrp="1"/>
          </p:cNvSpPr>
          <p:nvPr>
            <p:ph type="subTitle" idx="1"/>
          </p:nvPr>
        </p:nvSpPr>
        <p:spPr>
          <a:xfrm>
            <a:off x="477980" y="4872922"/>
            <a:ext cx="4023359" cy="1208141"/>
          </a:xfrm>
        </p:spPr>
        <p:txBody>
          <a:bodyPr>
            <a:normAutofit/>
          </a:bodyPr>
          <a:lstStyle/>
          <a:p>
            <a:pPr algn="l"/>
            <a:endParaRPr lang="en-US" sz="2000">
              <a:solidFill>
                <a:schemeClr val="bg1"/>
              </a:solidFill>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75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D13E84-74BA-ADAE-D0E4-984B6A33CCB7}"/>
              </a:ext>
            </a:extLst>
          </p:cNvPr>
          <p:cNvSpPr>
            <a:spLocks noGrp="1"/>
          </p:cNvSpPr>
          <p:nvPr>
            <p:ph type="title"/>
          </p:nvPr>
        </p:nvSpPr>
        <p:spPr>
          <a:xfrm>
            <a:off x="282102" y="126461"/>
            <a:ext cx="5807071" cy="836578"/>
          </a:xfrm>
        </p:spPr>
        <p:txBody>
          <a:bodyPr vert="horz" lIns="91440" tIns="45720" rIns="91440" bIns="45720" rtlCol="0" anchor="ctr">
            <a:normAutofit/>
          </a:bodyPr>
          <a:lstStyle/>
          <a:p>
            <a:pPr algn="ctr"/>
            <a:r>
              <a:rPr lang="en-US" sz="4800" dirty="0"/>
              <a:t>Human Persons</a:t>
            </a:r>
          </a:p>
        </p:txBody>
      </p:sp>
      <p:sp>
        <p:nvSpPr>
          <p:cNvPr id="3" name="Content Placeholder 2">
            <a:extLst>
              <a:ext uri="{FF2B5EF4-FFF2-40B4-BE49-F238E27FC236}">
                <a16:creationId xmlns:a16="http://schemas.microsoft.com/office/drawing/2014/main" id="{DBEBE1FD-7165-4B96-4E2A-7BECF83D138A}"/>
              </a:ext>
            </a:extLst>
          </p:cNvPr>
          <p:cNvSpPr>
            <a:spLocks noGrp="1"/>
          </p:cNvSpPr>
          <p:nvPr>
            <p:ph sz="half" idx="1"/>
          </p:nvPr>
        </p:nvSpPr>
        <p:spPr>
          <a:xfrm>
            <a:off x="0" y="1215956"/>
            <a:ext cx="6177064" cy="5515583"/>
          </a:xfrm>
        </p:spPr>
        <p:txBody>
          <a:bodyPr vert="horz" lIns="91440" tIns="45720" rIns="91440" bIns="45720" rtlCol="0" anchor="ctr">
            <a:normAutofit fontScale="92500" lnSpcReduction="10000"/>
          </a:bodyPr>
          <a:lstStyle/>
          <a:p>
            <a:pPr marL="228600" marR="0" lvl="0" fontAlgn="auto">
              <a:spcBef>
                <a:spcPts val="1000"/>
              </a:spcBef>
              <a:spcAft>
                <a:spcPts val="0"/>
              </a:spcAft>
              <a:buClrTx/>
              <a:buSzTx/>
              <a:tabLst/>
              <a:defRPr/>
            </a:pPr>
            <a:r>
              <a:rPr kumimoji="0" lang="en-US" sz="2000" b="1" i="0" u="none" strike="noStrike" cap="none" spc="0" normalizeH="0" baseline="0" noProof="0" dirty="0">
                <a:ln>
                  <a:noFill/>
                </a:ln>
                <a:effectLst/>
                <a:uLnTx/>
                <a:uFillTx/>
              </a:rPr>
              <a:t>How do we define a “person?”</a:t>
            </a:r>
          </a:p>
          <a:p>
            <a:pPr marL="685800" marR="0" lvl="1" fontAlgn="auto">
              <a:spcBef>
                <a:spcPts val="500"/>
              </a:spcBef>
              <a:spcAft>
                <a:spcPts val="0"/>
              </a:spcAft>
              <a:buClrTx/>
              <a:buSzTx/>
              <a:tabLst/>
              <a:defRPr/>
            </a:pPr>
            <a:r>
              <a:rPr kumimoji="0" lang="en-US" sz="2000" b="1" i="0" u="none" strike="noStrike" cap="none" spc="0" normalizeH="0" baseline="0" noProof="0" dirty="0">
                <a:ln>
                  <a:noFill/>
                </a:ln>
                <a:effectLst/>
                <a:uLnTx/>
                <a:uFillTx/>
              </a:rPr>
              <a:t>A being with a mind and a will.</a:t>
            </a:r>
          </a:p>
          <a:p>
            <a:pPr marL="228600" marR="0" lvl="0" fontAlgn="auto">
              <a:spcBef>
                <a:spcPts val="1000"/>
              </a:spcBef>
              <a:spcAft>
                <a:spcPts val="0"/>
              </a:spcAft>
              <a:buClrTx/>
              <a:buSzTx/>
              <a:tabLst/>
              <a:defRPr/>
            </a:pPr>
            <a:endParaRPr kumimoji="0" lang="en-US" sz="2000" b="1"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2000" b="1" i="0" u="none" strike="noStrike" cap="none" spc="0" normalizeH="0" baseline="0" noProof="0" dirty="0">
                <a:ln>
                  <a:noFill/>
                </a:ln>
                <a:effectLst/>
                <a:uLnTx/>
                <a:uFillTx/>
              </a:rPr>
              <a:t>Is a body an essential part of a person?</a:t>
            </a:r>
          </a:p>
          <a:p>
            <a:pPr marL="685800" marR="0" lvl="1" fontAlgn="auto">
              <a:spcBef>
                <a:spcPts val="500"/>
              </a:spcBef>
              <a:spcAft>
                <a:spcPts val="0"/>
              </a:spcAft>
              <a:buClrTx/>
              <a:buSzTx/>
              <a:tabLst/>
              <a:defRPr/>
            </a:pPr>
            <a:r>
              <a:rPr kumimoji="0" lang="en-US" sz="2000" b="1" i="0" u="none" strike="noStrike" cap="none" spc="0" normalizeH="0" baseline="0" noProof="0" dirty="0">
                <a:ln>
                  <a:noFill/>
                </a:ln>
                <a:effectLst/>
                <a:uLnTx/>
                <a:uFillTx/>
              </a:rPr>
              <a:t>No, God and angels are persons.</a:t>
            </a:r>
          </a:p>
          <a:p>
            <a:pPr marL="228600" marR="0" lvl="0" fontAlgn="auto">
              <a:spcBef>
                <a:spcPts val="1000"/>
              </a:spcBef>
              <a:spcAft>
                <a:spcPts val="0"/>
              </a:spcAft>
              <a:buClrTx/>
              <a:buSzTx/>
              <a:tabLst/>
              <a:defRPr/>
            </a:pPr>
            <a:endParaRPr kumimoji="0" lang="en-US" sz="2000" b="1"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2000" b="1" i="0" u="none" strike="noStrike" cap="none" spc="0" normalizeH="0" baseline="0" noProof="0" dirty="0">
                <a:ln>
                  <a:noFill/>
                </a:ln>
                <a:effectLst/>
                <a:uLnTx/>
                <a:uFillTx/>
              </a:rPr>
              <a:t>What do these powers of the “mind and a will” allow a person to do?</a:t>
            </a:r>
          </a:p>
          <a:p>
            <a:pPr marL="685800" marR="0" lvl="1" fontAlgn="auto">
              <a:spcBef>
                <a:spcPts val="500"/>
              </a:spcBef>
              <a:spcAft>
                <a:spcPts val="0"/>
              </a:spcAft>
              <a:buClrTx/>
              <a:buSzTx/>
              <a:tabLst/>
              <a:defRPr/>
            </a:pPr>
            <a:r>
              <a:rPr kumimoji="0" lang="en-US" sz="2000" b="1" i="0" u="none" strike="noStrike" cap="none" spc="0" normalizeH="0" baseline="0" noProof="0" dirty="0">
                <a:ln>
                  <a:noFill/>
                </a:ln>
                <a:effectLst/>
                <a:uLnTx/>
                <a:uFillTx/>
              </a:rPr>
              <a:t>To think and to choose.</a:t>
            </a:r>
          </a:p>
          <a:p>
            <a:pPr marL="228600" marR="0" lvl="0" fontAlgn="auto">
              <a:spcBef>
                <a:spcPts val="1000"/>
              </a:spcBef>
              <a:spcAft>
                <a:spcPts val="0"/>
              </a:spcAft>
              <a:buClrTx/>
              <a:buSzTx/>
              <a:tabLst/>
              <a:defRPr/>
            </a:pPr>
            <a:endParaRPr kumimoji="0" lang="en-US" sz="2000" b="1"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2000" b="1" i="0" u="none" strike="noStrike" cap="none" spc="0" normalizeH="0" baseline="0" noProof="0" dirty="0">
                <a:ln>
                  <a:noFill/>
                </a:ln>
                <a:effectLst/>
                <a:uLnTx/>
                <a:uFillTx/>
              </a:rPr>
              <a:t>What does it mean to be a person with bodies?</a:t>
            </a:r>
          </a:p>
          <a:p>
            <a:pPr marL="685800" marR="0" lvl="1" fontAlgn="auto">
              <a:spcBef>
                <a:spcPts val="500"/>
              </a:spcBef>
              <a:spcAft>
                <a:spcPts val="0"/>
              </a:spcAft>
              <a:buClrTx/>
              <a:buSzTx/>
              <a:tabLst/>
              <a:defRPr/>
            </a:pPr>
            <a:r>
              <a:rPr kumimoji="0" lang="en-US" sz="2000" b="1" i="0" u="none" strike="noStrike" cap="none" spc="0" normalizeH="0" baseline="0" noProof="0" dirty="0">
                <a:ln>
                  <a:noFill/>
                </a:ln>
                <a:effectLst/>
                <a:uLnTx/>
                <a:uFillTx/>
              </a:rPr>
              <a:t>We manifest “personhood” to the visible world. Our bodies are the outward expression of our person. </a:t>
            </a:r>
          </a:p>
          <a:p>
            <a:pPr marL="228600" marR="0" lvl="0" fontAlgn="auto">
              <a:spcBef>
                <a:spcPts val="1000"/>
              </a:spcBef>
              <a:spcAft>
                <a:spcPts val="0"/>
              </a:spcAft>
              <a:buClrTx/>
              <a:buSzTx/>
              <a:tabLst/>
              <a:defRPr/>
            </a:pPr>
            <a:endParaRPr kumimoji="0" lang="en-US" sz="2000" b="1"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2000" b="1" i="0" u="none" strike="noStrike" cap="none" spc="0" normalizeH="0" baseline="0" noProof="0" dirty="0">
                <a:ln>
                  <a:noFill/>
                </a:ln>
                <a:effectLst/>
                <a:uLnTx/>
                <a:uFillTx/>
              </a:rPr>
              <a:t>Can angels do that?</a:t>
            </a:r>
          </a:p>
          <a:p>
            <a:pPr marL="685800" marR="0" lvl="1" fontAlgn="auto">
              <a:spcBef>
                <a:spcPts val="500"/>
              </a:spcBef>
              <a:spcAft>
                <a:spcPts val="0"/>
              </a:spcAft>
              <a:buClrTx/>
              <a:buSzTx/>
              <a:tabLst/>
              <a:defRPr/>
            </a:pPr>
            <a:r>
              <a:rPr kumimoji="0" lang="en-US" sz="2000" b="1" i="0" u="none" strike="noStrike" cap="none" spc="0" normalizeH="0" baseline="0" noProof="0" dirty="0">
                <a:ln>
                  <a:noFill/>
                </a:ln>
                <a:effectLst/>
                <a:uLnTx/>
                <a:uFillTx/>
              </a:rPr>
              <a:t>No!</a:t>
            </a:r>
          </a:p>
          <a:p>
            <a:endParaRPr lang="en-US" sz="1000" dirty="0"/>
          </a:p>
        </p:txBody>
      </p:sp>
      <p:pic>
        <p:nvPicPr>
          <p:cNvPr id="9" name="Picture 4" descr="Question Mark Animation Microsoft PowerPoint PNG, Clipart, Animation ...">
            <a:extLst>
              <a:ext uri="{FF2B5EF4-FFF2-40B4-BE49-F238E27FC236}">
                <a16:creationId xmlns:a16="http://schemas.microsoft.com/office/drawing/2014/main" id="{C684B510-B54B-E432-04BC-267D34E2074B}"/>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2" b="1317"/>
          <a:stretch/>
        </p:blipFill>
        <p:spPr bwMode="auto">
          <a:xfrm>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57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1000"/>
                                        <p:tgtEl>
                                          <p:spTgt spid="3">
                                            <p:txEl>
                                              <p:pRg st="12" end="12"/>
                                            </p:txEl>
                                          </p:spTgt>
                                        </p:tgtEl>
                                      </p:cBhvr>
                                    </p:animEffect>
                                    <p:anim calcmode="lin" valueType="num">
                                      <p:cBhvr>
                                        <p:cTn id="5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8"/>
          <p:cNvSpPr txBox="1">
            <a:spLocks noGrp="1"/>
          </p:cNvSpPr>
          <p:nvPr>
            <p:ph type="title"/>
          </p:nvPr>
        </p:nvSpPr>
        <p:spPr>
          <a:xfrm>
            <a:off x="904672" y="20389"/>
            <a:ext cx="6225702" cy="855100"/>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sz="4800" dirty="0"/>
              <a:t>Made in God’s Image</a:t>
            </a:r>
          </a:p>
        </p:txBody>
      </p:sp>
      <p:sp>
        <p:nvSpPr>
          <p:cNvPr id="143" name="Google Shape;143;p8"/>
          <p:cNvSpPr txBox="1">
            <a:spLocks noGrp="1"/>
          </p:cNvSpPr>
          <p:nvPr>
            <p:ph type="body" idx="1"/>
          </p:nvPr>
        </p:nvSpPr>
        <p:spPr>
          <a:xfrm>
            <a:off x="800910" y="778213"/>
            <a:ext cx="6149802" cy="5798086"/>
          </a:xfrm>
          <a:prstGeom prst="rect">
            <a:avLst/>
          </a:prstGeom>
          <a:noFill/>
          <a:ln>
            <a:noFill/>
          </a:ln>
        </p:spPr>
        <p:txBody>
          <a:bodyPr spcFirstLastPara="1" wrap="square" lIns="0" tIns="0" rIns="0" bIns="0" anchor="t" anchorCtr="0">
            <a:noAutofit/>
          </a:bodyPr>
          <a:lstStyle/>
          <a:p>
            <a:pPr marL="0" indent="0" algn="ctr">
              <a:buNone/>
            </a:pPr>
            <a:r>
              <a:rPr lang="en-US" dirty="0"/>
              <a:t>“Then God said, ‘Let us make man in our image, after our likeness; and let them have dominion over the fish of the sea, and over the birds of the air, and over the cattle, and over all the earth, and over every creeping thing that creeps upon the earth.’” </a:t>
            </a:r>
          </a:p>
          <a:p>
            <a:pPr marL="0" indent="0" algn="ctr">
              <a:buNone/>
            </a:pPr>
            <a:r>
              <a:rPr lang="en-US" dirty="0"/>
              <a:t>(Gen 1:26)</a:t>
            </a:r>
          </a:p>
          <a:p>
            <a:pPr marL="0" indent="0" algn="ctr">
              <a:buNone/>
            </a:pPr>
            <a:endParaRPr lang="en-US" dirty="0"/>
          </a:p>
          <a:p>
            <a:pPr marL="0" indent="0" algn="ctr">
              <a:buNone/>
            </a:pPr>
            <a:r>
              <a:rPr lang="en-US" dirty="0"/>
              <a:t>“So God created man in his own image, in the image of God he created him; male and female he created them.” (Gen. 1:27)</a:t>
            </a:r>
          </a:p>
          <a:p>
            <a:pPr marL="457200" lvl="0" indent="-317500" algn="l" rtl="0">
              <a:lnSpc>
                <a:spcPct val="120000"/>
              </a:lnSpc>
              <a:spcBef>
                <a:spcPts val="800"/>
              </a:spcBef>
              <a:spcAft>
                <a:spcPts val="0"/>
              </a:spcAft>
              <a:buSzPts val="1400"/>
              <a:buChar char="●"/>
            </a:pPr>
            <a:endParaRPr lang="en-US" dirty="0"/>
          </a:p>
        </p:txBody>
      </p:sp>
      <p:pic>
        <p:nvPicPr>
          <p:cNvPr id="3" name="Picture 2" descr="A person holding a baby&#10;&#10;Description automatically generated with medium confidence">
            <a:extLst>
              <a:ext uri="{FF2B5EF4-FFF2-40B4-BE49-F238E27FC236}">
                <a16:creationId xmlns:a16="http://schemas.microsoft.com/office/drawing/2014/main" id="{7CF21ACB-6478-76A8-41DB-29E286C78EA2}"/>
              </a:ext>
            </a:extLst>
          </p:cNvPr>
          <p:cNvPicPr>
            <a:picLocks noChangeAspect="1"/>
          </p:cNvPicPr>
          <p:nvPr/>
        </p:nvPicPr>
        <p:blipFill rotWithShape="1">
          <a:blip r:embed="rId3"/>
          <a:srcRect l="2028" r="3938"/>
          <a:stretch/>
        </p:blipFill>
        <p:spPr>
          <a:xfrm>
            <a:off x="6950712"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41891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4D2A-1F67-6E40-AB32-EF7F5EA23D94}"/>
              </a:ext>
            </a:extLst>
          </p:cNvPr>
          <p:cNvSpPr>
            <a:spLocks noGrp="1"/>
          </p:cNvSpPr>
          <p:nvPr>
            <p:ph type="title"/>
          </p:nvPr>
        </p:nvSpPr>
        <p:spPr>
          <a:xfrm>
            <a:off x="838200" y="1"/>
            <a:ext cx="10515600" cy="894944"/>
          </a:xfrm>
        </p:spPr>
        <p:txBody>
          <a:bodyPr>
            <a:normAutofit/>
          </a:bodyPr>
          <a:lstStyle/>
          <a:p>
            <a:pPr algn="ctr"/>
            <a:r>
              <a:rPr lang="en-US" dirty="0"/>
              <a:t>Human Persons</a:t>
            </a:r>
          </a:p>
        </p:txBody>
      </p:sp>
      <p:sp>
        <p:nvSpPr>
          <p:cNvPr id="3" name="Content Placeholder 2">
            <a:extLst>
              <a:ext uri="{FF2B5EF4-FFF2-40B4-BE49-F238E27FC236}">
                <a16:creationId xmlns:a16="http://schemas.microsoft.com/office/drawing/2014/main" id="{2F8A5B69-1C89-4142-B301-58E5B9F606C1}"/>
              </a:ext>
            </a:extLst>
          </p:cNvPr>
          <p:cNvSpPr>
            <a:spLocks noGrp="1"/>
          </p:cNvSpPr>
          <p:nvPr>
            <p:ph idx="1"/>
          </p:nvPr>
        </p:nvSpPr>
        <p:spPr>
          <a:xfrm>
            <a:off x="677334" y="1011677"/>
            <a:ext cx="6482223" cy="5768502"/>
          </a:xfrm>
        </p:spPr>
        <p:txBody>
          <a:bodyPr>
            <a:normAutofit fontScale="25000" lnSpcReduction="20000"/>
          </a:bodyPr>
          <a:lstStyle/>
          <a:p>
            <a:r>
              <a:rPr lang="en-US" sz="8600" dirty="0"/>
              <a:t>What does it mean to be ”made in the image and likeness of God?”  Are we gods?</a:t>
            </a:r>
          </a:p>
          <a:p>
            <a:pPr lvl="1"/>
            <a:endParaRPr lang="en-US" sz="8600" dirty="0"/>
          </a:p>
          <a:p>
            <a:pPr lvl="1"/>
            <a:r>
              <a:rPr lang="en-US" sz="8600" dirty="0"/>
              <a:t>We are not gods; but we are created to </a:t>
            </a:r>
            <a:r>
              <a:rPr lang="en-US" sz="8600" u="sng" dirty="0"/>
              <a:t>act like God would act</a:t>
            </a:r>
            <a:r>
              <a:rPr lang="en-US" sz="8600" dirty="0"/>
              <a:t>.</a:t>
            </a:r>
          </a:p>
          <a:p>
            <a:pPr lvl="1"/>
            <a:endParaRPr lang="en-US" sz="8600" dirty="0"/>
          </a:p>
          <a:p>
            <a:pPr lvl="1"/>
            <a:r>
              <a:rPr lang="en-US" sz="8600" dirty="0"/>
              <a:t>When we act as we ought (as God because we are images of God) and express those acts outwardly in and through our bodies, our bodies become, literally, physical icons of God.</a:t>
            </a:r>
          </a:p>
          <a:p>
            <a:endParaRPr lang="en-US" sz="8600" dirty="0"/>
          </a:p>
          <a:p>
            <a:r>
              <a:rPr lang="en-US" sz="8600" dirty="0"/>
              <a:t>So, what does that mean being “physical icons of God?”</a:t>
            </a:r>
          </a:p>
          <a:p>
            <a:pPr lvl="1"/>
            <a:endParaRPr lang="en-US" sz="8600" dirty="0"/>
          </a:p>
          <a:p>
            <a:pPr lvl="1"/>
            <a:r>
              <a:rPr lang="en-US" sz="8600" dirty="0"/>
              <a:t>Our bodies are sacred and holy. </a:t>
            </a:r>
          </a:p>
          <a:p>
            <a:endParaRPr lang="en-US" sz="8600" dirty="0"/>
          </a:p>
          <a:p>
            <a:r>
              <a:rPr lang="en-US" sz="8600" dirty="0"/>
              <a:t>How do we think of our bodies?</a:t>
            </a:r>
          </a:p>
          <a:p>
            <a:pPr lvl="1"/>
            <a:endParaRPr lang="en-US" sz="8600" dirty="0"/>
          </a:p>
          <a:p>
            <a:pPr lvl="1"/>
            <a:r>
              <a:rPr lang="en-US" sz="8600" dirty="0"/>
              <a:t>Need to lose weight, change hair styles, have more muscles, look better, etc.</a:t>
            </a:r>
          </a:p>
          <a:p>
            <a:pPr lvl="1"/>
            <a:endParaRPr lang="en-US" dirty="0"/>
          </a:p>
        </p:txBody>
      </p:sp>
      <p:pic>
        <p:nvPicPr>
          <p:cNvPr id="1026" name="Picture 2" descr="TRUTH Matters: Created in the Image of God">
            <a:extLst>
              <a:ext uri="{FF2B5EF4-FFF2-40B4-BE49-F238E27FC236}">
                <a16:creationId xmlns:a16="http://schemas.microsoft.com/office/drawing/2014/main" id="{16B7B579-5253-9C1B-94A9-9EE7FC124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256" y="1837153"/>
            <a:ext cx="4762500"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27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 calcmode="lin" valueType="num">
                                      <p:cBhvr additive="base">
                                        <p:cTn id="3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3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671C-3901-8AA1-3BE0-D42A70B832A4}"/>
              </a:ext>
            </a:extLst>
          </p:cNvPr>
          <p:cNvSpPr>
            <a:spLocks noGrp="1"/>
          </p:cNvSpPr>
          <p:nvPr>
            <p:ph type="title"/>
          </p:nvPr>
        </p:nvSpPr>
        <p:spPr>
          <a:xfrm>
            <a:off x="839788" y="365125"/>
            <a:ext cx="10515600" cy="714645"/>
          </a:xfrm>
        </p:spPr>
        <p:txBody>
          <a:bodyPr/>
          <a:lstStyle/>
          <a:p>
            <a:pPr algn="ctr"/>
            <a:r>
              <a:rPr lang="en-US" dirty="0"/>
              <a:t>Human Persons</a:t>
            </a:r>
          </a:p>
        </p:txBody>
      </p:sp>
      <p:sp>
        <p:nvSpPr>
          <p:cNvPr id="3" name="Text Placeholder 2">
            <a:extLst>
              <a:ext uri="{FF2B5EF4-FFF2-40B4-BE49-F238E27FC236}">
                <a16:creationId xmlns:a16="http://schemas.microsoft.com/office/drawing/2014/main" id="{327889A7-E733-E633-CFB7-277DCDBD6510}"/>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C2D6160B-DF21-269D-0B21-6257E66C0735}"/>
              </a:ext>
            </a:extLst>
          </p:cNvPr>
          <p:cNvSpPr>
            <a:spLocks noGrp="1"/>
          </p:cNvSpPr>
          <p:nvPr>
            <p:ph sz="half" idx="2"/>
          </p:nvPr>
        </p:nvSpPr>
        <p:spPr>
          <a:xfrm>
            <a:off x="282102" y="1690688"/>
            <a:ext cx="5715473" cy="5167312"/>
          </a:xfrm>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How does society today see bodies?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Machines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Star Wars robots have “personalities” or Data on Star Trek that acts like a machine.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In sports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expressions such as “he has all the tools for…” or about a pitcher, “His arm is like a rifle,” or a football wide receiver, “He has great wheels.”</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In medicine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“I need to have my plumbing replaced,” or referring to coffee as “fuel.”</a:t>
            </a:r>
          </a:p>
          <a:p>
            <a:endParaRPr lang="en-US" dirty="0"/>
          </a:p>
        </p:txBody>
      </p:sp>
      <p:sp>
        <p:nvSpPr>
          <p:cNvPr id="5" name="Text Placeholder 4">
            <a:extLst>
              <a:ext uri="{FF2B5EF4-FFF2-40B4-BE49-F238E27FC236}">
                <a16:creationId xmlns:a16="http://schemas.microsoft.com/office/drawing/2014/main" id="{C5F619BE-53FD-E635-20C2-21014A5B47C2}"/>
              </a:ext>
            </a:extLst>
          </p:cNvPr>
          <p:cNvSpPr>
            <a:spLocks noGrp="1"/>
          </p:cNvSpPr>
          <p:nvPr>
            <p:ph type="body" sz="quarter" idx="3"/>
          </p:nvPr>
        </p:nvSpPr>
        <p:spPr/>
        <p:txBody>
          <a:bodyPr/>
          <a:lstStyle/>
          <a:p>
            <a:endParaRPr lang="en-US"/>
          </a:p>
        </p:txBody>
      </p:sp>
      <p:pic>
        <p:nvPicPr>
          <p:cNvPr id="7" name="Picture 2" descr="Human body - this magic machine - Stay Fit Longer , Fitness and healthy ...">
            <a:extLst>
              <a:ext uri="{FF2B5EF4-FFF2-40B4-BE49-F238E27FC236}">
                <a16:creationId xmlns:a16="http://schemas.microsoft.com/office/drawing/2014/main" id="{0A171895-362E-9FFA-9562-F964A554AB44}"/>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tretch>
            <a:fillRect/>
          </a:stretch>
        </p:blipFill>
        <p:spPr bwMode="auto">
          <a:xfrm>
            <a:off x="6019801" y="1857983"/>
            <a:ext cx="6081407" cy="433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97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2DACDD1F-5CB3-BABF-6629-C78801EE93C8}"/>
              </a:ext>
            </a:extLst>
          </p:cNvPr>
          <p:cNvPicPr>
            <a:picLocks noGrp="1" noChangeAspect="1"/>
          </p:cNvPicPr>
          <p:nvPr>
            <p:ph sz="half" idx="2"/>
          </p:nvPr>
        </p:nvPicPr>
        <p:blipFill rotWithShape="1">
          <a:blip r:embed="rId2"/>
          <a:srcRect l="38274" r="15113"/>
          <a:stretch/>
        </p:blipFill>
        <p:spPr>
          <a:xfrm>
            <a:off x="6103027" y="10"/>
            <a:ext cx="6088971" cy="6857990"/>
          </a:xfrm>
          <a:prstGeom prst="rect">
            <a:avLst/>
          </a:prstGeom>
        </p:spPr>
      </p:pic>
      <p:sp useBgFill="1">
        <p:nvSpPr>
          <p:cNvPr id="16" name="Rectangle 15">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EF7E71-9644-D24D-0CCF-22B73049DD01}"/>
              </a:ext>
            </a:extLst>
          </p:cNvPr>
          <p:cNvSpPr>
            <a:spLocks noGrp="1"/>
          </p:cNvSpPr>
          <p:nvPr>
            <p:ph type="title"/>
          </p:nvPr>
        </p:nvSpPr>
        <p:spPr>
          <a:xfrm>
            <a:off x="184826" y="328512"/>
            <a:ext cx="5911173" cy="819352"/>
          </a:xfrm>
        </p:spPr>
        <p:txBody>
          <a:bodyPr vert="horz" lIns="91440" tIns="45720" rIns="91440" bIns="45720" rtlCol="0" anchor="ctr">
            <a:normAutofit/>
          </a:bodyPr>
          <a:lstStyle/>
          <a:p>
            <a:pPr algn="ctr"/>
            <a:r>
              <a:rPr lang="en-US" sz="4000" dirty="0"/>
              <a:t>Human Persons</a:t>
            </a:r>
          </a:p>
        </p:txBody>
      </p:sp>
      <p:sp>
        <p:nvSpPr>
          <p:cNvPr id="3" name="Content Placeholder 2">
            <a:extLst>
              <a:ext uri="{FF2B5EF4-FFF2-40B4-BE49-F238E27FC236}">
                <a16:creationId xmlns:a16="http://schemas.microsoft.com/office/drawing/2014/main" id="{3CF34312-655C-8DA5-D258-314397C8376D}"/>
              </a:ext>
            </a:extLst>
          </p:cNvPr>
          <p:cNvSpPr>
            <a:spLocks noGrp="1"/>
          </p:cNvSpPr>
          <p:nvPr>
            <p:ph sz="half" idx="1"/>
          </p:nvPr>
        </p:nvSpPr>
        <p:spPr>
          <a:xfrm>
            <a:off x="184826" y="1476377"/>
            <a:ext cx="5911174" cy="5294074"/>
          </a:xfrm>
        </p:spPr>
        <p:txBody>
          <a:bodyPr vert="horz" lIns="91440" tIns="45720" rIns="91440" bIns="45720" rtlCol="0" anchor="ctr">
            <a:normAutofit/>
          </a:bodyPr>
          <a:lstStyle/>
          <a:p>
            <a:pPr marL="228600" marR="0" lvl="0" fontAlgn="auto">
              <a:spcBef>
                <a:spcPts val="1000"/>
              </a:spcBef>
              <a:spcAft>
                <a:spcPts val="0"/>
              </a:spcAft>
              <a:buClrTx/>
              <a:buSzTx/>
              <a:tabLst/>
              <a:defRPr/>
            </a:pPr>
            <a:r>
              <a:rPr kumimoji="0" lang="en-US" sz="2400" b="0" i="0" u="none" strike="noStrike" cap="none" spc="0" normalizeH="0" baseline="0" noProof="0" dirty="0">
                <a:ln>
                  <a:noFill/>
                </a:ln>
                <a:effectLst/>
                <a:uLnTx/>
                <a:uFillTx/>
              </a:rPr>
              <a:t>If we actually believe our bodies are machines, what does that imply?</a:t>
            </a:r>
          </a:p>
          <a:p>
            <a:pPr marL="685800" marR="0" lvl="1" fontAlgn="auto">
              <a:spcBef>
                <a:spcPts val="500"/>
              </a:spcBef>
              <a:spcAft>
                <a:spcPts val="0"/>
              </a:spcAft>
              <a:buClrTx/>
              <a:buSzTx/>
              <a:tabLst/>
              <a:defRPr/>
            </a:pPr>
            <a:r>
              <a:rPr kumimoji="0" lang="en-US" b="0" i="0" u="none" strike="noStrike" cap="none" spc="0" normalizeH="0" baseline="0" noProof="0" dirty="0">
                <a:ln>
                  <a:noFill/>
                </a:ln>
                <a:effectLst/>
                <a:uLnTx/>
                <a:uFillTx/>
              </a:rPr>
              <a:t>“It’s my body and I can do with it what I want.”</a:t>
            </a:r>
          </a:p>
          <a:p>
            <a:pPr marL="457200" marR="0" lvl="1" fontAlgn="auto">
              <a:spcBef>
                <a:spcPts val="500"/>
              </a:spcBef>
              <a:spcAft>
                <a:spcPts val="0"/>
              </a:spcAft>
              <a:buClrTx/>
              <a:buSzTx/>
              <a:tabLst/>
              <a:defRPr/>
            </a:pPr>
            <a:endParaRPr kumimoji="0" lang="en-US" b="0"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2400" b="0" i="0" u="none" strike="noStrike" cap="none" spc="0" normalizeH="0" baseline="0" noProof="0" dirty="0">
                <a:ln>
                  <a:noFill/>
                </a:ln>
                <a:effectLst/>
                <a:uLnTx/>
                <a:uFillTx/>
              </a:rPr>
              <a:t>What does that imply?</a:t>
            </a:r>
          </a:p>
          <a:p>
            <a:pPr marL="685800" marR="0" lvl="1" fontAlgn="auto">
              <a:spcBef>
                <a:spcPts val="500"/>
              </a:spcBef>
              <a:spcAft>
                <a:spcPts val="0"/>
              </a:spcAft>
              <a:buClrTx/>
              <a:buSzTx/>
              <a:tabLst/>
              <a:defRPr/>
            </a:pPr>
            <a:r>
              <a:rPr kumimoji="0" lang="en-US" b="0" i="0" u="none" strike="noStrike" cap="none" spc="0" normalizeH="0" baseline="0" noProof="0" dirty="0">
                <a:ln>
                  <a:noFill/>
                </a:ln>
                <a:effectLst/>
                <a:uLnTx/>
                <a:uFillTx/>
              </a:rPr>
              <a:t>If we own our bodies, then someone else could also own them – slavery would become acceptable.</a:t>
            </a:r>
          </a:p>
          <a:p>
            <a:pPr marL="685800" marR="0" lvl="1" fontAlgn="auto">
              <a:spcBef>
                <a:spcPts val="500"/>
              </a:spcBef>
              <a:spcAft>
                <a:spcPts val="0"/>
              </a:spcAft>
              <a:buClrTx/>
              <a:buSzTx/>
              <a:tabLst/>
              <a:defRPr/>
            </a:pPr>
            <a:r>
              <a:rPr kumimoji="0" lang="en-US" b="0" i="0" u="none" strike="noStrike" cap="none" spc="0" normalizeH="0" baseline="0" noProof="0" dirty="0">
                <a:ln>
                  <a:noFill/>
                </a:ln>
                <a:effectLst/>
                <a:uLnTx/>
                <a:uFillTx/>
              </a:rPr>
              <a:t>If we own our bodies, then we could harm them; we could harm others.</a:t>
            </a:r>
          </a:p>
          <a:p>
            <a:pPr marL="685800" marR="0" lvl="1" fontAlgn="auto">
              <a:spcBef>
                <a:spcPts val="500"/>
              </a:spcBef>
              <a:spcAft>
                <a:spcPts val="0"/>
              </a:spcAft>
              <a:buClrTx/>
              <a:buSzTx/>
              <a:tabLst/>
              <a:defRPr/>
            </a:pPr>
            <a:r>
              <a:rPr kumimoji="0" lang="en-US" b="0" i="0" u="none" strike="noStrike" cap="none" spc="0" normalizeH="0" baseline="0" noProof="0" dirty="0">
                <a:ln>
                  <a:noFill/>
                </a:ln>
                <a:effectLst/>
                <a:uLnTx/>
                <a:uFillTx/>
              </a:rPr>
              <a:t>We could get rid of it. We could sell it to someone else. </a:t>
            </a:r>
          </a:p>
          <a:p>
            <a:endParaRPr lang="en-US" sz="1400" dirty="0"/>
          </a:p>
        </p:txBody>
      </p:sp>
    </p:spTree>
    <p:extLst>
      <p:ext uri="{BB962C8B-B14F-4D97-AF65-F5344CB8AC3E}">
        <p14:creationId xmlns:p14="http://schemas.microsoft.com/office/powerpoint/2010/main" val="285847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C78E094B-3E2E-E7D2-476E-04E4D7921F16}"/>
              </a:ext>
            </a:extLst>
          </p:cNvPr>
          <p:cNvPicPr>
            <a:picLocks noGrp="1" noChangeAspect="1"/>
          </p:cNvPicPr>
          <p:nvPr>
            <p:ph sz="half" idx="2"/>
          </p:nvPr>
        </p:nvPicPr>
        <p:blipFill rotWithShape="1">
          <a:blip r:embed="rId2"/>
          <a:srcRect l="2926" r="3310"/>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4976455-D3DF-2ABC-08BB-383732611D3D}"/>
              </a:ext>
            </a:extLst>
          </p:cNvPr>
          <p:cNvSpPr>
            <a:spLocks noGrp="1"/>
          </p:cNvSpPr>
          <p:nvPr>
            <p:ph type="title"/>
          </p:nvPr>
        </p:nvSpPr>
        <p:spPr>
          <a:xfrm>
            <a:off x="175098" y="365125"/>
            <a:ext cx="5223753" cy="1171845"/>
          </a:xfrm>
        </p:spPr>
        <p:txBody>
          <a:bodyPr vert="horz" lIns="91440" tIns="45720" rIns="91440" bIns="45720" rtlCol="0" anchor="ctr">
            <a:noAutofit/>
          </a:bodyPr>
          <a:lstStyle/>
          <a:p>
            <a:pPr marL="0" indent="0" algn="ctr"/>
            <a:r>
              <a:rPr lang="en-US" sz="3200" b="1" dirty="0"/>
              <a:t>Fundamental Principle of Life:</a:t>
            </a:r>
            <a:br>
              <a:rPr lang="en-US" sz="3200" b="1" dirty="0"/>
            </a:br>
            <a:r>
              <a:rPr lang="en-US" sz="3200" b="1" dirty="0">
                <a:solidFill>
                  <a:srgbClr val="0070C0"/>
                </a:solidFill>
              </a:rPr>
              <a:t>We </a:t>
            </a:r>
            <a:r>
              <a:rPr lang="en-US" sz="3200" b="1" u="sng" dirty="0">
                <a:solidFill>
                  <a:srgbClr val="0070C0"/>
                </a:solidFill>
              </a:rPr>
              <a:t>love</a:t>
            </a:r>
            <a:r>
              <a:rPr lang="en-US" sz="3200" b="1" dirty="0">
                <a:solidFill>
                  <a:srgbClr val="0070C0"/>
                </a:solidFill>
              </a:rPr>
              <a:t> people; </a:t>
            </a:r>
            <a:r>
              <a:rPr lang="en-US" sz="3200" b="1" dirty="0">
                <a:solidFill>
                  <a:srgbClr val="FF0000"/>
                </a:solidFill>
              </a:rPr>
              <a:t>we </a:t>
            </a:r>
            <a:r>
              <a:rPr lang="en-US" sz="3200" b="1" u="sng" dirty="0">
                <a:solidFill>
                  <a:srgbClr val="FF0000"/>
                </a:solidFill>
              </a:rPr>
              <a:t>use</a:t>
            </a:r>
            <a:r>
              <a:rPr lang="en-US" sz="3200" b="1" dirty="0">
                <a:solidFill>
                  <a:srgbClr val="FF0000"/>
                </a:solidFill>
              </a:rPr>
              <a:t> things!</a:t>
            </a:r>
            <a:br>
              <a:rPr lang="en-US" sz="3200" b="1" dirty="0">
                <a:solidFill>
                  <a:srgbClr val="FF0000"/>
                </a:solidFill>
              </a:rPr>
            </a:br>
            <a:endParaRPr lang="en-US" sz="3200" b="1" dirty="0">
              <a:solidFill>
                <a:srgbClr val="FF0000"/>
              </a:solidFill>
            </a:endParaRPr>
          </a:p>
        </p:txBody>
      </p:sp>
      <p:sp>
        <p:nvSpPr>
          <p:cNvPr id="3" name="Content Placeholder 2">
            <a:extLst>
              <a:ext uri="{FF2B5EF4-FFF2-40B4-BE49-F238E27FC236}">
                <a16:creationId xmlns:a16="http://schemas.microsoft.com/office/drawing/2014/main" id="{42C49926-5617-EC9F-27ED-888B0FD5E0E0}"/>
              </a:ext>
            </a:extLst>
          </p:cNvPr>
          <p:cNvSpPr>
            <a:spLocks noGrp="1"/>
          </p:cNvSpPr>
          <p:nvPr>
            <p:ph sz="half" idx="1"/>
          </p:nvPr>
        </p:nvSpPr>
        <p:spPr>
          <a:xfrm>
            <a:off x="175098" y="1760706"/>
            <a:ext cx="5311302" cy="5097294"/>
          </a:xfrm>
        </p:spPr>
        <p:txBody>
          <a:bodyPr vert="horz" lIns="91440" tIns="45720" rIns="91440" bIns="45720" rtlCol="0">
            <a:normAutofit/>
          </a:bodyPr>
          <a:lstStyle/>
          <a:p>
            <a:pPr marL="228600" marR="0" lvl="0" fontAlgn="auto">
              <a:spcBef>
                <a:spcPts val="1000"/>
              </a:spcBef>
              <a:spcAft>
                <a:spcPts val="0"/>
              </a:spcAft>
              <a:buClrTx/>
              <a:buSzTx/>
              <a:tabLst/>
              <a:defRPr/>
            </a:pPr>
            <a:r>
              <a:rPr kumimoji="0" lang="en-US" b="0" i="0" u="none" strike="noStrike" cap="none" spc="0" normalizeH="0" baseline="0" noProof="0" dirty="0">
                <a:ln>
                  <a:noFill/>
                </a:ln>
                <a:effectLst/>
                <a:uLnTx/>
                <a:uFillTx/>
              </a:rPr>
              <a:t>How do we know how God would act (and we are going to get into “acting” later in the course)?</a:t>
            </a:r>
          </a:p>
          <a:p>
            <a:pPr marL="685800" marR="0" lvl="1" fontAlgn="auto">
              <a:spcBef>
                <a:spcPts val="500"/>
              </a:spcBef>
              <a:spcAft>
                <a:spcPts val="0"/>
              </a:spcAft>
              <a:buClrTx/>
              <a:buSzTx/>
              <a:tabLst/>
              <a:defRPr/>
            </a:pPr>
            <a:r>
              <a:rPr kumimoji="0" lang="en-US" sz="2800" b="0" i="0" u="none" strike="noStrike" cap="none" spc="0" normalizeH="0" baseline="0" noProof="0" dirty="0">
                <a:ln>
                  <a:noFill/>
                </a:ln>
                <a:effectLst/>
                <a:uLnTx/>
                <a:uFillTx/>
              </a:rPr>
              <a:t>We can look to Jesus Christ as a model. After all, He is God. </a:t>
            </a:r>
          </a:p>
          <a:p>
            <a:pPr marL="457200" marR="0" lvl="1" indent="0" fontAlgn="auto">
              <a:spcBef>
                <a:spcPts val="500"/>
              </a:spcBef>
              <a:spcAft>
                <a:spcPts val="0"/>
              </a:spcAft>
              <a:buClrTx/>
              <a:buSzTx/>
              <a:buNone/>
              <a:tabLst/>
              <a:defRPr/>
            </a:pPr>
            <a:endParaRPr kumimoji="0" lang="en-US" sz="2800" b="0"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b="0" i="0" u="none" strike="noStrike" cap="none" spc="0" normalizeH="0" baseline="0" noProof="0" dirty="0">
                <a:ln>
                  <a:noFill/>
                </a:ln>
                <a:effectLst/>
                <a:uLnTx/>
                <a:uFillTx/>
              </a:rPr>
              <a:t>How does Jesus act (hint: what was the difference between the Old Testament and New Testament miracles)?</a:t>
            </a:r>
          </a:p>
          <a:p>
            <a:pPr marL="685800" marR="0" lvl="1" fontAlgn="auto">
              <a:spcBef>
                <a:spcPts val="500"/>
              </a:spcBef>
              <a:spcAft>
                <a:spcPts val="0"/>
              </a:spcAft>
              <a:buClrTx/>
              <a:buSzTx/>
              <a:tabLst/>
              <a:defRPr/>
            </a:pPr>
            <a:r>
              <a:rPr kumimoji="0" lang="en-US" sz="2800" b="0" i="0" u="none" strike="noStrike" cap="none" spc="0" normalizeH="0" baseline="0" noProof="0" dirty="0">
                <a:ln>
                  <a:noFill/>
                </a:ln>
                <a:effectLst/>
                <a:uLnTx/>
                <a:uFillTx/>
              </a:rPr>
              <a:t>He loves.</a:t>
            </a:r>
          </a:p>
          <a:p>
            <a:endParaRPr lang="en-US" sz="2000" dirty="0"/>
          </a:p>
        </p:txBody>
      </p:sp>
    </p:spTree>
    <p:extLst>
      <p:ext uri="{BB962C8B-B14F-4D97-AF65-F5344CB8AC3E}">
        <p14:creationId xmlns:p14="http://schemas.microsoft.com/office/powerpoint/2010/main" val="300774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6DF-ECF0-D066-CED0-147B2879A087}"/>
              </a:ext>
            </a:extLst>
          </p:cNvPr>
          <p:cNvSpPr>
            <a:spLocks noGrp="1"/>
          </p:cNvSpPr>
          <p:nvPr>
            <p:ph type="title"/>
          </p:nvPr>
        </p:nvSpPr>
        <p:spPr/>
        <p:txBody>
          <a:bodyPr/>
          <a:lstStyle/>
          <a:p>
            <a:pPr algn="ctr"/>
            <a:r>
              <a:rPr lang="en-US" b="1" dirty="0"/>
              <a:t>“Made in God’s image!”</a:t>
            </a:r>
            <a:br>
              <a:rPr lang="en-US" b="1" dirty="0"/>
            </a:br>
            <a:endParaRPr lang="en-US" dirty="0"/>
          </a:p>
        </p:txBody>
      </p:sp>
      <p:sp>
        <p:nvSpPr>
          <p:cNvPr id="3" name="Content Placeholder 2">
            <a:extLst>
              <a:ext uri="{FF2B5EF4-FFF2-40B4-BE49-F238E27FC236}">
                <a16:creationId xmlns:a16="http://schemas.microsoft.com/office/drawing/2014/main" id="{CA920466-315E-4C89-330F-833214B472EF}"/>
              </a:ext>
            </a:extLst>
          </p:cNvPr>
          <p:cNvSpPr>
            <a:spLocks noGrp="1"/>
          </p:cNvSpPr>
          <p:nvPr>
            <p:ph sz="half" idx="1"/>
          </p:nvPr>
        </p:nvSpPr>
        <p:spPr>
          <a:xfrm>
            <a:off x="194553" y="1342416"/>
            <a:ext cx="5825247" cy="5291847"/>
          </a:xfrm>
        </p:spPr>
        <p:txBody>
          <a:bodyPr/>
          <a:lstStyle/>
          <a:p>
            <a:pPr lvl="1"/>
            <a:r>
              <a:rPr lang="en-US" sz="2800" b="1" dirty="0"/>
              <a:t>When we express ourselves, our own persons, with our bodies, we also express God Himself.  </a:t>
            </a:r>
          </a:p>
          <a:p>
            <a:pPr lvl="1"/>
            <a:r>
              <a:rPr lang="en-US" sz="2800" dirty="0"/>
              <a:t>When we act as we ought, we act like God.</a:t>
            </a:r>
          </a:p>
          <a:p>
            <a:pPr lvl="1"/>
            <a:r>
              <a:rPr lang="en-US" sz="2800" dirty="0"/>
              <a:t>We express those acts outwardly in and through our bodies, they make visible “what has been hidden in the invisible God for all eternity.”</a:t>
            </a:r>
            <a:r>
              <a:rPr lang="en-US" sz="2800" b="1" dirty="0"/>
              <a:t>  </a:t>
            </a:r>
          </a:p>
          <a:p>
            <a:pPr lvl="1"/>
            <a:r>
              <a:rPr lang="en-US" sz="2800" b="1" dirty="0"/>
              <a:t>Our flesh and blood is a vehicle God has created for revealing Himself.</a:t>
            </a:r>
            <a:endParaRPr lang="en-US" sz="2800" dirty="0"/>
          </a:p>
          <a:p>
            <a:endParaRPr lang="en-US" dirty="0"/>
          </a:p>
        </p:txBody>
      </p:sp>
      <p:pic>
        <p:nvPicPr>
          <p:cNvPr id="5" name="Content Placeholder 4">
            <a:extLst>
              <a:ext uri="{FF2B5EF4-FFF2-40B4-BE49-F238E27FC236}">
                <a16:creationId xmlns:a16="http://schemas.microsoft.com/office/drawing/2014/main" id="{F6658836-8823-B640-4D2C-0FD88D5B1F22}"/>
              </a:ext>
            </a:extLst>
          </p:cNvPr>
          <p:cNvPicPr>
            <a:picLocks noGrp="1" noChangeAspect="1"/>
          </p:cNvPicPr>
          <p:nvPr>
            <p:ph sz="half" idx="2"/>
          </p:nvPr>
        </p:nvPicPr>
        <p:blipFill>
          <a:blip r:embed="rId2"/>
          <a:stretch>
            <a:fillRect/>
          </a:stretch>
        </p:blipFill>
        <p:spPr>
          <a:xfrm>
            <a:off x="6382305" y="2215011"/>
            <a:ext cx="4761389" cy="3572566"/>
          </a:xfrm>
          <a:prstGeom prst="rect">
            <a:avLst/>
          </a:prstGeom>
        </p:spPr>
      </p:pic>
    </p:spTree>
    <p:extLst>
      <p:ext uri="{BB962C8B-B14F-4D97-AF65-F5344CB8AC3E}">
        <p14:creationId xmlns:p14="http://schemas.microsoft.com/office/powerpoint/2010/main" val="3318681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1A10C-4750-0F40-89F3-FBFAA0807CA7}"/>
              </a:ext>
            </a:extLst>
          </p:cNvPr>
          <p:cNvSpPr>
            <a:spLocks noGrp="1"/>
          </p:cNvSpPr>
          <p:nvPr>
            <p:ph type="title"/>
          </p:nvPr>
        </p:nvSpPr>
        <p:spPr/>
        <p:txBody>
          <a:bodyPr/>
          <a:lstStyle/>
          <a:p>
            <a:pPr algn="ctr"/>
            <a:r>
              <a:rPr lang="en-US" dirty="0"/>
              <a:t>How Do We Know How God Acts?</a:t>
            </a:r>
          </a:p>
        </p:txBody>
      </p:sp>
      <p:pic>
        <p:nvPicPr>
          <p:cNvPr id="5122" name="Picture 2" descr="A Savior is Born - Illuminated Fine Art | Christmas scenes, Christmas  nativity scene, Christmas art">
            <a:extLst>
              <a:ext uri="{FF2B5EF4-FFF2-40B4-BE49-F238E27FC236}">
                <a16:creationId xmlns:a16="http://schemas.microsoft.com/office/drawing/2014/main" id="{0926BD49-96C1-D249-8F42-E118E31B37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3794" y="1887246"/>
            <a:ext cx="3258239" cy="42068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Jesus Christ – All Teaching in few pages | Pictures of jesus christ, Jesus  pictures, Jesus history">
            <a:extLst>
              <a:ext uri="{FF2B5EF4-FFF2-40B4-BE49-F238E27FC236}">
                <a16:creationId xmlns:a16="http://schemas.microsoft.com/office/drawing/2014/main" id="{B6465251-0D39-DC46-9BD0-B2AB3C974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926" y="1945365"/>
            <a:ext cx="3285043" cy="396395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Jesus Christ On The Cross - Crucifixion Painting by Svitozar Nenyuk">
            <a:extLst>
              <a:ext uri="{FF2B5EF4-FFF2-40B4-BE49-F238E27FC236}">
                <a16:creationId xmlns:a16="http://schemas.microsoft.com/office/drawing/2014/main" id="{59690E38-BA2C-264C-AA40-40218170D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1364" y="1959294"/>
            <a:ext cx="2596842" cy="39360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69A688D9-0E1F-4546-96C0-7801111E2CBF}"/>
                  </a:ext>
                </a:extLst>
              </p14:cNvPr>
              <p14:cNvContentPartPr/>
              <p14:nvPr/>
            </p14:nvContentPartPr>
            <p14:xfrm>
              <a:off x="2178165" y="2770283"/>
              <a:ext cx="7378200" cy="2440800"/>
            </p14:xfrm>
          </p:contentPart>
        </mc:Choice>
        <mc:Fallback xmlns="">
          <p:pic>
            <p:nvPicPr>
              <p:cNvPr id="14" name="Ink 13">
                <a:extLst>
                  <a:ext uri="{FF2B5EF4-FFF2-40B4-BE49-F238E27FC236}">
                    <a16:creationId xmlns:a16="http://schemas.microsoft.com/office/drawing/2014/main" id="{69A688D9-0E1F-4546-96C0-7801111E2CBF}"/>
                  </a:ext>
                </a:extLst>
              </p:cNvPr>
              <p:cNvPicPr/>
              <p:nvPr/>
            </p:nvPicPr>
            <p:blipFill>
              <a:blip r:embed="rId6"/>
              <a:stretch>
                <a:fillRect/>
              </a:stretch>
            </p:blipFill>
            <p:spPr>
              <a:xfrm>
                <a:off x="2124165" y="2662283"/>
                <a:ext cx="7485840" cy="2656440"/>
              </a:xfrm>
              <a:prstGeom prst="rect">
                <a:avLst/>
              </a:prstGeom>
            </p:spPr>
          </p:pic>
        </mc:Fallback>
      </mc:AlternateContent>
    </p:spTree>
    <p:extLst>
      <p:ext uri="{BB962C8B-B14F-4D97-AF65-F5344CB8AC3E}">
        <p14:creationId xmlns:p14="http://schemas.microsoft.com/office/powerpoint/2010/main" val="29137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ppt_x"/>
                                          </p:val>
                                        </p:tav>
                                        <p:tav tm="100000">
                                          <p:val>
                                            <p:strVal val="#ppt_x"/>
                                          </p:val>
                                        </p:tav>
                                      </p:tavLst>
                                    </p:anim>
                                    <p:anim calcmode="lin" valueType="num">
                                      <p:cBhvr additive="base">
                                        <p:cTn id="14"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8"/>
                                        </p:tgtEl>
                                        <p:attrNameLst>
                                          <p:attrName>style.visibility</p:attrName>
                                        </p:attrNameLst>
                                      </p:cBhvr>
                                      <p:to>
                                        <p:strVal val="visible"/>
                                      </p:to>
                                    </p:set>
                                    <p:anim calcmode="lin" valueType="num">
                                      <p:cBhvr additive="base">
                                        <p:cTn id="19" dur="500" fill="hold"/>
                                        <p:tgtEl>
                                          <p:spTgt spid="5128"/>
                                        </p:tgtEl>
                                        <p:attrNameLst>
                                          <p:attrName>ppt_x</p:attrName>
                                        </p:attrNameLst>
                                      </p:cBhvr>
                                      <p:tavLst>
                                        <p:tav tm="0">
                                          <p:val>
                                            <p:strVal val="#ppt_x"/>
                                          </p:val>
                                        </p:tav>
                                        <p:tav tm="100000">
                                          <p:val>
                                            <p:strVal val="#ppt_x"/>
                                          </p:val>
                                        </p:tav>
                                      </p:tavLst>
                                    </p:anim>
                                    <p:anim calcmode="lin" valueType="num">
                                      <p:cBhvr additive="base">
                                        <p:cTn id="20"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8EF3-D658-454A-B63E-4C71CE0AB1D6}"/>
              </a:ext>
            </a:extLst>
          </p:cNvPr>
          <p:cNvSpPr>
            <a:spLocks noGrp="1"/>
          </p:cNvSpPr>
          <p:nvPr>
            <p:ph type="title"/>
          </p:nvPr>
        </p:nvSpPr>
        <p:spPr/>
        <p:txBody>
          <a:bodyPr/>
          <a:lstStyle/>
          <a:p>
            <a:pPr algn="ctr"/>
            <a:r>
              <a:rPr lang="en-US" dirty="0"/>
              <a:t>Four Levels of Love</a:t>
            </a:r>
          </a:p>
        </p:txBody>
      </p:sp>
      <p:sp>
        <p:nvSpPr>
          <p:cNvPr id="3" name="Content Placeholder 2">
            <a:extLst>
              <a:ext uri="{FF2B5EF4-FFF2-40B4-BE49-F238E27FC236}">
                <a16:creationId xmlns:a16="http://schemas.microsoft.com/office/drawing/2014/main" id="{9D61DC8A-2556-874C-9765-FB469337FEDC}"/>
              </a:ext>
            </a:extLst>
          </p:cNvPr>
          <p:cNvSpPr>
            <a:spLocks noGrp="1"/>
          </p:cNvSpPr>
          <p:nvPr>
            <p:ph idx="1"/>
          </p:nvPr>
        </p:nvSpPr>
        <p:spPr>
          <a:xfrm>
            <a:off x="677334" y="1668545"/>
            <a:ext cx="8596668" cy="4372818"/>
          </a:xfrm>
        </p:spPr>
        <p:txBody>
          <a:bodyPr>
            <a:normAutofit fontScale="92500" lnSpcReduction="20000"/>
          </a:bodyPr>
          <a:lstStyle/>
          <a:p>
            <a:r>
              <a:rPr lang="en-US" sz="3600" dirty="0"/>
              <a:t>Love Level I – Love makes me feel good.</a:t>
            </a:r>
          </a:p>
          <a:p>
            <a:pPr lvl="1"/>
            <a:r>
              <a:rPr lang="en-US" sz="3600" dirty="0"/>
              <a:t>Focuses on the physical. Love is a positive feeling. I love my dog because he is cute. </a:t>
            </a:r>
          </a:p>
          <a:p>
            <a:pPr marL="457200" lvl="1" indent="0">
              <a:buNone/>
            </a:pPr>
            <a:endParaRPr lang="en-US" sz="3600" dirty="0"/>
          </a:p>
          <a:p>
            <a:r>
              <a:rPr lang="en-US" sz="3600" dirty="0"/>
              <a:t>Love Level II – Love makes me feel good about myself.</a:t>
            </a:r>
          </a:p>
          <a:p>
            <a:pPr lvl="1"/>
            <a:r>
              <a:rPr lang="en-US" sz="3600" dirty="0"/>
              <a:t>Love is equated with being admired. ”I love you because you think I’m pretty, talented, smart, strong.” </a:t>
            </a:r>
          </a:p>
          <a:p>
            <a:pPr lvl="1"/>
            <a:r>
              <a:rPr lang="en-US" sz="3600" dirty="0"/>
              <a:t>I love it when I am recognized for an achievement.</a:t>
            </a:r>
          </a:p>
          <a:p>
            <a:pPr marL="457200" lvl="1" indent="0">
              <a:buNone/>
            </a:pPr>
            <a:endParaRPr lang="en-US" dirty="0"/>
          </a:p>
        </p:txBody>
      </p:sp>
    </p:spTree>
    <p:extLst>
      <p:ext uri="{BB962C8B-B14F-4D97-AF65-F5344CB8AC3E}">
        <p14:creationId xmlns:p14="http://schemas.microsoft.com/office/powerpoint/2010/main" val="251006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9"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7"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8EF3-D658-454A-B63E-4C71CE0AB1D6}"/>
              </a:ext>
            </a:extLst>
          </p:cNvPr>
          <p:cNvSpPr>
            <a:spLocks noGrp="1"/>
          </p:cNvSpPr>
          <p:nvPr>
            <p:ph type="title"/>
          </p:nvPr>
        </p:nvSpPr>
        <p:spPr/>
        <p:txBody>
          <a:bodyPr/>
          <a:lstStyle/>
          <a:p>
            <a:pPr algn="ctr"/>
            <a:r>
              <a:rPr lang="en-US" dirty="0"/>
              <a:t>Four Levels of Love</a:t>
            </a:r>
          </a:p>
        </p:txBody>
      </p:sp>
      <p:sp>
        <p:nvSpPr>
          <p:cNvPr id="3" name="Content Placeholder 2">
            <a:extLst>
              <a:ext uri="{FF2B5EF4-FFF2-40B4-BE49-F238E27FC236}">
                <a16:creationId xmlns:a16="http://schemas.microsoft.com/office/drawing/2014/main" id="{9D61DC8A-2556-874C-9765-FB469337FEDC}"/>
              </a:ext>
            </a:extLst>
          </p:cNvPr>
          <p:cNvSpPr>
            <a:spLocks noGrp="1"/>
          </p:cNvSpPr>
          <p:nvPr>
            <p:ph idx="1"/>
          </p:nvPr>
        </p:nvSpPr>
        <p:spPr>
          <a:xfrm>
            <a:off x="677334" y="1668545"/>
            <a:ext cx="8596668" cy="4372818"/>
          </a:xfrm>
        </p:spPr>
        <p:txBody>
          <a:bodyPr>
            <a:normAutofit/>
          </a:bodyPr>
          <a:lstStyle/>
          <a:p>
            <a:r>
              <a:rPr lang="en-US" sz="3600" dirty="0"/>
              <a:t>Love Level III – I love you more than I love myself.</a:t>
            </a:r>
          </a:p>
          <a:p>
            <a:pPr lvl="1"/>
            <a:r>
              <a:rPr lang="en-US" sz="3600" dirty="0"/>
              <a:t>I put others’ needs in front of my own.</a:t>
            </a:r>
          </a:p>
          <a:p>
            <a:pPr lvl="1"/>
            <a:r>
              <a:rPr lang="en-US" sz="3600" dirty="0"/>
              <a:t>I did the dishes without being asked because I could see my mother was tired.</a:t>
            </a:r>
          </a:p>
          <a:p>
            <a:pPr marL="457200" lvl="1" indent="0">
              <a:buNone/>
            </a:pPr>
            <a:endParaRPr lang="en-US" dirty="0"/>
          </a:p>
        </p:txBody>
      </p:sp>
    </p:spTree>
    <p:extLst>
      <p:ext uri="{BB962C8B-B14F-4D97-AF65-F5344CB8AC3E}">
        <p14:creationId xmlns:p14="http://schemas.microsoft.com/office/powerpoint/2010/main" val="286913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8EF3-D658-454A-B63E-4C71CE0AB1D6}"/>
              </a:ext>
            </a:extLst>
          </p:cNvPr>
          <p:cNvSpPr>
            <a:spLocks noGrp="1"/>
          </p:cNvSpPr>
          <p:nvPr>
            <p:ph type="title"/>
          </p:nvPr>
        </p:nvSpPr>
        <p:spPr/>
        <p:txBody>
          <a:bodyPr/>
          <a:lstStyle/>
          <a:p>
            <a:pPr algn="ctr"/>
            <a:r>
              <a:rPr lang="en-US" dirty="0"/>
              <a:t>Four Levels of Love</a:t>
            </a:r>
          </a:p>
        </p:txBody>
      </p:sp>
      <p:sp>
        <p:nvSpPr>
          <p:cNvPr id="3" name="Content Placeholder 2">
            <a:extLst>
              <a:ext uri="{FF2B5EF4-FFF2-40B4-BE49-F238E27FC236}">
                <a16:creationId xmlns:a16="http://schemas.microsoft.com/office/drawing/2014/main" id="{9D61DC8A-2556-874C-9765-FB469337FEDC}"/>
              </a:ext>
            </a:extLst>
          </p:cNvPr>
          <p:cNvSpPr>
            <a:spLocks noGrp="1"/>
          </p:cNvSpPr>
          <p:nvPr>
            <p:ph idx="1"/>
          </p:nvPr>
        </p:nvSpPr>
        <p:spPr/>
        <p:txBody>
          <a:bodyPr>
            <a:normAutofit fontScale="92500" lnSpcReduction="10000"/>
          </a:bodyPr>
          <a:lstStyle/>
          <a:p>
            <a:r>
              <a:rPr lang="en-US" sz="3600" dirty="0"/>
              <a:t>Love Level IV – Love sees the image of God in every person.</a:t>
            </a:r>
          </a:p>
          <a:p>
            <a:pPr lvl="1"/>
            <a:r>
              <a:rPr lang="en-US" sz="3600" dirty="0"/>
              <a:t>We recognize that every person was made in the image and likeness of God.</a:t>
            </a:r>
          </a:p>
          <a:p>
            <a:pPr lvl="1"/>
            <a:r>
              <a:rPr lang="en-US" sz="3600" dirty="0"/>
              <a:t>God manifested Himself as a human person in Jesus Christ.</a:t>
            </a:r>
          </a:p>
          <a:p>
            <a:pPr lvl="1"/>
            <a:r>
              <a:rPr lang="en-US" sz="3600" dirty="0"/>
              <a:t>Jesus Christ’s life can be reduced to one four-letter word: “LOVE!”</a:t>
            </a:r>
          </a:p>
          <a:p>
            <a:pPr lvl="1"/>
            <a:r>
              <a:rPr lang="en-US" sz="3600" dirty="0"/>
              <a:t>We are called to imitate Jesus by…</a:t>
            </a:r>
          </a:p>
          <a:p>
            <a:pPr lvl="1"/>
            <a:r>
              <a:rPr lang="en-US" sz="3600" dirty="0"/>
              <a:t>Loving every person as if they were Jesus.</a:t>
            </a:r>
          </a:p>
          <a:p>
            <a:pPr marL="457200" lvl="1" indent="0">
              <a:buNone/>
            </a:pPr>
            <a:endParaRPr lang="en-US" dirty="0"/>
          </a:p>
        </p:txBody>
      </p:sp>
    </p:spTree>
    <p:extLst>
      <p:ext uri="{BB962C8B-B14F-4D97-AF65-F5344CB8AC3E}">
        <p14:creationId xmlns:p14="http://schemas.microsoft.com/office/powerpoint/2010/main" val="278547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dog sitting on a rug&#10;&#10;Description automatically generated with low confidence">
            <a:extLst>
              <a:ext uri="{FF2B5EF4-FFF2-40B4-BE49-F238E27FC236}">
                <a16:creationId xmlns:a16="http://schemas.microsoft.com/office/drawing/2014/main" id="{65E0BCC7-24B0-284A-A79F-C2D044ECCE09}"/>
              </a:ext>
            </a:extLst>
          </p:cNvPr>
          <p:cNvPicPr>
            <a:picLocks noGrp="1" noChangeAspect="1"/>
          </p:cNvPicPr>
          <p:nvPr>
            <p:ph type="pic" idx="4294967295"/>
          </p:nvPr>
        </p:nvPicPr>
        <p:blipFill rotWithShape="1">
          <a:blip r:embed="rId2"/>
          <a:srcRect t="12195" r="1" b="28855"/>
          <a:stretch/>
        </p:blipFill>
        <p:spPr>
          <a:xfrm>
            <a:off x="727788" y="1492250"/>
            <a:ext cx="5645150" cy="4083050"/>
          </a:xfrm>
          <a:prstGeom prst="rect">
            <a:avLst/>
          </a:prstGeom>
          <a:ln w="12700">
            <a:noFill/>
          </a:ln>
        </p:spPr>
      </p:pic>
      <p:sp>
        <p:nvSpPr>
          <p:cNvPr id="4" name="Text Placeholder 3">
            <a:extLst>
              <a:ext uri="{FF2B5EF4-FFF2-40B4-BE49-F238E27FC236}">
                <a16:creationId xmlns:a16="http://schemas.microsoft.com/office/drawing/2014/main" id="{B4005B44-9511-1F47-8D5B-7ABD2DDFE589}"/>
              </a:ext>
            </a:extLst>
          </p:cNvPr>
          <p:cNvSpPr>
            <a:spLocks noGrp="1"/>
          </p:cNvSpPr>
          <p:nvPr>
            <p:ph type="body" sz="half" idx="4294967295"/>
          </p:nvPr>
        </p:nvSpPr>
        <p:spPr>
          <a:xfrm>
            <a:off x="7035800" y="1492250"/>
            <a:ext cx="5156200" cy="4437063"/>
          </a:xfrm>
        </p:spPr>
        <p:txBody>
          <a:bodyPr vert="horz" lIns="91440" tIns="45720" rIns="91440" bIns="45720" rtlCol="0" anchor="ctr">
            <a:normAutofit/>
          </a:bodyPr>
          <a:lstStyle/>
          <a:p>
            <a:pPr marL="0" indent="0" algn="ctr">
              <a:buClr>
                <a:srgbClr val="A68756"/>
              </a:buClr>
              <a:buNone/>
            </a:pPr>
            <a:r>
              <a:rPr lang="en-US" sz="4800" b="1" dirty="0">
                <a:solidFill>
                  <a:schemeClr val="tx1"/>
                </a:solidFill>
                <a:latin typeface="+mj-lt"/>
              </a:rPr>
              <a:t>Who is Jesus?</a:t>
            </a:r>
          </a:p>
        </p:txBody>
      </p:sp>
    </p:spTree>
    <p:extLst>
      <p:ext uri="{BB962C8B-B14F-4D97-AF65-F5344CB8AC3E}">
        <p14:creationId xmlns:p14="http://schemas.microsoft.com/office/powerpoint/2010/main" val="3678688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815CF0-41C3-6A49-96BE-C496406110FD}"/>
              </a:ext>
            </a:extLst>
          </p:cNvPr>
          <p:cNvSpPr>
            <a:spLocks noGrp="1"/>
          </p:cNvSpPr>
          <p:nvPr>
            <p:ph type="title"/>
          </p:nvPr>
        </p:nvSpPr>
        <p:spPr>
          <a:xfrm>
            <a:off x="686834" y="1153572"/>
            <a:ext cx="3200400" cy="4461163"/>
          </a:xfrm>
        </p:spPr>
        <p:txBody>
          <a:bodyPr>
            <a:normAutofit/>
          </a:bodyPr>
          <a:lstStyle/>
          <a:p>
            <a:r>
              <a:rPr lang="en-US">
                <a:solidFill>
                  <a:srgbClr val="FFFFFF"/>
                </a:solidFill>
              </a:rPr>
              <a:t>The Jesus of History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C2FD0DB-5321-EA40-959D-54B34B725EFE}"/>
              </a:ext>
            </a:extLst>
          </p:cNvPr>
          <p:cNvSpPr>
            <a:spLocks noGrp="1"/>
          </p:cNvSpPr>
          <p:nvPr>
            <p:ph idx="1"/>
          </p:nvPr>
        </p:nvSpPr>
        <p:spPr>
          <a:xfrm>
            <a:off x="4447308" y="591344"/>
            <a:ext cx="6906491" cy="5585619"/>
          </a:xfrm>
        </p:spPr>
        <p:txBody>
          <a:bodyPr anchor="ctr">
            <a:normAutofit/>
          </a:bodyPr>
          <a:lstStyle/>
          <a:p>
            <a:pPr marL="0" indent="0">
              <a:buNone/>
            </a:pPr>
            <a:r>
              <a:rPr lang="en-US" dirty="0"/>
              <a:t>Assume that we treat the gospels as ancient documents and give them the same sort of review that you would give any other ancient document. </a:t>
            </a:r>
          </a:p>
          <a:p>
            <a:pPr marL="0" indent="0">
              <a:buNone/>
            </a:pPr>
            <a:r>
              <a:rPr lang="en-US" dirty="0"/>
              <a:t>What type of literature do we find in the gospels:</a:t>
            </a:r>
          </a:p>
          <a:p>
            <a:pPr marL="0" indent="0">
              <a:buNone/>
            </a:pPr>
            <a:r>
              <a:rPr lang="en-US" dirty="0"/>
              <a:t>- Historical (facts about events with some interpretation)</a:t>
            </a:r>
          </a:p>
          <a:p>
            <a:pPr marL="514350" indent="-514350">
              <a:buAutoNum type="arabicPeriod"/>
            </a:pPr>
            <a:r>
              <a:rPr lang="en-US" dirty="0"/>
              <a:t>There was a man named Jesus. </a:t>
            </a:r>
          </a:p>
          <a:p>
            <a:pPr marL="514350" indent="-514350">
              <a:buAutoNum type="arabicPeriod"/>
            </a:pPr>
            <a:r>
              <a:rPr lang="en-US" dirty="0"/>
              <a:t>He claimed to be a messenger sent by God. (Mark 2:23-28; Matt 12:1-8)</a:t>
            </a:r>
          </a:p>
        </p:txBody>
      </p:sp>
    </p:spTree>
    <p:extLst>
      <p:ext uri="{BB962C8B-B14F-4D97-AF65-F5344CB8AC3E}">
        <p14:creationId xmlns:p14="http://schemas.microsoft.com/office/powerpoint/2010/main" val="419212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815CF0-41C3-6A49-96BE-C496406110FD}"/>
              </a:ext>
            </a:extLst>
          </p:cNvPr>
          <p:cNvSpPr>
            <a:spLocks noGrp="1"/>
          </p:cNvSpPr>
          <p:nvPr>
            <p:ph type="title"/>
          </p:nvPr>
        </p:nvSpPr>
        <p:spPr>
          <a:xfrm>
            <a:off x="686834" y="591344"/>
            <a:ext cx="3200400" cy="5585619"/>
          </a:xfrm>
        </p:spPr>
        <p:txBody>
          <a:bodyPr>
            <a:normAutofit/>
          </a:bodyPr>
          <a:lstStyle/>
          <a:p>
            <a:r>
              <a:rPr lang="en-US">
                <a:solidFill>
                  <a:srgbClr val="FFFFFF"/>
                </a:solidFill>
              </a:rPr>
              <a:t>The Jesus of History</a:t>
            </a:r>
          </a:p>
        </p:txBody>
      </p:sp>
      <p:sp>
        <p:nvSpPr>
          <p:cNvPr id="1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C2FD0DB-5321-EA40-959D-54B34B725EFE}"/>
              </a:ext>
            </a:extLst>
          </p:cNvPr>
          <p:cNvSpPr>
            <a:spLocks noGrp="1"/>
          </p:cNvSpPr>
          <p:nvPr>
            <p:ph idx="1"/>
          </p:nvPr>
        </p:nvSpPr>
        <p:spPr>
          <a:xfrm>
            <a:off x="4447308" y="591344"/>
            <a:ext cx="6906491" cy="5585619"/>
          </a:xfrm>
        </p:spPr>
        <p:txBody>
          <a:bodyPr anchor="ctr">
            <a:noAutofit/>
          </a:bodyPr>
          <a:lstStyle/>
          <a:p>
            <a:pPr marL="0" indent="0">
              <a:buNone/>
            </a:pPr>
            <a:r>
              <a:rPr lang="en-US" dirty="0"/>
              <a:t>3. He did enough to prove this by miracles such that there was a connection between the claim and the miracle. (Luke 11:14-20; Luke 8:41-56; Matt 8:5-13; Matt 9-27-29)</a:t>
            </a:r>
          </a:p>
          <a:p>
            <a:pPr marL="457200" lvl="1" indent="0">
              <a:buNone/>
            </a:pPr>
            <a:r>
              <a:rPr lang="en-US" sz="2800" dirty="0"/>
              <a:t>(modern instances – </a:t>
            </a:r>
            <a:r>
              <a:rPr lang="en-US" sz="2800" dirty="0" err="1"/>
              <a:t>Lanciano</a:t>
            </a:r>
            <a:r>
              <a:rPr lang="en-US" sz="2800" dirty="0"/>
              <a:t>, Fatima, Guadalupe – miracles are possible because they are beyond science)</a:t>
            </a:r>
          </a:p>
          <a:p>
            <a:pPr marL="0" indent="0">
              <a:buNone/>
            </a:pPr>
            <a:r>
              <a:rPr lang="en-US" dirty="0"/>
              <a:t>4. He has an inner circle to whom He spoke more often. (Matt 10:1-4) (Matt 25:14-29)</a:t>
            </a:r>
          </a:p>
          <a:p>
            <a:pPr marL="0" indent="0">
              <a:buNone/>
            </a:pPr>
            <a:r>
              <a:rPr lang="en-US" dirty="0"/>
              <a:t>5. He told them to continue His work, His teaching. (Matt 28:16-20)</a:t>
            </a:r>
          </a:p>
          <a:p>
            <a:pPr marL="0" indent="0">
              <a:buNone/>
            </a:pPr>
            <a:r>
              <a:rPr lang="en-US" dirty="0"/>
              <a:t>6. He promised that God would protect the teaching, “He who hears you hears me, and he who rejects you rejects me, and he who rejects me rejects him who sent me.” (Lk 10:16)</a:t>
            </a:r>
          </a:p>
        </p:txBody>
      </p:sp>
    </p:spTree>
    <p:extLst>
      <p:ext uri="{BB962C8B-B14F-4D97-AF65-F5344CB8AC3E}">
        <p14:creationId xmlns:p14="http://schemas.microsoft.com/office/powerpoint/2010/main" val="84125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6FFCEC-830E-1D4B-B64E-C406AC1A9956}"/>
              </a:ext>
            </a:extLst>
          </p:cNvPr>
          <p:cNvSpPr>
            <a:spLocks noGrp="1"/>
          </p:cNvSpPr>
          <p:nvPr>
            <p:ph type="title"/>
          </p:nvPr>
        </p:nvSpPr>
        <p:spPr>
          <a:xfrm>
            <a:off x="1171074" y="1396686"/>
            <a:ext cx="3240506" cy="4064628"/>
          </a:xfrm>
        </p:spPr>
        <p:txBody>
          <a:bodyPr>
            <a:normAutofit/>
          </a:bodyPr>
          <a:lstStyle/>
          <a:p>
            <a:r>
              <a:rPr lang="en-US">
                <a:solidFill>
                  <a:srgbClr val="FFFFFF"/>
                </a:solidFill>
              </a:rPr>
              <a:t>Who is Jesus Christ?</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11D3FCF-601F-854C-A2A4-C37A1F0C4481}"/>
              </a:ext>
            </a:extLst>
          </p:cNvPr>
          <p:cNvSpPr>
            <a:spLocks noGrp="1"/>
          </p:cNvSpPr>
          <p:nvPr>
            <p:ph idx="1"/>
          </p:nvPr>
        </p:nvSpPr>
        <p:spPr>
          <a:xfrm>
            <a:off x="5297557" y="841377"/>
            <a:ext cx="5608993" cy="4619938"/>
          </a:xfrm>
        </p:spPr>
        <p:txBody>
          <a:bodyPr>
            <a:noAutofit/>
          </a:bodyPr>
          <a:lstStyle/>
          <a:p>
            <a:pPr>
              <a:buFont typeface="Arial" panose="020B0604020202020204" pitchFamily="34" charset="0"/>
              <a:buChar char="•"/>
            </a:pPr>
            <a:r>
              <a:rPr lang="en-US" sz="2000" b="1" i="1" u="sng" dirty="0"/>
              <a:t>Jesus</a:t>
            </a:r>
            <a:r>
              <a:rPr lang="en-US" sz="2000" dirty="0"/>
              <a:t> </a:t>
            </a:r>
          </a:p>
          <a:p>
            <a:pPr lvl="1">
              <a:buFont typeface="Arial" panose="020B0604020202020204" pitchFamily="34" charset="0"/>
              <a:buChar char="•"/>
            </a:pPr>
            <a:r>
              <a:rPr lang="en-US" sz="2000" dirty="0"/>
              <a:t>(Greek and Latin form of the Heb. </a:t>
            </a:r>
            <a:r>
              <a:rPr lang="en-US" sz="2000" i="1" dirty="0"/>
              <a:t>Joshua</a:t>
            </a:r>
            <a:r>
              <a:rPr lang="en-US" sz="2000" dirty="0"/>
              <a:t>) meaning </a:t>
            </a:r>
            <a:r>
              <a:rPr lang="en-US" sz="2000" i="1" dirty="0" err="1"/>
              <a:t>Saviour</a:t>
            </a:r>
            <a:r>
              <a:rPr lang="en-US" sz="2000" i="1" dirty="0"/>
              <a:t>. </a:t>
            </a:r>
          </a:p>
          <a:p>
            <a:pPr lvl="1">
              <a:buFont typeface="Arial" panose="020B0604020202020204" pitchFamily="34" charset="0"/>
              <a:buChar char="•"/>
            </a:pPr>
            <a:r>
              <a:rPr lang="en-US" sz="2000" i="1" dirty="0"/>
              <a:t>” And behold, you will conceive in your womb and bear a son, and you shall call his </a:t>
            </a:r>
            <a:r>
              <a:rPr lang="en-US" sz="2000" i="1" u="sng" dirty="0"/>
              <a:t>name</a:t>
            </a:r>
            <a:r>
              <a:rPr lang="en-US" sz="2000" i="1" dirty="0"/>
              <a:t> Jesus.”(</a:t>
            </a:r>
            <a:r>
              <a:rPr lang="en-US" sz="2000" dirty="0"/>
              <a:t>Luke 1:31</a:t>
            </a:r>
            <a:r>
              <a:rPr lang="en-US" sz="2000" i="1" dirty="0"/>
              <a:t>) </a:t>
            </a:r>
          </a:p>
          <a:p>
            <a:pPr>
              <a:buFont typeface="Arial" panose="020B0604020202020204" pitchFamily="34" charset="0"/>
              <a:buChar char="•"/>
            </a:pPr>
            <a:r>
              <a:rPr lang="en-US" sz="2000" b="1" i="1" u="sng" dirty="0"/>
              <a:t>Christ </a:t>
            </a:r>
          </a:p>
          <a:p>
            <a:pPr lvl="1">
              <a:buFont typeface="Arial" panose="020B0604020202020204" pitchFamily="34" charset="0"/>
              <a:buChar char="•"/>
            </a:pPr>
            <a:r>
              <a:rPr lang="en-US" sz="2000" u="sng" dirty="0"/>
              <a:t>Title</a:t>
            </a:r>
            <a:r>
              <a:rPr lang="en-US" sz="2000" dirty="0"/>
              <a:t> meaning anointed, consecrated, sacred. </a:t>
            </a:r>
          </a:p>
          <a:p>
            <a:pPr lvl="1">
              <a:buFont typeface="Arial" panose="020B0604020202020204" pitchFamily="34" charset="0"/>
              <a:buChar char="•"/>
            </a:pPr>
            <a:r>
              <a:rPr lang="en-US" sz="2000" dirty="0"/>
              <a:t>“</a:t>
            </a:r>
            <a:r>
              <a:rPr lang="en-US" sz="2000" i="1" dirty="0"/>
              <a:t>You are the Christ, the Son of the living God.” (</a:t>
            </a:r>
            <a:r>
              <a:rPr lang="en-US" sz="2000" dirty="0"/>
              <a:t>Matt 16:16</a:t>
            </a:r>
            <a:r>
              <a:rPr lang="en-US" sz="2000" i="1" dirty="0"/>
              <a:t>)  </a:t>
            </a:r>
          </a:p>
          <a:p>
            <a:pPr>
              <a:buFont typeface="Arial" panose="020B0604020202020204" pitchFamily="34" charset="0"/>
              <a:buChar char="•"/>
            </a:pPr>
            <a:r>
              <a:rPr lang="en-US" sz="2000" b="1" i="1" u="sng" dirty="0"/>
              <a:t>Messiah</a:t>
            </a:r>
            <a:r>
              <a:rPr lang="en-US" sz="2000" dirty="0"/>
              <a:t> </a:t>
            </a:r>
          </a:p>
          <a:p>
            <a:pPr lvl="1">
              <a:buFont typeface="Arial" panose="020B0604020202020204" pitchFamily="34" charset="0"/>
              <a:buChar char="•"/>
            </a:pPr>
            <a:r>
              <a:rPr lang="en-US" sz="2000" dirty="0"/>
              <a:t>Hebrew meaning “anointed one.” Equivalent to the Greek “</a:t>
            </a:r>
            <a:r>
              <a:rPr lang="en-US" sz="2000" i="1" dirty="0"/>
              <a:t>Christus.” </a:t>
            </a:r>
          </a:p>
          <a:p>
            <a:pPr lvl="1">
              <a:buFont typeface="Arial" panose="020B0604020202020204" pitchFamily="34" charset="0"/>
              <a:buChar char="•"/>
            </a:pPr>
            <a:r>
              <a:rPr lang="en-US" sz="2000" dirty="0"/>
              <a:t>To the woman at the well, “The woman said to him, ‘I know that Messiah is coming (he who is called Christ); and when he comes, he will show us all things.’ Jesus said to her, ’I who speak to you am he.’” (John 4:25-26)</a:t>
            </a:r>
          </a:p>
        </p:txBody>
      </p:sp>
    </p:spTree>
    <p:extLst>
      <p:ext uri="{BB962C8B-B14F-4D97-AF65-F5344CB8AC3E}">
        <p14:creationId xmlns:p14="http://schemas.microsoft.com/office/powerpoint/2010/main" val="100446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745E4D-22F0-0744-AC42-B0E3E722B058}"/>
              </a:ext>
            </a:extLst>
          </p:cNvPr>
          <p:cNvSpPr>
            <a:spLocks noGrp="1"/>
          </p:cNvSpPr>
          <p:nvPr>
            <p:ph type="title"/>
          </p:nvPr>
        </p:nvSpPr>
        <p:spPr>
          <a:xfrm>
            <a:off x="1171074" y="1396686"/>
            <a:ext cx="3240506" cy="4064628"/>
          </a:xfrm>
        </p:spPr>
        <p:txBody>
          <a:bodyPr>
            <a:normAutofit/>
          </a:bodyPr>
          <a:lstStyle/>
          <a:p>
            <a:r>
              <a:rPr lang="en-US">
                <a:solidFill>
                  <a:srgbClr val="FFFFFF"/>
                </a:solidFill>
              </a:rPr>
              <a:t>Jesus of History</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CFC1AB-7CBF-2646-A13A-9E7A12B3A9B3}"/>
              </a:ext>
            </a:extLst>
          </p:cNvPr>
          <p:cNvSpPr>
            <a:spLocks noGrp="1"/>
          </p:cNvSpPr>
          <p:nvPr>
            <p:ph idx="1"/>
          </p:nvPr>
        </p:nvSpPr>
        <p:spPr>
          <a:xfrm>
            <a:off x="5370153" y="1526033"/>
            <a:ext cx="5536397" cy="3935281"/>
          </a:xfrm>
        </p:spPr>
        <p:txBody>
          <a:bodyPr>
            <a:normAutofit/>
          </a:bodyPr>
          <a:lstStyle/>
          <a:p>
            <a:pPr marL="0" indent="0">
              <a:buNone/>
            </a:pPr>
            <a:r>
              <a:rPr lang="en-US" sz="2600"/>
              <a:t>Assume that we treat the gospels as ancient documents and give them the same sort of review that you would give any other ancient document. </a:t>
            </a:r>
          </a:p>
          <a:p>
            <a:pPr marL="0" indent="0">
              <a:buNone/>
            </a:pPr>
            <a:endParaRPr lang="en-US" sz="2600"/>
          </a:p>
          <a:p>
            <a:pPr marL="0" indent="0">
              <a:buNone/>
            </a:pPr>
            <a:r>
              <a:rPr lang="en-US" sz="2600"/>
              <a:t>What type of literature do we find in the gospels:</a:t>
            </a:r>
          </a:p>
          <a:p>
            <a:pPr marL="0" indent="0">
              <a:buNone/>
            </a:pPr>
            <a:r>
              <a:rPr lang="en-US" sz="2600"/>
              <a:t>- Historical (facts about events with some interpretation)</a:t>
            </a:r>
          </a:p>
          <a:p>
            <a:pPr marL="0" indent="0">
              <a:buNone/>
            </a:pPr>
            <a:endParaRPr lang="en-US" sz="2600"/>
          </a:p>
        </p:txBody>
      </p:sp>
    </p:spTree>
    <p:extLst>
      <p:ext uri="{BB962C8B-B14F-4D97-AF65-F5344CB8AC3E}">
        <p14:creationId xmlns:p14="http://schemas.microsoft.com/office/powerpoint/2010/main" val="552760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C204FD-1D7D-5140-B94C-FB1800ECF2E3}"/>
              </a:ext>
            </a:extLst>
          </p:cNvPr>
          <p:cNvSpPr>
            <a:spLocks noGrp="1"/>
          </p:cNvSpPr>
          <p:nvPr>
            <p:ph type="title"/>
          </p:nvPr>
        </p:nvSpPr>
        <p:spPr>
          <a:xfrm>
            <a:off x="686834" y="1153572"/>
            <a:ext cx="3200400" cy="4461163"/>
          </a:xfrm>
        </p:spPr>
        <p:txBody>
          <a:bodyPr>
            <a:normAutofit/>
          </a:bodyPr>
          <a:lstStyle/>
          <a:p>
            <a:r>
              <a:rPr lang="en-US">
                <a:solidFill>
                  <a:srgbClr val="FFFFFF"/>
                </a:solidFill>
              </a:rPr>
              <a:t>Jesus of History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4798811-025B-EB4C-BE39-39FC46DEF6C2}"/>
              </a:ext>
            </a:extLst>
          </p:cNvPr>
          <p:cNvSpPr>
            <a:spLocks noGrp="1"/>
          </p:cNvSpPr>
          <p:nvPr>
            <p:ph idx="1"/>
          </p:nvPr>
        </p:nvSpPr>
        <p:spPr>
          <a:xfrm>
            <a:off x="4447308" y="591344"/>
            <a:ext cx="6906491" cy="5585619"/>
          </a:xfrm>
        </p:spPr>
        <p:txBody>
          <a:bodyPr anchor="ctr">
            <a:normAutofit/>
          </a:bodyPr>
          <a:lstStyle/>
          <a:p>
            <a:pPr marL="0" indent="0">
              <a:buNone/>
            </a:pPr>
            <a:r>
              <a:rPr lang="en-US" dirty="0"/>
              <a:t>Three non-Christian writers reported the following events of the time of Christ</a:t>
            </a:r>
          </a:p>
          <a:p>
            <a:pPr lvl="1">
              <a:buFont typeface="Arial" panose="020B0604020202020204" pitchFamily="34" charset="0"/>
              <a:buChar char="•"/>
            </a:pPr>
            <a:endParaRPr lang="en-US" u="sng"/>
          </a:p>
          <a:p>
            <a:pPr lvl="1">
              <a:buFont typeface="Arial" panose="020B0604020202020204" pitchFamily="34" charset="0"/>
              <a:buChar char="•"/>
            </a:pPr>
            <a:r>
              <a:rPr lang="en-US" u="sng"/>
              <a:t>Tacitus</a:t>
            </a:r>
            <a:r>
              <a:rPr lang="en-US"/>
              <a:t> – 1</a:t>
            </a:r>
            <a:r>
              <a:rPr lang="en-US" baseline="30000"/>
              <a:t>st</a:t>
            </a:r>
            <a:r>
              <a:rPr lang="en-US"/>
              <a:t> century Roman historian – “Christ was executed by Pontius Pilate under the reign of Emperor Tiberius.”</a:t>
            </a:r>
          </a:p>
          <a:p>
            <a:pPr lvl="1">
              <a:buFont typeface="Arial" panose="020B0604020202020204" pitchFamily="34" charset="0"/>
              <a:buChar char="•"/>
            </a:pPr>
            <a:endParaRPr lang="en-US" u="sng"/>
          </a:p>
          <a:p>
            <a:pPr lvl="1">
              <a:buFont typeface="Arial" panose="020B0604020202020204" pitchFamily="34" charset="0"/>
              <a:buChar char="•"/>
            </a:pPr>
            <a:r>
              <a:rPr lang="en-US" u="sng"/>
              <a:t>Flavius Tiberius </a:t>
            </a:r>
            <a:r>
              <a:rPr lang="en-US"/>
              <a:t>- ~93 AD, Jewish historian – cites Jesus’ crucifixion and refers to Him as a “teacher and a wonder-worker.” (term for miracle worker)</a:t>
            </a:r>
          </a:p>
          <a:p>
            <a:pPr lvl="1">
              <a:buFont typeface="Arial" panose="020B0604020202020204" pitchFamily="34" charset="0"/>
              <a:buChar char="•"/>
            </a:pPr>
            <a:endParaRPr lang="en-US" u="sng"/>
          </a:p>
          <a:p>
            <a:pPr lvl="1">
              <a:buFont typeface="Arial" panose="020B0604020202020204" pitchFamily="34" charset="0"/>
              <a:buChar char="•"/>
            </a:pPr>
            <a:r>
              <a:rPr lang="en-US" u="sng"/>
              <a:t>Babylonian Talmud </a:t>
            </a:r>
            <a:r>
              <a:rPr lang="en-US"/>
              <a:t>– 2</a:t>
            </a:r>
            <a:r>
              <a:rPr lang="en-US" baseline="30000"/>
              <a:t>nd</a:t>
            </a:r>
            <a:r>
              <a:rPr lang="en-US"/>
              <a:t> century document of Jewish teaching – several references to Jesus’ resurrection and supernatural powers.</a:t>
            </a:r>
          </a:p>
          <a:p>
            <a:pPr lvl="1">
              <a:buFont typeface="Arial" panose="020B0604020202020204" pitchFamily="34" charset="0"/>
              <a:buChar char="•"/>
            </a:pPr>
            <a:endParaRPr lang="en-US"/>
          </a:p>
        </p:txBody>
      </p:sp>
    </p:spTree>
    <p:extLst>
      <p:ext uri="{BB962C8B-B14F-4D97-AF65-F5344CB8AC3E}">
        <p14:creationId xmlns:p14="http://schemas.microsoft.com/office/powerpoint/2010/main" val="98566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1028CE-5BCF-234C-9E68-29F8BA00BF27}"/>
              </a:ext>
            </a:extLst>
          </p:cNvPr>
          <p:cNvSpPr>
            <a:spLocks noGrp="1"/>
          </p:cNvSpPr>
          <p:nvPr>
            <p:ph type="title"/>
          </p:nvPr>
        </p:nvSpPr>
        <p:spPr>
          <a:xfrm>
            <a:off x="686834" y="1153572"/>
            <a:ext cx="3200400" cy="4461163"/>
          </a:xfrm>
        </p:spPr>
        <p:txBody>
          <a:bodyPr>
            <a:normAutofit/>
          </a:bodyPr>
          <a:lstStyle/>
          <a:p>
            <a:r>
              <a:rPr lang="en-US">
                <a:solidFill>
                  <a:srgbClr val="FFFFFF"/>
                </a:solidFill>
              </a:rPr>
              <a:t>Chronology of the Life of Christ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368E913-41C0-1B48-9387-AB40BD2EB7FF}"/>
              </a:ext>
            </a:extLst>
          </p:cNvPr>
          <p:cNvSpPr>
            <a:spLocks noGrp="1"/>
          </p:cNvSpPr>
          <p:nvPr>
            <p:ph idx="1"/>
          </p:nvPr>
        </p:nvSpPr>
        <p:spPr>
          <a:xfrm>
            <a:off x="4447308" y="591344"/>
            <a:ext cx="6906491" cy="5585619"/>
          </a:xfrm>
        </p:spPr>
        <p:txBody>
          <a:bodyPr anchor="ctr">
            <a:normAutofit/>
          </a:bodyPr>
          <a:lstStyle/>
          <a:p>
            <a:r>
              <a:rPr lang="en-US" dirty="0"/>
              <a:t>Conceived of the Holy Spirit – Nazareth</a:t>
            </a:r>
          </a:p>
          <a:p>
            <a:r>
              <a:rPr lang="en-US" dirty="0"/>
              <a:t>Born of the Virgin Mary – Bethlehem</a:t>
            </a:r>
          </a:p>
          <a:p>
            <a:r>
              <a:rPr lang="en-US" dirty="0"/>
              <a:t>Fled into Egypt</a:t>
            </a:r>
          </a:p>
          <a:p>
            <a:r>
              <a:rPr lang="en-US" dirty="0"/>
              <a:t>Lost and found in the Temple – age 12</a:t>
            </a:r>
          </a:p>
          <a:p>
            <a:r>
              <a:rPr lang="en-US" dirty="0"/>
              <a:t>Public Life of Jesus begins – age 30</a:t>
            </a:r>
          </a:p>
          <a:p>
            <a:r>
              <a:rPr lang="en-US" dirty="0"/>
              <a:t>Selects Apostles</a:t>
            </a:r>
          </a:p>
          <a:p>
            <a:r>
              <a:rPr lang="en-US" dirty="0"/>
              <a:t>Performs Miracles</a:t>
            </a:r>
          </a:p>
          <a:p>
            <a:r>
              <a:rPr lang="en-US" dirty="0"/>
              <a:t>Crucifixion and Death on the Cross – age 33</a:t>
            </a:r>
          </a:p>
          <a:p>
            <a:r>
              <a:rPr lang="en-US" dirty="0"/>
              <a:t>Resurrection from the dead</a:t>
            </a:r>
          </a:p>
          <a:p>
            <a:r>
              <a:rPr lang="en-US" dirty="0"/>
              <a:t>Ascension into heaven</a:t>
            </a:r>
          </a:p>
          <a:p>
            <a:pPr marL="0" indent="0">
              <a:buNone/>
            </a:pPr>
            <a:endParaRPr lang="en-US" dirty="0"/>
          </a:p>
        </p:txBody>
      </p:sp>
    </p:spTree>
    <p:extLst>
      <p:ext uri="{BB962C8B-B14F-4D97-AF65-F5344CB8AC3E}">
        <p14:creationId xmlns:p14="http://schemas.microsoft.com/office/powerpoint/2010/main" val="273696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2DF3A20-98AA-BE45-B682-0158A96F90FF}"/>
              </a:ext>
            </a:extLst>
          </p:cNvPr>
          <p:cNvSpPr>
            <a:spLocks noGrp="1"/>
          </p:cNvSpPr>
          <p:nvPr>
            <p:ph type="title"/>
          </p:nvPr>
        </p:nvSpPr>
        <p:spPr>
          <a:xfrm>
            <a:off x="686834" y="1153572"/>
            <a:ext cx="3200400" cy="4461163"/>
          </a:xfrm>
        </p:spPr>
        <p:txBody>
          <a:bodyPr>
            <a:normAutofit/>
          </a:bodyPr>
          <a:lstStyle/>
          <a:p>
            <a:r>
              <a:rPr lang="en-US">
                <a:solidFill>
                  <a:srgbClr val="FFFFFF"/>
                </a:solidFill>
              </a:rPr>
              <a:t>The Catholic Church’s Teaching on Jesus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37D900D-7964-4D4F-9586-14862E365ECB}"/>
              </a:ext>
            </a:extLst>
          </p:cNvPr>
          <p:cNvSpPr>
            <a:spLocks noGrp="1"/>
          </p:cNvSpPr>
          <p:nvPr>
            <p:ph idx="1"/>
          </p:nvPr>
        </p:nvSpPr>
        <p:spPr>
          <a:xfrm>
            <a:off x="4447308" y="591344"/>
            <a:ext cx="6906491" cy="5585619"/>
          </a:xfrm>
        </p:spPr>
        <p:txBody>
          <a:bodyPr anchor="ctr">
            <a:normAutofit/>
          </a:bodyPr>
          <a:lstStyle/>
          <a:p>
            <a:pPr marL="457200" indent="-457200">
              <a:buAutoNum type="arabicPeriod"/>
            </a:pPr>
            <a:r>
              <a:rPr lang="en-US"/>
              <a:t>Jesus is a descendant of David. </a:t>
            </a:r>
          </a:p>
          <a:p>
            <a:pPr marL="457200" indent="-457200">
              <a:buAutoNum type="arabicPeriod"/>
            </a:pPr>
            <a:r>
              <a:rPr lang="en-US"/>
              <a:t>Jesus was predicted by the prophets.</a:t>
            </a:r>
          </a:p>
          <a:p>
            <a:pPr marL="457200" indent="-457200">
              <a:buAutoNum type="arabicPeriod"/>
            </a:pPr>
            <a:r>
              <a:rPr lang="en-US"/>
              <a:t>Jesus worked miracles.</a:t>
            </a:r>
          </a:p>
          <a:p>
            <a:pPr marL="457200" indent="-457200">
              <a:buAutoNum type="arabicPeriod"/>
            </a:pPr>
            <a:r>
              <a:rPr lang="en-US"/>
              <a:t>Jesus was crucified, died and buried for our sins.</a:t>
            </a:r>
          </a:p>
          <a:p>
            <a:pPr marL="457200" indent="-457200">
              <a:buAutoNum type="arabicPeriod"/>
            </a:pPr>
            <a:r>
              <a:rPr lang="en-US"/>
              <a:t>Jesus rose in glory.</a:t>
            </a:r>
          </a:p>
          <a:p>
            <a:pPr marL="457200" indent="-457200">
              <a:buAutoNum type="arabicPeriod"/>
            </a:pPr>
            <a:r>
              <a:rPr lang="en-US"/>
              <a:t>Jesus gave His disciples the Holy Spirit to guide His Church.</a:t>
            </a:r>
          </a:p>
          <a:p>
            <a:pPr marL="457200" indent="-457200">
              <a:buAutoNum type="arabicPeriod"/>
            </a:pPr>
            <a:r>
              <a:rPr lang="en-US"/>
              <a:t>Jesus is now exalted as God.</a:t>
            </a:r>
          </a:p>
          <a:p>
            <a:pPr marL="457200" indent="-457200">
              <a:buAutoNum type="arabicPeriod"/>
            </a:pPr>
            <a:r>
              <a:rPr lang="en-US"/>
              <a:t>Jesus is the Messiah and Lord.</a:t>
            </a:r>
          </a:p>
        </p:txBody>
      </p:sp>
    </p:spTree>
    <p:extLst>
      <p:ext uri="{BB962C8B-B14F-4D97-AF65-F5344CB8AC3E}">
        <p14:creationId xmlns:p14="http://schemas.microsoft.com/office/powerpoint/2010/main" val="4228441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group of people standing on a beach&#10;&#10;Description automatically generated">
            <a:extLst>
              <a:ext uri="{FF2B5EF4-FFF2-40B4-BE49-F238E27FC236}">
                <a16:creationId xmlns:a16="http://schemas.microsoft.com/office/drawing/2014/main" id="{CA9AA49B-765C-F936-DEB6-ACA708DC42BA}"/>
              </a:ext>
            </a:extLst>
          </p:cNvPr>
          <p:cNvPicPr>
            <a:picLocks noGrp="1" noChangeAspect="1"/>
          </p:cNvPicPr>
          <p:nvPr>
            <p:ph idx="1"/>
          </p:nvPr>
        </p:nvPicPr>
        <p:blipFill rotWithShape="1">
          <a:blip r:embed="rId3"/>
          <a:srcRect r="7110" b="-1"/>
          <a:stretch/>
        </p:blipFill>
        <p:spPr>
          <a:xfrm>
            <a:off x="20" y="-193954"/>
            <a:ext cx="12191980" cy="6857990"/>
          </a:xfrm>
          <a:prstGeom prst="rect">
            <a:avLst/>
          </a:prstGeom>
        </p:spPr>
      </p:pic>
      <p:sp>
        <p:nvSpPr>
          <p:cNvPr id="32" name="Rectangle 3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7D283D-F9CD-9945-8279-2EF1D2AD21B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Jesus calls Peter, Andrew, James, &amp; John</a:t>
            </a:r>
          </a:p>
        </p:txBody>
      </p:sp>
      <p:cxnSp>
        <p:nvCxnSpPr>
          <p:cNvPr id="34" name="Straight Connector 3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336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12E46D-B8E5-7243-BC79-F79265191B7E}"/>
              </a:ext>
            </a:extLst>
          </p:cNvPr>
          <p:cNvSpPr>
            <a:spLocks noGrp="1"/>
          </p:cNvSpPr>
          <p:nvPr>
            <p:ph type="title"/>
          </p:nvPr>
        </p:nvSpPr>
        <p:spPr>
          <a:xfrm>
            <a:off x="686834" y="1153572"/>
            <a:ext cx="3200400" cy="4461163"/>
          </a:xfrm>
        </p:spPr>
        <p:txBody>
          <a:bodyPr>
            <a:normAutofit/>
          </a:bodyPr>
          <a:lstStyle/>
          <a:p>
            <a:r>
              <a:rPr lang="en-US">
                <a:solidFill>
                  <a:srgbClr val="FFFFFF"/>
                </a:solidFill>
              </a:rPr>
              <a:t>The Different Kinds of Evidence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5BFDA95-BE70-8041-B6CB-98F632A6AB29}"/>
              </a:ext>
            </a:extLst>
          </p:cNvPr>
          <p:cNvSpPr>
            <a:spLocks noGrp="1"/>
          </p:cNvSpPr>
          <p:nvPr>
            <p:ph idx="1"/>
          </p:nvPr>
        </p:nvSpPr>
        <p:spPr>
          <a:xfrm>
            <a:off x="4447308" y="591344"/>
            <a:ext cx="6906491" cy="5585619"/>
          </a:xfrm>
        </p:spPr>
        <p:txBody>
          <a:bodyPr anchor="ctr">
            <a:normAutofit/>
          </a:bodyPr>
          <a:lstStyle/>
          <a:p>
            <a:pPr marL="0" indent="0">
              <a:buNone/>
            </a:pPr>
            <a:endParaRPr lang="en-US" sz="2600"/>
          </a:p>
          <a:p>
            <a:pPr marL="457200" indent="-457200">
              <a:buAutoNum type="arabicPeriod"/>
            </a:pPr>
            <a:r>
              <a:rPr lang="en-US" sz="2600"/>
              <a:t>The Gospel accounts of Jesus’ miracles.</a:t>
            </a:r>
          </a:p>
          <a:p>
            <a:pPr marL="457200" indent="-457200">
              <a:buAutoNum type="arabicPeriod"/>
            </a:pPr>
            <a:r>
              <a:rPr lang="en-US" sz="2600"/>
              <a:t>Written testimony of non-Christians during this time in history.</a:t>
            </a:r>
          </a:p>
          <a:p>
            <a:pPr marL="457200" indent="-457200">
              <a:buAutoNum type="arabicPeriod"/>
            </a:pPr>
            <a:r>
              <a:rPr lang="en-US" sz="2600"/>
              <a:t>The Shroud of Turin.</a:t>
            </a:r>
          </a:p>
          <a:p>
            <a:pPr marL="457200" indent="-457200">
              <a:buAutoNum type="arabicPeriod"/>
            </a:pPr>
            <a:r>
              <a:rPr lang="en-US" sz="2600"/>
              <a:t>The face cloth of Oviedo.</a:t>
            </a:r>
          </a:p>
          <a:p>
            <a:pPr marL="457200" indent="-457200">
              <a:buAutoNum type="arabicPeriod"/>
            </a:pPr>
            <a:r>
              <a:rPr lang="en-US" sz="2600"/>
              <a:t>The empty tomb.</a:t>
            </a:r>
          </a:p>
          <a:p>
            <a:pPr marL="457200" indent="-457200">
              <a:buAutoNum type="arabicPeriod"/>
            </a:pPr>
            <a:r>
              <a:rPr lang="en-US" sz="2600"/>
              <a:t>The witnesses to the resurrection of Jesus.</a:t>
            </a:r>
          </a:p>
          <a:p>
            <a:pPr marL="457200" indent="-457200">
              <a:buAutoNum type="arabicPeriod"/>
            </a:pPr>
            <a:r>
              <a:rPr lang="en-US" sz="2600"/>
              <a:t>The growth of the early Church after His death.</a:t>
            </a:r>
          </a:p>
          <a:p>
            <a:pPr marL="457200" indent="-457200">
              <a:buAutoNum type="arabicPeriod"/>
            </a:pPr>
            <a:r>
              <a:rPr lang="en-US" sz="2600"/>
              <a:t>The changes the early Church made to Jewish teaching.</a:t>
            </a:r>
          </a:p>
          <a:p>
            <a:pPr marL="0" indent="0">
              <a:buNone/>
            </a:pPr>
            <a:endParaRPr lang="en-US" sz="2600"/>
          </a:p>
        </p:txBody>
      </p:sp>
    </p:spTree>
    <p:extLst>
      <p:ext uri="{BB962C8B-B14F-4D97-AF65-F5344CB8AC3E}">
        <p14:creationId xmlns:p14="http://schemas.microsoft.com/office/powerpoint/2010/main" val="71326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E691EEA-1281-5F41-82F2-72EC5AD57D7A}"/>
              </a:ext>
            </a:extLst>
          </p:cNvPr>
          <p:cNvSpPr>
            <a:spLocks noGrp="1"/>
          </p:cNvSpPr>
          <p:nvPr>
            <p:ph idx="1"/>
          </p:nvPr>
        </p:nvSpPr>
        <p:spPr>
          <a:xfrm>
            <a:off x="838200" y="1461360"/>
            <a:ext cx="5536397" cy="3935281"/>
          </a:xfrm>
        </p:spPr>
        <p:txBody>
          <a:bodyPr>
            <a:normAutofit/>
          </a:bodyPr>
          <a:lstStyle/>
          <a:p>
            <a:r>
              <a:rPr lang="en-US" dirty="0"/>
              <a:t>Old Testament:</a:t>
            </a:r>
          </a:p>
          <a:p>
            <a:pPr lvl="1"/>
            <a:r>
              <a:rPr lang="en-US" dirty="0"/>
              <a:t>Moses and Joshua and the plagues (for examples)</a:t>
            </a:r>
          </a:p>
          <a:p>
            <a:pPr lvl="1"/>
            <a:r>
              <a:rPr lang="en-US" dirty="0"/>
              <a:t>Exodus 7:8-13 and then the 10 plagues Exodus chapters 7-12</a:t>
            </a:r>
          </a:p>
          <a:p>
            <a:r>
              <a:rPr lang="en-US" dirty="0"/>
              <a:t>New Testament</a:t>
            </a:r>
          </a:p>
          <a:p>
            <a:pPr lvl="1"/>
            <a:r>
              <a:rPr lang="en-US" dirty="0"/>
              <a:t>Jesus heals the blind men (Matt 9:27-31)</a:t>
            </a:r>
          </a:p>
          <a:p>
            <a:pPr lvl="1"/>
            <a:r>
              <a:rPr lang="en-US" dirty="0"/>
              <a:t>Jesus heals the man possessed and mute (Matt 9:32-34)</a:t>
            </a:r>
          </a:p>
        </p:txBody>
      </p:sp>
      <p:sp>
        <p:nvSpPr>
          <p:cNvPr id="12" name="Oval 1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323F1E-CBDF-8B4D-9D70-05E2AB23485E}"/>
              </a:ext>
            </a:extLst>
          </p:cNvPr>
          <p:cNvSpPr>
            <a:spLocks noGrp="1"/>
          </p:cNvSpPr>
          <p:nvPr>
            <p:ph type="title"/>
          </p:nvPr>
        </p:nvSpPr>
        <p:spPr>
          <a:xfrm>
            <a:off x="7474281" y="1396686"/>
            <a:ext cx="3240506" cy="4064628"/>
          </a:xfrm>
        </p:spPr>
        <p:txBody>
          <a:bodyPr>
            <a:normAutofit/>
          </a:bodyPr>
          <a:lstStyle/>
          <a:p>
            <a:r>
              <a:rPr lang="en-US">
                <a:solidFill>
                  <a:srgbClr val="FFFFFF"/>
                </a:solidFill>
              </a:rPr>
              <a:t>Miracles: Old Testament vs. New Testament</a:t>
            </a:r>
          </a:p>
        </p:txBody>
      </p:sp>
    </p:spTree>
    <p:extLst>
      <p:ext uri="{BB962C8B-B14F-4D97-AF65-F5344CB8AC3E}">
        <p14:creationId xmlns:p14="http://schemas.microsoft.com/office/powerpoint/2010/main" val="16460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0C2878-59D5-2947-B0BF-952F89F20EDA}"/>
              </a:ext>
            </a:extLst>
          </p:cNvPr>
          <p:cNvSpPr>
            <a:spLocks noGrp="1"/>
          </p:cNvSpPr>
          <p:nvPr>
            <p:ph type="title"/>
          </p:nvPr>
        </p:nvSpPr>
        <p:spPr>
          <a:xfrm>
            <a:off x="686834" y="1153572"/>
            <a:ext cx="3200400" cy="4461163"/>
          </a:xfrm>
        </p:spPr>
        <p:txBody>
          <a:bodyPr>
            <a:normAutofit/>
          </a:bodyPr>
          <a:lstStyle/>
          <a:p>
            <a:r>
              <a:rPr lang="en-US">
                <a:solidFill>
                  <a:srgbClr val="FFFFFF"/>
                </a:solidFill>
              </a:rPr>
              <a:t>Gospel Accounts of Jesus’ Miracles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B6F6404-5AB8-F942-A7F8-8563AC868601}"/>
              </a:ext>
            </a:extLst>
          </p:cNvPr>
          <p:cNvSpPr>
            <a:spLocks noGrp="1"/>
          </p:cNvSpPr>
          <p:nvPr>
            <p:ph idx="1"/>
          </p:nvPr>
        </p:nvSpPr>
        <p:spPr>
          <a:xfrm>
            <a:off x="4447308" y="591344"/>
            <a:ext cx="6906491" cy="5585619"/>
          </a:xfrm>
        </p:spPr>
        <p:txBody>
          <a:bodyPr anchor="ctr">
            <a:noAutofit/>
          </a:bodyPr>
          <a:lstStyle/>
          <a:p>
            <a:pPr>
              <a:buFont typeface="Arial" panose="020B0604020202020204" pitchFamily="34" charset="0"/>
              <a:buChar char="•"/>
            </a:pPr>
            <a:r>
              <a:rPr lang="en-US" sz="2400" dirty="0"/>
              <a:t>His enemies did not deny that Jesus performed miracles. </a:t>
            </a:r>
          </a:p>
          <a:p>
            <a:pPr lvl="1">
              <a:buFont typeface="Arial" panose="020B0604020202020204" pitchFamily="34" charset="0"/>
              <a:buChar char="•"/>
            </a:pPr>
            <a:r>
              <a:rPr lang="en-US" dirty="0"/>
              <a:t>15 unique healings (Matt 9: 27-31 – Jesus heals two blind men)</a:t>
            </a:r>
          </a:p>
          <a:p>
            <a:pPr lvl="1">
              <a:buFont typeface="Arial" panose="020B0604020202020204" pitchFamily="34" charset="0"/>
              <a:buChar char="•"/>
            </a:pPr>
            <a:r>
              <a:rPr lang="en-US" dirty="0"/>
              <a:t>7 accounts of exorcism</a:t>
            </a:r>
          </a:p>
          <a:p>
            <a:pPr lvl="1">
              <a:buFont typeface="Arial" panose="020B0604020202020204" pitchFamily="34" charset="0"/>
              <a:buChar char="•"/>
            </a:pPr>
            <a:r>
              <a:rPr lang="en-US" dirty="0"/>
              <a:t>3 raised from the dead (Lazarus – John 11:17-44; Daughter of Jairus – Luke 8:40-56; Son of the widow of Nain – Luke 7:11-17)</a:t>
            </a:r>
          </a:p>
          <a:p>
            <a:pPr>
              <a:buFont typeface="Arial" panose="020B0604020202020204" pitchFamily="34" charset="0"/>
              <a:buChar char="•"/>
            </a:pPr>
            <a:r>
              <a:rPr lang="en-US" sz="2400" dirty="0"/>
              <a:t>Done in His own name (by His own authority)</a:t>
            </a:r>
          </a:p>
          <a:p>
            <a:pPr lvl="1">
              <a:buFont typeface="Arial" panose="020B0604020202020204" pitchFamily="34" charset="0"/>
              <a:buChar char="•"/>
            </a:pPr>
            <a:r>
              <a:rPr lang="en-US" dirty="0"/>
              <a:t>Matt 11:2-5; Luke 7:20-22 (Messengers from John); Mark 2:9-11 (Jesus heals the paralytic); Matt 7:29; John 5:30</a:t>
            </a:r>
          </a:p>
          <a:p>
            <a:pPr>
              <a:buFont typeface="Arial" panose="020B0604020202020204" pitchFamily="34" charset="0"/>
              <a:buChar char="•"/>
            </a:pPr>
            <a:r>
              <a:rPr lang="en-US" sz="2400" dirty="0"/>
              <a:t>They have the purpose of bringing the kingdom of God into the world, not showing His glory. </a:t>
            </a:r>
          </a:p>
          <a:p>
            <a:pPr lvl="1">
              <a:buFont typeface="Arial" panose="020B0604020202020204" pitchFamily="34" charset="0"/>
              <a:buChar char="•"/>
            </a:pPr>
            <a:r>
              <a:rPr lang="en-US" dirty="0"/>
              <a:t>OT miracles were about power and might; NT miracles were about power and love.</a:t>
            </a:r>
          </a:p>
        </p:txBody>
      </p:sp>
    </p:spTree>
    <p:extLst>
      <p:ext uri="{BB962C8B-B14F-4D97-AF65-F5344CB8AC3E}">
        <p14:creationId xmlns:p14="http://schemas.microsoft.com/office/powerpoint/2010/main" val="27224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6C5F08-1C41-9940-AA7E-1FD492609F83}"/>
              </a:ext>
            </a:extLst>
          </p:cNvPr>
          <p:cNvSpPr>
            <a:spLocks noGrp="1"/>
          </p:cNvSpPr>
          <p:nvPr>
            <p:ph type="title"/>
          </p:nvPr>
        </p:nvSpPr>
        <p:spPr>
          <a:xfrm>
            <a:off x="686834" y="1153572"/>
            <a:ext cx="3200400" cy="4461163"/>
          </a:xfrm>
        </p:spPr>
        <p:txBody>
          <a:bodyPr>
            <a:normAutofit/>
          </a:bodyPr>
          <a:lstStyle/>
          <a:p>
            <a:r>
              <a:rPr lang="en-US">
                <a:solidFill>
                  <a:srgbClr val="FFFFFF"/>
                </a:solidFill>
              </a:rPr>
              <a:t>Gospel Accounts of Jesus’ Miracles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06F3CCD-3E8F-7E42-AC91-4EC1E765C53A}"/>
              </a:ext>
            </a:extLst>
          </p:cNvPr>
          <p:cNvSpPr>
            <a:spLocks noGrp="1"/>
          </p:cNvSpPr>
          <p:nvPr>
            <p:ph idx="1"/>
          </p:nvPr>
        </p:nvSpPr>
        <p:spPr>
          <a:xfrm>
            <a:off x="4447308" y="591344"/>
            <a:ext cx="6906491" cy="5585619"/>
          </a:xfrm>
        </p:spPr>
        <p:txBody>
          <a:bodyPr anchor="ctr">
            <a:normAutofit/>
          </a:bodyPr>
          <a:lstStyle/>
          <a:p>
            <a:pPr>
              <a:buFont typeface="Arial" panose="020B0604020202020204" pitchFamily="34" charset="0"/>
              <a:buChar char="•"/>
            </a:pPr>
            <a:r>
              <a:rPr lang="en-US"/>
              <a:t>They always freed someone from affliction of evil.</a:t>
            </a:r>
          </a:p>
          <a:p>
            <a:pPr lvl="1">
              <a:buFont typeface="Arial" panose="020B0604020202020204" pitchFamily="34" charset="0"/>
              <a:buChar char="•"/>
            </a:pPr>
            <a:r>
              <a:rPr lang="en-US"/>
              <a:t>Jesus heals a paralytic (Matt 9:5-6)</a:t>
            </a:r>
          </a:p>
          <a:p>
            <a:pPr lvl="1">
              <a:buFont typeface="Arial" panose="020B0604020202020204" pitchFamily="34" charset="0"/>
              <a:buChar char="•"/>
            </a:pPr>
            <a:r>
              <a:rPr lang="en-US"/>
              <a:t>Jesus “healing every disease” (Matt 4:23-25)</a:t>
            </a:r>
          </a:p>
          <a:p>
            <a:pPr>
              <a:buFont typeface="Arial" panose="020B0604020202020204" pitchFamily="34" charset="0"/>
              <a:buChar char="•"/>
            </a:pPr>
            <a:r>
              <a:rPr lang="en-US"/>
              <a:t>They are combined with teaching (Matt 9:5-6)</a:t>
            </a:r>
          </a:p>
          <a:p>
            <a:pPr>
              <a:buFont typeface="Arial" panose="020B0604020202020204" pitchFamily="34" charset="0"/>
              <a:buChar char="•"/>
            </a:pPr>
            <a:r>
              <a:rPr lang="en-US"/>
              <a:t>The faith or free choice of the recipient is integral (Matt 8:1-3) (Mark 5:25-29)</a:t>
            </a:r>
          </a:p>
        </p:txBody>
      </p:sp>
    </p:spTree>
    <p:extLst>
      <p:ext uri="{BB962C8B-B14F-4D97-AF65-F5344CB8AC3E}">
        <p14:creationId xmlns:p14="http://schemas.microsoft.com/office/powerpoint/2010/main" val="379520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2004</Words>
  <Application>Microsoft Office PowerPoint</Application>
  <PresentationFormat>Widescreen</PresentationFormat>
  <Paragraphs>176</Paragraphs>
  <Slides>25</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Arial</vt:lpstr>
      <vt:lpstr>Calibri</vt:lpstr>
      <vt:lpstr>Calibri Light</vt:lpstr>
      <vt:lpstr>Tw Cen MT</vt:lpstr>
      <vt:lpstr>Office Theme</vt:lpstr>
      <vt:lpstr>1_Office Theme</vt:lpstr>
      <vt:lpstr>Circuit</vt:lpstr>
      <vt:lpstr>9th Grade Religious Education Class #5 October 15, 2023</vt:lpstr>
      <vt:lpstr>Human Persons</vt:lpstr>
      <vt:lpstr>Made in God’s Image</vt:lpstr>
      <vt:lpstr>Human Persons</vt:lpstr>
      <vt:lpstr>Human Persons</vt:lpstr>
      <vt:lpstr>Human Persons</vt:lpstr>
      <vt:lpstr>Fundamental Principle of Life: We love people; we use things! </vt:lpstr>
      <vt:lpstr>“Made in God’s image!” </vt:lpstr>
      <vt:lpstr>How Do We Know How God Acts?</vt:lpstr>
      <vt:lpstr>Four Levels of Love</vt:lpstr>
      <vt:lpstr>Four Levels of Love</vt:lpstr>
      <vt:lpstr>Four Levels of Love</vt:lpstr>
      <vt:lpstr>PowerPoint Presentation</vt:lpstr>
      <vt:lpstr>The Jesus of History</vt:lpstr>
      <vt:lpstr>The Jesus of History</vt:lpstr>
      <vt:lpstr>Who is Jesus Christ?</vt:lpstr>
      <vt:lpstr>Jesus of History</vt:lpstr>
      <vt:lpstr>Jesus of History</vt:lpstr>
      <vt:lpstr>Chronology of the Life of Christ</vt:lpstr>
      <vt:lpstr>The Catholic Church’s Teaching on Jesus</vt:lpstr>
      <vt:lpstr>Jesus calls Peter, Andrew, James, &amp; John</vt:lpstr>
      <vt:lpstr>The Different Kinds of Evidence</vt:lpstr>
      <vt:lpstr>Miracles: Old Testament vs. New Testament</vt:lpstr>
      <vt:lpstr>Gospel Accounts of Jesus’ Miracles</vt:lpstr>
      <vt:lpstr>Gospel Accounts of Jesus’ Miracles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rel ed class #6 October 22, 2023</dc:title>
  <dc:creator>Gerri Laird</dc:creator>
  <cp:lastModifiedBy>Gerri Laird</cp:lastModifiedBy>
  <cp:revision>3</cp:revision>
  <dcterms:created xsi:type="dcterms:W3CDTF">2023-10-03T19:35:34Z</dcterms:created>
  <dcterms:modified xsi:type="dcterms:W3CDTF">2023-10-16T20:34:37Z</dcterms:modified>
</cp:coreProperties>
</file>