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0" r:id="rId1"/>
  </p:sldMasterIdLst>
  <p:notesMasterIdLst>
    <p:notesMasterId r:id="rId18"/>
  </p:notesMasterIdLst>
  <p:sldIdLst>
    <p:sldId id="357" r:id="rId2"/>
    <p:sldId id="342" r:id="rId3"/>
    <p:sldId id="274" r:id="rId4"/>
    <p:sldId id="386" r:id="rId5"/>
    <p:sldId id="352" r:id="rId6"/>
    <p:sldId id="489" r:id="rId7"/>
    <p:sldId id="346" r:id="rId8"/>
    <p:sldId id="359" r:id="rId9"/>
    <p:sldId id="358" r:id="rId10"/>
    <p:sldId id="269" r:id="rId11"/>
    <p:sldId id="479" r:id="rId12"/>
    <p:sldId id="480" r:id="rId13"/>
    <p:sldId id="477" r:id="rId14"/>
    <p:sldId id="478" r:id="rId15"/>
    <p:sldId id="488" r:id="rId16"/>
    <p:sldId id="49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38" autoAdjust="0"/>
    <p:restoredTop sz="94685"/>
  </p:normalViewPr>
  <p:slideViewPr>
    <p:cSldViewPr snapToGrid="0" snapToObjects="1">
      <p:cViewPr varScale="1">
        <p:scale>
          <a:sx n="79" d="100"/>
          <a:sy n="79" d="100"/>
        </p:scale>
        <p:origin x="686" y="72"/>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rri Laird" userId="424f5dd1d4d5a467" providerId="LiveId" clId="{66641A95-BB9F-4B56-97D0-3CF3056F38BB}"/>
    <pc:docChg chg="delSld">
      <pc:chgData name="Gerri Laird" userId="424f5dd1d4d5a467" providerId="LiveId" clId="{66641A95-BB9F-4B56-97D0-3CF3056F38BB}" dt="2023-09-26T14:46:40.540" v="5" actId="2696"/>
      <pc:docMkLst>
        <pc:docMk/>
      </pc:docMkLst>
      <pc:sldChg chg="del">
        <pc:chgData name="Gerri Laird" userId="424f5dd1d4d5a467" providerId="LiveId" clId="{66641A95-BB9F-4B56-97D0-3CF3056F38BB}" dt="2023-09-26T14:31:45.257" v="3" actId="47"/>
        <pc:sldMkLst>
          <pc:docMk/>
          <pc:sldMk cId="400517892" sldId="261"/>
        </pc:sldMkLst>
      </pc:sldChg>
      <pc:sldChg chg="del">
        <pc:chgData name="Gerri Laird" userId="424f5dd1d4d5a467" providerId="LiveId" clId="{66641A95-BB9F-4B56-97D0-3CF3056F38BB}" dt="2023-09-26T14:46:40.540" v="5" actId="2696"/>
        <pc:sldMkLst>
          <pc:docMk/>
          <pc:sldMk cId="651808378" sldId="360"/>
        </pc:sldMkLst>
      </pc:sldChg>
      <pc:sldChg chg="del">
        <pc:chgData name="Gerri Laird" userId="424f5dd1d4d5a467" providerId="LiveId" clId="{66641A95-BB9F-4B56-97D0-3CF3056F38BB}" dt="2023-09-26T14:46:40.540" v="5" actId="2696"/>
        <pc:sldMkLst>
          <pc:docMk/>
          <pc:sldMk cId="877873185" sldId="361"/>
        </pc:sldMkLst>
      </pc:sldChg>
      <pc:sldChg chg="del">
        <pc:chgData name="Gerri Laird" userId="424f5dd1d4d5a467" providerId="LiveId" clId="{66641A95-BB9F-4B56-97D0-3CF3056F38BB}" dt="2023-09-26T14:46:40.540" v="5" actId="2696"/>
        <pc:sldMkLst>
          <pc:docMk/>
          <pc:sldMk cId="2553179418" sldId="362"/>
        </pc:sldMkLst>
      </pc:sldChg>
      <pc:sldChg chg="del">
        <pc:chgData name="Gerri Laird" userId="424f5dd1d4d5a467" providerId="LiveId" clId="{66641A95-BB9F-4B56-97D0-3CF3056F38BB}" dt="2023-09-26T14:46:40.540" v="5" actId="2696"/>
        <pc:sldMkLst>
          <pc:docMk/>
          <pc:sldMk cId="1052695056" sldId="371"/>
        </pc:sldMkLst>
      </pc:sldChg>
      <pc:sldChg chg="del">
        <pc:chgData name="Gerri Laird" userId="424f5dd1d4d5a467" providerId="LiveId" clId="{66641A95-BB9F-4B56-97D0-3CF3056F38BB}" dt="2023-09-26T14:46:40.540" v="5" actId="2696"/>
        <pc:sldMkLst>
          <pc:docMk/>
          <pc:sldMk cId="1901048178" sldId="387"/>
        </pc:sldMkLst>
      </pc:sldChg>
      <pc:sldChg chg="del">
        <pc:chgData name="Gerri Laird" userId="424f5dd1d4d5a467" providerId="LiveId" clId="{66641A95-BB9F-4B56-97D0-3CF3056F38BB}" dt="2023-09-26T14:31:20.340" v="0" actId="47"/>
        <pc:sldMkLst>
          <pc:docMk/>
          <pc:sldMk cId="3869662430" sldId="398"/>
        </pc:sldMkLst>
      </pc:sldChg>
      <pc:sldChg chg="del">
        <pc:chgData name="Gerri Laird" userId="424f5dd1d4d5a467" providerId="LiveId" clId="{66641A95-BB9F-4B56-97D0-3CF3056F38BB}" dt="2023-09-26T14:32:46.880" v="4" actId="47"/>
        <pc:sldMkLst>
          <pc:docMk/>
          <pc:sldMk cId="1803900074" sldId="399"/>
        </pc:sldMkLst>
      </pc:sldChg>
      <pc:sldChg chg="del">
        <pc:chgData name="Gerri Laird" userId="424f5dd1d4d5a467" providerId="LiveId" clId="{66641A95-BB9F-4B56-97D0-3CF3056F38BB}" dt="2023-09-26T14:31:26.652" v="1" actId="47"/>
        <pc:sldMkLst>
          <pc:docMk/>
          <pc:sldMk cId="3891308768" sldId="400"/>
        </pc:sldMkLst>
      </pc:sldChg>
      <pc:sldChg chg="del">
        <pc:chgData name="Gerri Laird" userId="424f5dd1d4d5a467" providerId="LiveId" clId="{66641A95-BB9F-4B56-97D0-3CF3056F38BB}" dt="2023-09-26T14:31:30.160" v="2" actId="47"/>
        <pc:sldMkLst>
          <pc:docMk/>
          <pc:sldMk cId="58901111" sldId="401"/>
        </pc:sldMkLst>
      </pc:sldChg>
      <pc:sldChg chg="del">
        <pc:chgData name="Gerri Laird" userId="424f5dd1d4d5a467" providerId="LiveId" clId="{66641A95-BB9F-4B56-97D0-3CF3056F38BB}" dt="2023-09-26T14:46:40.540" v="5" actId="2696"/>
        <pc:sldMkLst>
          <pc:docMk/>
          <pc:sldMk cId="3651757641" sldId="402"/>
        </pc:sldMkLst>
      </pc:sldChg>
      <pc:sldChg chg="del">
        <pc:chgData name="Gerri Laird" userId="424f5dd1d4d5a467" providerId="LiveId" clId="{66641A95-BB9F-4B56-97D0-3CF3056F38BB}" dt="2023-09-26T14:46:40.540" v="5" actId="2696"/>
        <pc:sldMkLst>
          <pc:docMk/>
          <pc:sldMk cId="248174573" sldId="403"/>
        </pc:sldMkLst>
      </pc:sldChg>
      <pc:sldChg chg="del">
        <pc:chgData name="Gerri Laird" userId="424f5dd1d4d5a467" providerId="LiveId" clId="{66641A95-BB9F-4B56-97D0-3CF3056F38BB}" dt="2023-09-26T14:46:40.540" v="5" actId="2696"/>
        <pc:sldMkLst>
          <pc:docMk/>
          <pc:sldMk cId="769734458" sldId="404"/>
        </pc:sldMkLst>
      </pc:sldChg>
      <pc:sldChg chg="del">
        <pc:chgData name="Gerri Laird" userId="424f5dd1d4d5a467" providerId="LiveId" clId="{66641A95-BB9F-4B56-97D0-3CF3056F38BB}" dt="2023-09-26T14:46:40.540" v="5" actId="2696"/>
        <pc:sldMkLst>
          <pc:docMk/>
          <pc:sldMk cId="1674910916" sldId="492"/>
        </pc:sldMkLst>
      </pc:sldChg>
      <pc:sldChg chg="del">
        <pc:chgData name="Gerri Laird" userId="424f5dd1d4d5a467" providerId="LiveId" clId="{66641A95-BB9F-4B56-97D0-3CF3056F38BB}" dt="2023-09-26T14:46:40.540" v="5" actId="2696"/>
        <pc:sldMkLst>
          <pc:docMk/>
          <pc:sldMk cId="277582340" sldId="493"/>
        </pc:sldMkLst>
      </pc:sldChg>
      <pc:sldChg chg="del">
        <pc:chgData name="Gerri Laird" userId="424f5dd1d4d5a467" providerId="LiveId" clId="{66641A95-BB9F-4B56-97D0-3CF3056F38BB}" dt="2023-09-26T14:46:40.540" v="5" actId="2696"/>
        <pc:sldMkLst>
          <pc:docMk/>
          <pc:sldMk cId="1971453930" sldId="494"/>
        </pc:sldMkLst>
      </pc:sldChg>
      <pc:sldChg chg="del">
        <pc:chgData name="Gerri Laird" userId="424f5dd1d4d5a467" providerId="LiveId" clId="{66641A95-BB9F-4B56-97D0-3CF3056F38BB}" dt="2023-09-26T14:46:40.540" v="5" actId="2696"/>
        <pc:sldMkLst>
          <pc:docMk/>
          <pc:sldMk cId="733119153" sldId="495"/>
        </pc:sldMkLst>
      </pc:sldChg>
      <pc:sldChg chg="del">
        <pc:chgData name="Gerri Laird" userId="424f5dd1d4d5a467" providerId="LiveId" clId="{66641A95-BB9F-4B56-97D0-3CF3056F38BB}" dt="2023-09-26T14:46:40.540" v="5" actId="2696"/>
        <pc:sldMkLst>
          <pc:docMk/>
          <pc:sldMk cId="1390979966" sldId="49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B2F112-2512-43D4-9C45-D4AD9501992C}" type="datetimeFigureOut">
              <a:rPr lang="en-US" smtClean="0"/>
              <a:t>9/26/2023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67BBD0-B68A-442F-B8D0-865A2047B50C}" type="slidenum">
              <a:rPr lang="en-US" smtClean="0"/>
              <a:t>‹#›</a:t>
            </a:fld>
            <a:endParaRPr lang="en-US"/>
          </a:p>
        </p:txBody>
      </p:sp>
    </p:spTree>
    <p:extLst>
      <p:ext uri="{BB962C8B-B14F-4D97-AF65-F5344CB8AC3E}">
        <p14:creationId xmlns:p14="http://schemas.microsoft.com/office/powerpoint/2010/main" val="1653298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churchpop.com/st-januarius-blood-liquifies-on-his-feast-day-in-italy-watch-miraculous-the-video/"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https://www.churchpop.com/st-januarius-blood-liquifies-on-his-feast-day-in-italy-watch-miraculous-the-video/</a:t>
            </a:r>
          </a:p>
          <a:p>
            <a:endParaRPr lang="en-US" dirty="0"/>
          </a:p>
          <a:p>
            <a:r>
              <a:rPr lang="en-US" dirty="0">
                <a:hlinkClick r:id="rId3"/>
              </a:rPr>
              <a:t>St. Januarius' Blood Liquifies on His Feast Day in Italy - Watch the Miraculous Video! (churchpop.com)</a:t>
            </a:r>
            <a:endParaRPr lang="en-US" dirty="0"/>
          </a:p>
          <a:p>
            <a:r>
              <a:rPr lang="en-US" dirty="0"/>
              <a:t>https://www.youtube.com/watch?v=g9x6-n3s_Pg</a:t>
            </a:r>
          </a:p>
          <a:p>
            <a:endParaRPr lang="en-US" dirty="0"/>
          </a:p>
        </p:txBody>
      </p:sp>
      <p:sp>
        <p:nvSpPr>
          <p:cNvPr id="4" name="Slide Number Placeholder 3"/>
          <p:cNvSpPr>
            <a:spLocks noGrp="1"/>
          </p:cNvSpPr>
          <p:nvPr>
            <p:ph type="sldNum" sz="quarter" idx="5"/>
          </p:nvPr>
        </p:nvSpPr>
        <p:spPr/>
        <p:txBody>
          <a:bodyPr/>
          <a:lstStyle/>
          <a:p>
            <a:fld id="{3DD85FE6-51F1-4C82-AA47-48636117ED18}" type="slidenum">
              <a:rPr lang="en-US" smtClean="0"/>
              <a:t>3</a:t>
            </a:fld>
            <a:endParaRPr lang="en-US"/>
          </a:p>
        </p:txBody>
      </p:sp>
    </p:spTree>
    <p:extLst>
      <p:ext uri="{BB962C8B-B14F-4D97-AF65-F5344CB8AC3E}">
        <p14:creationId xmlns:p14="http://schemas.microsoft.com/office/powerpoint/2010/main" val="27958912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67BBD0-B68A-442F-B8D0-865A2047B50C}" type="slidenum">
              <a:rPr lang="en-US" smtClean="0"/>
              <a:t>4</a:t>
            </a:fld>
            <a:endParaRPr lang="en-US"/>
          </a:p>
        </p:txBody>
      </p:sp>
    </p:spTree>
    <p:extLst>
      <p:ext uri="{BB962C8B-B14F-4D97-AF65-F5344CB8AC3E}">
        <p14:creationId xmlns:p14="http://schemas.microsoft.com/office/powerpoint/2010/main" val="35223392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DD85FE6-51F1-4C82-AA47-48636117ED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9691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67BBD0-B68A-442F-B8D0-865A2047B50C}" type="slidenum">
              <a:rPr lang="en-US" smtClean="0"/>
              <a:t>7</a:t>
            </a:fld>
            <a:endParaRPr lang="en-US"/>
          </a:p>
        </p:txBody>
      </p:sp>
    </p:spTree>
    <p:extLst>
      <p:ext uri="{BB962C8B-B14F-4D97-AF65-F5344CB8AC3E}">
        <p14:creationId xmlns:p14="http://schemas.microsoft.com/office/powerpoint/2010/main" val="17419900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Characteristics of the Soul </a:t>
            </a:r>
          </a:p>
        </p:txBody>
      </p:sp>
      <p:sp>
        <p:nvSpPr>
          <p:cNvPr id="4" name="Slide Number Placeholder 3"/>
          <p:cNvSpPr>
            <a:spLocks noGrp="1"/>
          </p:cNvSpPr>
          <p:nvPr>
            <p:ph type="sldNum" sz="quarter" idx="5"/>
          </p:nvPr>
        </p:nvSpPr>
        <p:spPr/>
        <p:txBody>
          <a:bodyPr/>
          <a:lstStyle/>
          <a:p>
            <a:fld id="{7567BBD0-B68A-442F-B8D0-865A2047B50C}" type="slidenum">
              <a:rPr lang="en-US" smtClean="0"/>
              <a:t>9</a:t>
            </a:fld>
            <a:endParaRPr lang="en-US"/>
          </a:p>
        </p:txBody>
      </p:sp>
    </p:spTree>
    <p:extLst>
      <p:ext uri="{BB962C8B-B14F-4D97-AF65-F5344CB8AC3E}">
        <p14:creationId xmlns:p14="http://schemas.microsoft.com/office/powerpoint/2010/main" val="1677817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 else was created with Sanctifying Grace?  (BVM and Christ) What Name do with associate with  the BVM with her creation with sanctifying grace?</a:t>
            </a:r>
          </a:p>
        </p:txBody>
      </p:sp>
      <p:sp>
        <p:nvSpPr>
          <p:cNvPr id="4" name="Slide Number Placeholder 3"/>
          <p:cNvSpPr>
            <a:spLocks noGrp="1"/>
          </p:cNvSpPr>
          <p:nvPr>
            <p:ph type="sldNum" sz="quarter" idx="5"/>
          </p:nvPr>
        </p:nvSpPr>
        <p:spPr/>
        <p:txBody>
          <a:bodyPr/>
          <a:lstStyle/>
          <a:p>
            <a:fld id="{7567BBD0-B68A-442F-B8D0-865A2047B50C}" type="slidenum">
              <a:rPr lang="en-US" smtClean="0"/>
              <a:t>10</a:t>
            </a:fld>
            <a:endParaRPr lang="en-US"/>
          </a:p>
        </p:txBody>
      </p:sp>
    </p:spTree>
    <p:extLst>
      <p:ext uri="{BB962C8B-B14F-4D97-AF65-F5344CB8AC3E}">
        <p14:creationId xmlns:p14="http://schemas.microsoft.com/office/powerpoint/2010/main" val="18272996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DD85FE6-51F1-4C82-AA47-48636117ED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55723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DD85FE6-51F1-4C82-AA47-48636117ED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91186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Transhumanism is the belief that the human race can evolve beyond its current physical and mental limitations, especially by means of science and technology into a post-human state or “superior species.”  </a:t>
            </a:r>
          </a:p>
          <a:p>
            <a:r>
              <a:rPr lang="en-US" dirty="0"/>
              <a:t>These include anti-aging, gene-editing, and age-extension technologies. </a:t>
            </a:r>
          </a:p>
          <a:p>
            <a:r>
              <a:rPr lang="en-US" dirty="0"/>
              <a:t>This is not an extension of the human race or an evolving of the human race, but a replacing the human race with a super-human race.</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DD85FE6-51F1-4C82-AA47-48636117ED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8398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21E220F-E581-2643-9935-84048D3B389E}" type="datetimeFigureOut">
              <a:rPr lang="en-US" smtClean="0"/>
              <a:t>9/26/2023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9203257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1E220F-E581-2643-9935-84048D3B389E}" type="datetimeFigureOut">
              <a:rPr lang="en-US" smtClean="0"/>
              <a:t>9/26/2023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9724216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21E220F-E581-2643-9935-84048D3B389E}" type="datetimeFigureOut">
              <a:rPr lang="en-US" smtClean="0"/>
              <a:t>9/26/2023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37623492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21E220F-E581-2643-9935-84048D3B389E}" type="datetimeFigureOut">
              <a:rPr lang="en-US" smtClean="0"/>
              <a:t>9/26/2023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23342539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21E220F-E581-2643-9935-84048D3B389E}" type="datetimeFigureOut">
              <a:rPr lang="en-US" smtClean="0"/>
              <a:t>9/26/2023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1722263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21E220F-E581-2643-9935-84048D3B389E}" type="datetimeFigureOut">
              <a:rPr lang="en-US" smtClean="0"/>
              <a:t>9/26/2023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3083232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1E220F-E581-2643-9935-84048D3B389E}" type="datetimeFigureOut">
              <a:rPr lang="en-US" smtClean="0"/>
              <a:t>9/26/2023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31252600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21E220F-E581-2643-9935-84048D3B389E}" type="datetimeFigureOut">
              <a:rPr lang="en-US" smtClean="0"/>
              <a:t>9/26/2023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34586362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21E220F-E581-2643-9935-84048D3B389E}" type="datetimeFigureOut">
              <a:rPr lang="en-US" smtClean="0"/>
              <a:t>9/26/2023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22556961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1E220F-E581-2643-9935-84048D3B389E}" type="datetimeFigureOut">
              <a:rPr lang="en-US" smtClean="0"/>
              <a:t>9/26/2023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31017760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1E220F-E581-2643-9935-84048D3B389E}" type="datetimeFigureOut">
              <a:rPr lang="en-US" smtClean="0"/>
              <a:t>9/26/2023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3722944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1E220F-E581-2643-9935-84048D3B389E}" type="datetimeFigureOut">
              <a:rPr lang="en-US" smtClean="0"/>
              <a:t>9/26/2023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3B1EC3-7515-1041-9FC2-C8226F8B42BD}" type="slidenum">
              <a:rPr lang="en-US" smtClean="0"/>
              <a:t>‹#›</a:t>
            </a:fld>
            <a:endParaRPr lang="en-US"/>
          </a:p>
        </p:txBody>
      </p:sp>
    </p:spTree>
    <p:extLst>
      <p:ext uri="{BB962C8B-B14F-4D97-AF65-F5344CB8AC3E}">
        <p14:creationId xmlns:p14="http://schemas.microsoft.com/office/powerpoint/2010/main" val="4165871673"/>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6.png"/><Relationship Id="rId4"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15.jpeg"/><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2" descr="5 Things We Can Learn From St. Padre Pio | The Catholic Company®">
            <a:extLst>
              <a:ext uri="{FF2B5EF4-FFF2-40B4-BE49-F238E27FC236}">
                <a16:creationId xmlns:a16="http://schemas.microsoft.com/office/drawing/2014/main" id="{4EDFA379-658C-8761-691F-F03EB9EE32C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264" r="19606" b="3608"/>
          <a:stretch/>
        </p:blipFill>
        <p:spPr bwMode="auto">
          <a:xfrm>
            <a:off x="2562726" y="1"/>
            <a:ext cx="9629274" cy="6857999"/>
          </a:xfrm>
          <a:prstGeom prst="rect">
            <a:avLst/>
          </a:prstGeom>
          <a:noFill/>
          <a:extLst>
            <a:ext uri="{909E8E84-426E-40DD-AFC4-6F175D3DCCD1}">
              <a14:hiddenFill xmlns:a14="http://schemas.microsoft.com/office/drawing/2010/main">
                <a:solidFill>
                  <a:srgbClr val="FFFFFF"/>
                </a:solidFill>
              </a14:hiddenFill>
            </a:ext>
          </a:extLst>
        </p:spPr>
      </p:pic>
      <p:sp>
        <p:nvSpPr>
          <p:cNvPr id="13" name="Freeform: Shape 12">
            <a:extLst>
              <a:ext uri="{FF2B5EF4-FFF2-40B4-BE49-F238E27FC236}">
                <a16:creationId xmlns:a16="http://schemas.microsoft.com/office/drawing/2014/main" id="{D928DD85-BB99-450D-A702-2683E02962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6754318" cy="6858478"/>
          </a:xfrm>
          <a:custGeom>
            <a:avLst/>
            <a:gdLst>
              <a:gd name="connsiteX0" fmla="*/ 0 w 6754318"/>
              <a:gd name="connsiteY0" fmla="*/ 6858478 h 6858478"/>
              <a:gd name="connsiteX1" fmla="*/ 6754318 w 6754318"/>
              <a:gd name="connsiteY1" fmla="*/ 6858478 h 6858478"/>
              <a:gd name="connsiteX2" fmla="*/ 3577943 w 6754318"/>
              <a:gd name="connsiteY2" fmla="*/ 0 h 6858478"/>
              <a:gd name="connsiteX3" fmla="*/ 3572366 w 6754318"/>
              <a:gd name="connsiteY3" fmla="*/ 0 h 6858478"/>
              <a:gd name="connsiteX4" fmla="*/ 2506138 w 6754318"/>
              <a:gd name="connsiteY4" fmla="*/ 0 h 6858478"/>
              <a:gd name="connsiteX5" fmla="*/ 0 w 6754318"/>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54318" h="6858478">
                <a:moveTo>
                  <a:pt x="0" y="6858478"/>
                </a:moveTo>
                <a:lnTo>
                  <a:pt x="6754318" y="6858478"/>
                </a:lnTo>
                <a:lnTo>
                  <a:pt x="3577943" y="0"/>
                </a:lnTo>
                <a:lnTo>
                  <a:pt x="3572366" y="0"/>
                </a:lnTo>
                <a:lnTo>
                  <a:pt x="2506138" y="0"/>
                </a:lnTo>
                <a:lnTo>
                  <a:pt x="0"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240E5BD2-4019-4012-A1AA-628900E659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478"/>
            <a:ext cx="5953780" cy="6858478"/>
          </a:xfrm>
          <a:custGeom>
            <a:avLst/>
            <a:gdLst>
              <a:gd name="connsiteX0" fmla="*/ 0 w 5953780"/>
              <a:gd name="connsiteY0" fmla="*/ 6858478 h 6858478"/>
              <a:gd name="connsiteX1" fmla="*/ 5953780 w 5953780"/>
              <a:gd name="connsiteY1" fmla="*/ 6858478 h 6858478"/>
              <a:gd name="connsiteX2" fmla="*/ 2777405 w 5953780"/>
              <a:gd name="connsiteY2" fmla="*/ 0 h 6858478"/>
              <a:gd name="connsiteX3" fmla="*/ 2771828 w 5953780"/>
              <a:gd name="connsiteY3" fmla="*/ 0 h 6858478"/>
              <a:gd name="connsiteX4" fmla="*/ 1705600 w 5953780"/>
              <a:gd name="connsiteY4" fmla="*/ 0 h 6858478"/>
              <a:gd name="connsiteX5" fmla="*/ 0 w 5953780"/>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53780" h="6858478">
                <a:moveTo>
                  <a:pt x="0" y="6858478"/>
                </a:moveTo>
                <a:lnTo>
                  <a:pt x="5953780" y="6858478"/>
                </a:lnTo>
                <a:lnTo>
                  <a:pt x="2777405" y="0"/>
                </a:lnTo>
                <a:lnTo>
                  <a:pt x="2771828" y="0"/>
                </a:lnTo>
                <a:lnTo>
                  <a:pt x="1705600" y="0"/>
                </a:lnTo>
                <a:lnTo>
                  <a:pt x="0"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5EB5756-E200-EC6D-85CD-5A74740E5AEB}"/>
              </a:ext>
            </a:extLst>
          </p:cNvPr>
          <p:cNvSpPr>
            <a:spLocks noGrp="1"/>
          </p:cNvSpPr>
          <p:nvPr>
            <p:ph type="ctrTitle"/>
          </p:nvPr>
        </p:nvSpPr>
        <p:spPr>
          <a:xfrm>
            <a:off x="804672" y="342006"/>
            <a:ext cx="3879232" cy="2248122"/>
          </a:xfrm>
        </p:spPr>
        <p:txBody>
          <a:bodyPr anchor="b">
            <a:normAutofit fontScale="90000"/>
          </a:bodyPr>
          <a:lstStyle/>
          <a:p>
            <a:pPr algn="l"/>
            <a:br>
              <a:rPr lang="en-US" sz="1800" dirty="0"/>
            </a:br>
            <a:br>
              <a:rPr lang="en-US" sz="1800" dirty="0"/>
            </a:br>
            <a:r>
              <a:rPr lang="en-US" sz="3100" dirty="0"/>
              <a:t>St. Raymond of Peñafort </a:t>
            </a:r>
            <a:br>
              <a:rPr lang="en-US" sz="3100" dirty="0"/>
            </a:br>
            <a:r>
              <a:rPr lang="en-US" sz="3100" dirty="0"/>
              <a:t>Ninth Grade</a:t>
            </a:r>
            <a:br>
              <a:rPr lang="en-US" sz="3100" dirty="0"/>
            </a:br>
            <a:r>
              <a:rPr lang="en-US" sz="3100" dirty="0"/>
              <a:t>Class 3</a:t>
            </a:r>
            <a:br>
              <a:rPr lang="en-US" sz="3100" dirty="0"/>
            </a:br>
            <a:r>
              <a:rPr lang="en-US" sz="3100" dirty="0"/>
              <a:t>September 24, 2023</a:t>
            </a:r>
            <a:br>
              <a:rPr lang="en-US" sz="5400" dirty="0"/>
            </a:br>
            <a:endParaRPr lang="en-US" sz="5400" dirty="0"/>
          </a:p>
        </p:txBody>
      </p:sp>
      <p:sp>
        <p:nvSpPr>
          <p:cNvPr id="3" name="Subtitle 2">
            <a:extLst>
              <a:ext uri="{FF2B5EF4-FFF2-40B4-BE49-F238E27FC236}">
                <a16:creationId xmlns:a16="http://schemas.microsoft.com/office/drawing/2014/main" id="{E68E59B4-8F43-92B0-EFF4-420EB81EC4FF}"/>
              </a:ext>
            </a:extLst>
          </p:cNvPr>
          <p:cNvSpPr>
            <a:spLocks noGrp="1"/>
          </p:cNvSpPr>
          <p:nvPr>
            <p:ph type="subTitle" idx="1"/>
          </p:nvPr>
        </p:nvSpPr>
        <p:spPr>
          <a:xfrm>
            <a:off x="804672" y="2726652"/>
            <a:ext cx="3205463" cy="1155525"/>
          </a:xfrm>
        </p:spPr>
        <p:txBody>
          <a:bodyPr anchor="t">
            <a:normAutofit/>
          </a:bodyPr>
          <a:lstStyle/>
          <a:p>
            <a:pPr algn="l"/>
            <a:endParaRPr lang="en-US" sz="1900" dirty="0"/>
          </a:p>
        </p:txBody>
      </p:sp>
    </p:spTree>
    <p:extLst>
      <p:ext uri="{BB962C8B-B14F-4D97-AF65-F5344CB8AC3E}">
        <p14:creationId xmlns:p14="http://schemas.microsoft.com/office/powerpoint/2010/main" val="352199907"/>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EE1FC7B4-E4A7-4452-B413-1A623E3A72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Freeform 13">
            <a:extLst>
              <a:ext uri="{FF2B5EF4-FFF2-40B4-BE49-F238E27FC236}">
                <a16:creationId xmlns:a16="http://schemas.microsoft.com/office/drawing/2014/main" id="{E0709AF0-24F0-4486-B189-BE6386BDB1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Freeform 11">
            <a:extLst>
              <a:ext uri="{FF2B5EF4-FFF2-40B4-BE49-F238E27FC236}">
                <a16:creationId xmlns:a16="http://schemas.microsoft.com/office/drawing/2014/main" id="{FBE3B62F-5853-4A3C-B050-6186351A71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AB7996E2-0D8F-B145-AA40-F9081A7B39EC}"/>
              </a:ext>
            </a:extLst>
          </p:cNvPr>
          <p:cNvSpPr>
            <a:spLocks noGrp="1"/>
          </p:cNvSpPr>
          <p:nvPr>
            <p:ph type="title"/>
          </p:nvPr>
        </p:nvSpPr>
        <p:spPr>
          <a:xfrm>
            <a:off x="833002" y="448253"/>
            <a:ext cx="10520702" cy="1325563"/>
          </a:xfrm>
        </p:spPr>
        <p:txBody>
          <a:bodyPr vert="horz" lIns="91440" tIns="45720" rIns="91440" bIns="45720" rtlCol="0" anchor="ctr">
            <a:normAutofit/>
          </a:bodyPr>
          <a:lstStyle/>
          <a:p>
            <a:r>
              <a:rPr lang="en-US" kern="1200" dirty="0">
                <a:solidFill>
                  <a:schemeClr val="tx1"/>
                </a:solidFill>
                <a:latin typeface="+mj-lt"/>
                <a:ea typeface="+mj-ea"/>
                <a:cs typeface="+mj-cs"/>
              </a:rPr>
              <a:t>Saint Padre Pio (St. Pius of </a:t>
            </a:r>
            <a:r>
              <a:rPr lang="en-US" kern="1200" dirty="0" err="1">
                <a:solidFill>
                  <a:schemeClr val="tx1"/>
                </a:solidFill>
                <a:latin typeface="+mj-lt"/>
                <a:ea typeface="+mj-ea"/>
                <a:cs typeface="+mj-cs"/>
              </a:rPr>
              <a:t>Pietrelcina</a:t>
            </a:r>
            <a:r>
              <a:rPr lang="en-US" kern="1200" dirty="0">
                <a:solidFill>
                  <a:schemeClr val="tx1"/>
                </a:solidFill>
                <a:latin typeface="+mj-lt"/>
                <a:ea typeface="+mj-ea"/>
                <a:cs typeface="+mj-cs"/>
              </a:rPr>
              <a:t>)</a:t>
            </a:r>
          </a:p>
        </p:txBody>
      </p:sp>
      <p:sp>
        <p:nvSpPr>
          <p:cNvPr id="4" name="Content Placeholder 3">
            <a:extLst>
              <a:ext uri="{FF2B5EF4-FFF2-40B4-BE49-F238E27FC236}">
                <a16:creationId xmlns:a16="http://schemas.microsoft.com/office/drawing/2014/main" id="{64C1DE8E-2B34-A94D-BD6D-B2AB2A32DA1E}"/>
              </a:ext>
            </a:extLst>
          </p:cNvPr>
          <p:cNvSpPr>
            <a:spLocks noGrp="1"/>
          </p:cNvSpPr>
          <p:nvPr>
            <p:ph sz="half" idx="2"/>
          </p:nvPr>
        </p:nvSpPr>
        <p:spPr>
          <a:xfrm>
            <a:off x="838200" y="2191807"/>
            <a:ext cx="4936067" cy="3985155"/>
          </a:xfrm>
        </p:spPr>
        <p:txBody>
          <a:bodyPr vert="horz" lIns="91440" tIns="45720" rIns="91440" bIns="45720" rtlCol="0">
            <a:normAutofit/>
          </a:bodyPr>
          <a:lstStyle/>
          <a:p>
            <a:r>
              <a:rPr lang="en-US" sz="2000" dirty="0"/>
              <a:t>Italian priest, confessor, and mystic.</a:t>
            </a:r>
          </a:p>
          <a:p>
            <a:r>
              <a:rPr lang="en-US" sz="2000" dirty="0"/>
              <a:t>Lived in small mountain village of </a:t>
            </a:r>
            <a:r>
              <a:rPr lang="en-US" sz="2000" dirty="0" err="1"/>
              <a:t>Pietrelcina</a:t>
            </a:r>
            <a:r>
              <a:rPr lang="en-US" sz="2000" dirty="0"/>
              <a:t>, NE of Naples in middle of Italy.</a:t>
            </a:r>
          </a:p>
          <a:p>
            <a:r>
              <a:rPr lang="en-US" sz="2000" dirty="0"/>
              <a:t>Known for his long hours in the confessional, reader of souls, bilocation, and his stigmata.</a:t>
            </a:r>
          </a:p>
          <a:p>
            <a:r>
              <a:rPr lang="en-US" sz="2000" dirty="0"/>
              <a:t>American soldiers in WWII, visited him as they moved up the boot of Italy.</a:t>
            </a:r>
          </a:p>
          <a:p>
            <a:r>
              <a:rPr lang="en-US" sz="2000" dirty="0"/>
              <a:t>"Pray, hope, and don't worry. Worry is useless. God is merciful and will hear your prayer."</a:t>
            </a:r>
          </a:p>
        </p:txBody>
      </p:sp>
      <p:pic>
        <p:nvPicPr>
          <p:cNvPr id="1026" name="Picture 2" descr="5 Things We Can Learn From St. Padre Pio | The Catholic Company®">
            <a:extLst>
              <a:ext uri="{FF2B5EF4-FFF2-40B4-BE49-F238E27FC236}">
                <a16:creationId xmlns:a16="http://schemas.microsoft.com/office/drawing/2014/main" id="{44DCC7E2-179F-0449-9C3E-925900AC41E1}"/>
              </a:ext>
            </a:extLst>
          </p:cNvPr>
          <p:cNvPicPr>
            <a:picLocks noGrp="1" noChangeAspect="1" noChangeArrowheads="1"/>
          </p:cNvPicPr>
          <p:nvPr>
            <p:ph sz="half" idx="1"/>
          </p:nvPr>
        </p:nvPicPr>
        <p:blipFill rotWithShape="1">
          <a:blip r:embed="rId2">
            <a:extLst>
              <a:ext uri="{28A0092B-C50C-407E-A947-70E740481C1C}">
                <a14:useLocalDpi xmlns:a14="http://schemas.microsoft.com/office/drawing/2010/main" val="0"/>
              </a:ext>
            </a:extLst>
          </a:blip>
          <a:stretch/>
        </p:blipFill>
        <p:spPr bwMode="auto">
          <a:xfrm>
            <a:off x="6417734" y="2796143"/>
            <a:ext cx="4935970" cy="27764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888062"/>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0D9EE-0F5A-4514-98AF-C0F6C98556CA}"/>
              </a:ext>
            </a:extLst>
          </p:cNvPr>
          <p:cNvSpPr>
            <a:spLocks noGrp="1"/>
          </p:cNvSpPr>
          <p:nvPr>
            <p:ph type="title"/>
          </p:nvPr>
        </p:nvSpPr>
        <p:spPr/>
        <p:txBody>
          <a:bodyPr vert="horz" lIns="91440" tIns="45720" rIns="91440" bIns="45720" rtlCol="0" anchor="ctr">
            <a:normAutofit/>
          </a:bodyPr>
          <a:lstStyle/>
          <a:p>
            <a:pPr algn="ctr"/>
            <a:r>
              <a:rPr lang="en-US" sz="4000" b="1" dirty="0"/>
              <a:t>St. Januarius </a:t>
            </a:r>
          </a:p>
        </p:txBody>
      </p:sp>
      <p:sp>
        <p:nvSpPr>
          <p:cNvPr id="3" name="Text Placeholder 2">
            <a:extLst>
              <a:ext uri="{FF2B5EF4-FFF2-40B4-BE49-F238E27FC236}">
                <a16:creationId xmlns:a16="http://schemas.microsoft.com/office/drawing/2014/main" id="{43D117B6-8C86-A9AE-462D-B1DB01A04D57}"/>
              </a:ext>
            </a:extLst>
          </p:cNvPr>
          <p:cNvSpPr>
            <a:spLocks noGrp="1"/>
          </p:cNvSpPr>
          <p:nvPr>
            <p:ph type="body" idx="1"/>
          </p:nvPr>
        </p:nvSpPr>
        <p:spPr/>
        <p:txBody>
          <a:bodyPr/>
          <a:lstStyle/>
          <a:p>
            <a:pPr algn="ctr"/>
            <a:r>
              <a:rPr lang="en-US" sz="2400" dirty="0"/>
              <a:t>September 19, 2022</a:t>
            </a:r>
            <a:endParaRPr lang="en-US" dirty="0"/>
          </a:p>
        </p:txBody>
      </p:sp>
      <p:sp>
        <p:nvSpPr>
          <p:cNvPr id="6" name="Text Placeholder 5">
            <a:extLst>
              <a:ext uri="{FF2B5EF4-FFF2-40B4-BE49-F238E27FC236}">
                <a16:creationId xmlns:a16="http://schemas.microsoft.com/office/drawing/2014/main" id="{1E672C4B-6F27-0691-56CD-68F982D7A5B8}"/>
              </a:ext>
            </a:extLst>
          </p:cNvPr>
          <p:cNvSpPr>
            <a:spLocks noGrp="1"/>
          </p:cNvSpPr>
          <p:nvPr>
            <p:ph type="body" sz="quarter" idx="3"/>
          </p:nvPr>
        </p:nvSpPr>
        <p:spPr/>
        <p:txBody>
          <a:bodyPr/>
          <a:lstStyle/>
          <a:p>
            <a:pPr algn="ctr"/>
            <a:r>
              <a:rPr lang="en-US" sz="2400" dirty="0"/>
              <a:t>September 19, 2023</a:t>
            </a:r>
            <a:endParaRPr lang="en-US" dirty="0"/>
          </a:p>
        </p:txBody>
      </p:sp>
      <p:sp>
        <p:nvSpPr>
          <p:cNvPr id="7" name="Content Placeholder 6">
            <a:extLst>
              <a:ext uri="{FF2B5EF4-FFF2-40B4-BE49-F238E27FC236}">
                <a16:creationId xmlns:a16="http://schemas.microsoft.com/office/drawing/2014/main" id="{1005B7A0-9AB4-06AF-3606-CA04F705B739}"/>
              </a:ext>
            </a:extLst>
          </p:cNvPr>
          <p:cNvSpPr>
            <a:spLocks noGrp="1"/>
          </p:cNvSpPr>
          <p:nvPr>
            <p:ph sz="quarter" idx="4"/>
          </p:nvPr>
        </p:nvSpPr>
        <p:spPr/>
        <p:txBody>
          <a:bodyPr/>
          <a:lstStyle/>
          <a:p>
            <a:pPr marL="0" indent="0">
              <a:buNone/>
            </a:pPr>
            <a:endParaRPr lang="en-US" dirty="0"/>
          </a:p>
        </p:txBody>
      </p:sp>
      <p:sp>
        <p:nvSpPr>
          <p:cNvPr id="4" name="TextBox 3">
            <a:extLst>
              <a:ext uri="{FF2B5EF4-FFF2-40B4-BE49-F238E27FC236}">
                <a16:creationId xmlns:a16="http://schemas.microsoft.com/office/drawing/2014/main" id="{0F824FA4-38CF-45DC-9CDB-39B8119F5D61}"/>
              </a:ext>
            </a:extLst>
          </p:cNvPr>
          <p:cNvSpPr txBox="1"/>
          <p:nvPr/>
        </p:nvSpPr>
        <p:spPr>
          <a:xfrm>
            <a:off x="6935821" y="1429966"/>
            <a:ext cx="5253129" cy="5428024"/>
          </a:xfrm>
          <a:prstGeom prst="rect">
            <a:avLst/>
          </a:prstGeom>
        </p:spPr>
        <p:txBody>
          <a:bodyPr vert="horz" lIns="91440" tIns="45720" rIns="91440" bIns="45720" rtlCol="0">
            <a:noAutofit/>
          </a:bodyPr>
          <a:lstStyle/>
          <a:p>
            <a:pPr marL="457200" indent="-228600" defTabSz="914400">
              <a:lnSpc>
                <a:spcPct val="90000"/>
              </a:lnSpc>
              <a:spcAft>
                <a:spcPts val="600"/>
              </a:spcAft>
              <a:buFont typeface="Arial" panose="020B0604020202020204" pitchFamily="34" charset="0"/>
              <a:buChar char="•"/>
            </a:pPr>
            <a:endParaRPr lang="en-US" dirty="0"/>
          </a:p>
        </p:txBody>
      </p:sp>
      <p:pic>
        <p:nvPicPr>
          <p:cNvPr id="1026" name="Picture 2" descr="St. Januarius Blood">
            <a:extLst>
              <a:ext uri="{FF2B5EF4-FFF2-40B4-BE49-F238E27FC236}">
                <a16:creationId xmlns:a16="http://schemas.microsoft.com/office/drawing/2014/main" id="{079C2B9E-61D6-ABB7-54AE-ECA09D1D97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6709" y="2885090"/>
            <a:ext cx="4953163" cy="330457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2017 End of the world: Apocalypse COMING as Catholic miracle seen by ...">
            <a:extLst>
              <a:ext uri="{FF2B5EF4-FFF2-40B4-BE49-F238E27FC236}">
                <a16:creationId xmlns:a16="http://schemas.microsoft.com/office/drawing/2014/main" id="{EB719CAB-D266-4FCF-05C2-5B42B1462F34}"/>
              </a:ext>
            </a:extLst>
          </p:cNvPr>
          <p:cNvPicPr>
            <a:picLocks noGrp="1" noChangeAspect="1" noChangeArrowheads="1"/>
          </p:cNvPicPr>
          <p:nvPr>
            <p:ph sz="half" idx="2"/>
          </p:nvPr>
        </p:nvPicPr>
        <p:blipFill rotWithShape="1">
          <a:blip r:embed="rId4">
            <a:extLst>
              <a:ext uri="{28A0092B-C50C-407E-A947-70E740481C1C}">
                <a14:useLocalDpi xmlns:a14="http://schemas.microsoft.com/office/drawing/2010/main" val="0"/>
              </a:ext>
            </a:extLst>
          </a:blip>
          <a:srcRect b="2175"/>
          <a:stretch/>
        </p:blipFill>
        <p:spPr bwMode="auto">
          <a:xfrm>
            <a:off x="999270" y="2885090"/>
            <a:ext cx="4667037" cy="33045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40080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843658-F454-B4FA-B5D9-786D147AF23F}"/>
              </a:ext>
            </a:extLst>
          </p:cNvPr>
          <p:cNvSpPr>
            <a:spLocks noGrp="1"/>
          </p:cNvSpPr>
          <p:nvPr>
            <p:ph type="title"/>
          </p:nvPr>
        </p:nvSpPr>
        <p:spPr>
          <a:xfrm>
            <a:off x="341644" y="12"/>
            <a:ext cx="5747873" cy="651742"/>
          </a:xfrm>
        </p:spPr>
        <p:txBody>
          <a:bodyPr>
            <a:normAutofit fontScale="90000"/>
          </a:bodyPr>
          <a:lstStyle/>
          <a:p>
            <a:pPr algn="ctr"/>
            <a:r>
              <a:rPr lang="en-US" dirty="0"/>
              <a:t>Classroom Exercise</a:t>
            </a:r>
          </a:p>
        </p:txBody>
      </p:sp>
      <p:sp>
        <p:nvSpPr>
          <p:cNvPr id="3" name="Content Placeholder 2">
            <a:extLst>
              <a:ext uri="{FF2B5EF4-FFF2-40B4-BE49-F238E27FC236}">
                <a16:creationId xmlns:a16="http://schemas.microsoft.com/office/drawing/2014/main" id="{85C9D958-9D08-C934-7A2C-BDE99BE60CE0}"/>
              </a:ext>
            </a:extLst>
          </p:cNvPr>
          <p:cNvSpPr>
            <a:spLocks noGrp="1"/>
          </p:cNvSpPr>
          <p:nvPr>
            <p:ph idx="1"/>
          </p:nvPr>
        </p:nvSpPr>
        <p:spPr>
          <a:xfrm>
            <a:off x="341644" y="651754"/>
            <a:ext cx="6300316" cy="6206235"/>
          </a:xfrm>
        </p:spPr>
        <p:txBody>
          <a:bodyPr>
            <a:normAutofit fontScale="85000" lnSpcReduction="20000"/>
          </a:bodyPr>
          <a:lstStyle/>
          <a:p>
            <a:pPr marL="0" marR="0" indent="0" algn="ctr">
              <a:spcBef>
                <a:spcPts val="0"/>
              </a:spcBef>
              <a:spcAft>
                <a:spcPts val="0"/>
              </a:spcAft>
              <a:buNone/>
            </a:pPr>
            <a:r>
              <a:rPr lang="en-US" sz="2400" dirty="0">
                <a:effectLst/>
                <a:latin typeface="Calibri" panose="020F0502020204030204" pitchFamily="34" charset="0"/>
                <a:ea typeface="Calibri" panose="020F0502020204030204" pitchFamily="34" charset="0"/>
                <a:cs typeface="Times New Roman" panose="02020603050405020304" pitchFamily="18" charset="0"/>
              </a:rPr>
              <a:t>There are ten statements on the left side. Each of these statements will fit under one of the columns on the right side. Mark the number of the statement in the              corresponding column. </a:t>
            </a:r>
          </a:p>
          <a:p>
            <a:pPr marL="0" marR="0">
              <a:spcBef>
                <a:spcPts val="0"/>
              </a:spcBef>
              <a:spcAft>
                <a:spcPts val="0"/>
              </a:spcAft>
            </a:pP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2200" dirty="0">
                <a:latin typeface="Calibri" panose="020F0502020204030204" pitchFamily="34" charset="0"/>
                <a:ea typeface="Calibri" panose="020F0502020204030204" pitchFamily="34" charset="0"/>
                <a:cs typeface="Times New Roman" panose="02020603050405020304" pitchFamily="18" charset="0"/>
              </a:rPr>
              <a:t>Which is it? </a:t>
            </a:r>
            <a:r>
              <a:rPr lang="en-US" sz="2200" b="1" dirty="0">
                <a:latin typeface="Calibri" panose="020F0502020204030204" pitchFamily="34" charset="0"/>
                <a:ea typeface="Calibri" panose="020F0502020204030204" pitchFamily="34" charset="0"/>
                <a:cs typeface="Times New Roman" panose="02020603050405020304" pitchFamily="18" charset="0"/>
              </a:rPr>
              <a:t>Faith Alone; Faith and Reason; Reason Alone</a:t>
            </a:r>
            <a:endParaRPr lang="en-US" sz="22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2200" dirty="0">
                <a:effectLst/>
                <a:latin typeface="Calibri" panose="020F0502020204030204" pitchFamily="34" charset="0"/>
                <a:ea typeface="Calibri" panose="020F0502020204030204" pitchFamily="34" charset="0"/>
                <a:cs typeface="Times New Roman" panose="02020603050405020304" pitchFamily="18" charset="0"/>
              </a:rPr>
              <a:t>1. God has a plan to save us.</a:t>
            </a:r>
          </a:p>
          <a:p>
            <a:pPr marL="0" marR="0">
              <a:spcBef>
                <a:spcPts val="0"/>
              </a:spcBef>
              <a:spcAft>
                <a:spcPts val="0"/>
              </a:spcAft>
            </a:pP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2200" dirty="0">
                <a:effectLst/>
                <a:latin typeface="Calibri" panose="020F0502020204030204" pitchFamily="34" charset="0"/>
                <a:ea typeface="Calibri" panose="020F0502020204030204" pitchFamily="34" charset="0"/>
                <a:cs typeface="Times New Roman" panose="02020603050405020304" pitchFamily="18" charset="0"/>
              </a:rPr>
              <a:t>2. The human soul will not die.</a:t>
            </a:r>
          </a:p>
          <a:p>
            <a:pPr marL="0" marR="0" indent="0">
              <a:spcBef>
                <a:spcPts val="0"/>
              </a:spcBef>
              <a:spcAft>
                <a:spcPts val="0"/>
              </a:spcAft>
              <a:buNone/>
            </a:pPr>
            <a:r>
              <a:rPr lang="en-US" sz="22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spcBef>
                <a:spcPts val="0"/>
              </a:spcBef>
              <a:spcAft>
                <a:spcPts val="0"/>
              </a:spcAft>
              <a:buNone/>
            </a:pPr>
            <a:r>
              <a:rPr lang="en-US" sz="2200" dirty="0">
                <a:effectLst/>
                <a:latin typeface="Calibri" panose="020F0502020204030204" pitchFamily="34" charset="0"/>
                <a:ea typeface="Calibri" panose="020F0502020204030204" pitchFamily="34" charset="0"/>
                <a:cs typeface="Times New Roman" panose="02020603050405020304" pitchFamily="18" charset="0"/>
              </a:rPr>
              <a:t>3. a. Jesus existed, b. He died, c. rose from the dead, and d. ascended into heaven.</a:t>
            </a:r>
          </a:p>
          <a:p>
            <a:pPr marL="0" marR="0" indent="0">
              <a:spcBef>
                <a:spcPts val="0"/>
              </a:spcBef>
              <a:spcAft>
                <a:spcPts val="0"/>
              </a:spcAft>
              <a:buNone/>
            </a:pPr>
            <a:r>
              <a:rPr lang="en-US" sz="22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spcBef>
                <a:spcPts val="0"/>
              </a:spcBef>
              <a:spcAft>
                <a:spcPts val="0"/>
              </a:spcAft>
              <a:buNone/>
            </a:pPr>
            <a:r>
              <a:rPr lang="en-US" sz="2200" dirty="0">
                <a:effectLst/>
                <a:latin typeface="Calibri" panose="020F0502020204030204" pitchFamily="34" charset="0"/>
                <a:ea typeface="Calibri" panose="020F0502020204030204" pitchFamily="34" charset="0"/>
                <a:cs typeface="Times New Roman" panose="02020603050405020304" pitchFamily="18" charset="0"/>
              </a:rPr>
              <a:t>4. Mars exists.</a:t>
            </a:r>
          </a:p>
          <a:p>
            <a:pPr marL="0" marR="0">
              <a:spcBef>
                <a:spcPts val="0"/>
              </a:spcBef>
              <a:spcAft>
                <a:spcPts val="0"/>
              </a:spcAft>
            </a:pP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2200" dirty="0">
                <a:effectLst/>
                <a:latin typeface="Calibri" panose="020F0502020204030204" pitchFamily="34" charset="0"/>
                <a:ea typeface="Calibri" panose="020F0502020204030204" pitchFamily="34" charset="0"/>
                <a:cs typeface="Times New Roman" panose="02020603050405020304" pitchFamily="18" charset="0"/>
              </a:rPr>
              <a:t>5. God is a Trinity of persons.</a:t>
            </a:r>
          </a:p>
          <a:p>
            <a:pPr marL="0" marR="0">
              <a:spcBef>
                <a:spcPts val="0"/>
              </a:spcBef>
              <a:spcAft>
                <a:spcPts val="0"/>
              </a:spcAft>
            </a:pP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2200" dirty="0">
                <a:effectLst/>
                <a:latin typeface="Calibri" panose="020F0502020204030204" pitchFamily="34" charset="0"/>
                <a:ea typeface="Calibri" panose="020F0502020204030204" pitchFamily="34" charset="0"/>
                <a:cs typeface="Times New Roman" panose="02020603050405020304" pitchFamily="18" charset="0"/>
              </a:rPr>
              <a:t>6. The Law of Gravity.</a:t>
            </a:r>
          </a:p>
          <a:p>
            <a:pPr marL="0" marR="0" indent="0">
              <a:spcBef>
                <a:spcPts val="0"/>
              </a:spcBef>
              <a:spcAft>
                <a:spcPts val="0"/>
              </a:spcAft>
              <a:buNone/>
            </a:pPr>
            <a:r>
              <a:rPr lang="en-US" sz="22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spcBef>
                <a:spcPts val="0"/>
              </a:spcBef>
              <a:spcAft>
                <a:spcPts val="0"/>
              </a:spcAft>
              <a:buNone/>
            </a:pPr>
            <a:r>
              <a:rPr lang="en-US" sz="2200" dirty="0">
                <a:effectLst/>
                <a:latin typeface="Calibri" panose="020F0502020204030204" pitchFamily="34" charset="0"/>
                <a:ea typeface="Calibri" panose="020F0502020204030204" pitchFamily="34" charset="0"/>
                <a:cs typeface="Times New Roman" panose="02020603050405020304" pitchFamily="18" charset="0"/>
              </a:rPr>
              <a:t>7. God Loves us.</a:t>
            </a:r>
          </a:p>
          <a:p>
            <a:pPr marL="0" marR="0" indent="0">
              <a:spcBef>
                <a:spcPts val="0"/>
              </a:spcBef>
              <a:spcAft>
                <a:spcPts val="0"/>
              </a:spcAft>
              <a:buNone/>
            </a:pPr>
            <a:r>
              <a:rPr lang="en-US" sz="22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spcBef>
                <a:spcPts val="0"/>
              </a:spcBef>
              <a:spcAft>
                <a:spcPts val="0"/>
              </a:spcAft>
              <a:buNone/>
            </a:pPr>
            <a:r>
              <a:rPr lang="en-US" sz="2200" dirty="0">
                <a:effectLst/>
                <a:latin typeface="Calibri" panose="020F0502020204030204" pitchFamily="34" charset="0"/>
                <a:ea typeface="Calibri" panose="020F0502020204030204" pitchFamily="34" charset="0"/>
                <a:cs typeface="Times New Roman" panose="02020603050405020304" pitchFamily="18" charset="0"/>
              </a:rPr>
              <a:t>8. The universe is arrayed in an orderly fashion.</a:t>
            </a:r>
          </a:p>
          <a:p>
            <a:pPr marL="0" marR="0" indent="0">
              <a:spcBef>
                <a:spcPts val="0"/>
              </a:spcBef>
              <a:spcAft>
                <a:spcPts val="0"/>
              </a:spcAft>
              <a:buNone/>
            </a:pPr>
            <a:r>
              <a:rPr lang="en-US" sz="22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spcBef>
                <a:spcPts val="0"/>
              </a:spcBef>
              <a:spcAft>
                <a:spcPts val="0"/>
              </a:spcAft>
              <a:buNone/>
            </a:pPr>
            <a:r>
              <a:rPr lang="en-US" sz="2200" dirty="0">
                <a:effectLst/>
                <a:latin typeface="Calibri" panose="020F0502020204030204" pitchFamily="34" charset="0"/>
                <a:ea typeface="Calibri" panose="020F0502020204030204" pitchFamily="34" charset="0"/>
                <a:cs typeface="Times New Roman" panose="02020603050405020304" pitchFamily="18" charset="0"/>
              </a:rPr>
              <a:t>9. Carbon is the most common element of planet Earth.</a:t>
            </a:r>
          </a:p>
          <a:p>
            <a:pPr marL="0" marR="0" indent="0">
              <a:spcBef>
                <a:spcPts val="0"/>
              </a:spcBef>
              <a:spcAft>
                <a:spcPts val="0"/>
              </a:spcAft>
              <a:buNone/>
            </a:pPr>
            <a:r>
              <a:rPr lang="en-US" sz="22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spcBef>
                <a:spcPts val="0"/>
              </a:spcBef>
              <a:spcAft>
                <a:spcPts val="0"/>
              </a:spcAft>
              <a:buNone/>
            </a:pPr>
            <a:r>
              <a:rPr lang="en-US" sz="2200" dirty="0">
                <a:effectLst/>
                <a:latin typeface="Calibri" panose="020F0502020204030204" pitchFamily="34" charset="0"/>
                <a:ea typeface="Calibri" panose="020F0502020204030204" pitchFamily="34" charset="0"/>
                <a:cs typeface="Times New Roman" panose="02020603050405020304" pitchFamily="18" charset="0"/>
              </a:rPr>
              <a:t>10. Leap year adds a day every 4 years to document the revolution of the earth around the sun more accurately.</a:t>
            </a:r>
          </a:p>
          <a:p>
            <a:endParaRPr lang="en-US" sz="1000" dirty="0"/>
          </a:p>
        </p:txBody>
      </p:sp>
      <p:pic>
        <p:nvPicPr>
          <p:cNvPr id="17" name="Picture 16" descr="Question mark on green pastel background">
            <a:extLst>
              <a:ext uri="{FF2B5EF4-FFF2-40B4-BE49-F238E27FC236}">
                <a16:creationId xmlns:a16="http://schemas.microsoft.com/office/drawing/2014/main" id="{F2AF20BF-2221-311A-3212-809D737478E3}"/>
              </a:ext>
            </a:extLst>
          </p:cNvPr>
          <p:cNvPicPr>
            <a:picLocks noChangeAspect="1"/>
          </p:cNvPicPr>
          <p:nvPr/>
        </p:nvPicPr>
        <p:blipFill rotWithShape="1">
          <a:blip r:embed="rId3"/>
          <a:srcRect l="34790"/>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29473387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9631C-DA4B-F79B-6262-7A14BBB4B327}"/>
              </a:ext>
            </a:extLst>
          </p:cNvPr>
          <p:cNvSpPr>
            <a:spLocks noGrp="1"/>
          </p:cNvSpPr>
          <p:nvPr>
            <p:ph type="title"/>
          </p:nvPr>
        </p:nvSpPr>
        <p:spPr>
          <a:xfrm>
            <a:off x="958506" y="800392"/>
            <a:ext cx="10264697" cy="1212102"/>
          </a:xfrm>
        </p:spPr>
        <p:txBody>
          <a:bodyPr>
            <a:normAutofit/>
          </a:bodyPr>
          <a:lstStyle/>
          <a:p>
            <a:pPr algn="ctr"/>
            <a:r>
              <a:rPr lang="en-US" sz="4000" dirty="0">
                <a:solidFill>
                  <a:srgbClr val="FFFFFF"/>
                </a:solidFill>
              </a:rPr>
              <a:t>Does Heaven Exist?</a:t>
            </a:r>
          </a:p>
        </p:txBody>
      </p:sp>
      <p:sp>
        <p:nvSpPr>
          <p:cNvPr id="3" name="Content Placeholder 2">
            <a:extLst>
              <a:ext uri="{FF2B5EF4-FFF2-40B4-BE49-F238E27FC236}">
                <a16:creationId xmlns:a16="http://schemas.microsoft.com/office/drawing/2014/main" id="{37E9AD92-C97C-9612-E226-C2798038B76C}"/>
              </a:ext>
            </a:extLst>
          </p:cNvPr>
          <p:cNvSpPr>
            <a:spLocks noGrp="1"/>
          </p:cNvSpPr>
          <p:nvPr>
            <p:ph idx="1"/>
          </p:nvPr>
        </p:nvSpPr>
        <p:spPr>
          <a:xfrm>
            <a:off x="1367624" y="2490436"/>
            <a:ext cx="9708995" cy="3567173"/>
          </a:xfrm>
        </p:spPr>
        <p:txBody>
          <a:bodyPr anchor="ctr">
            <a:normAutofit/>
          </a:bodyPr>
          <a:lstStyle/>
          <a:p>
            <a:pPr marL="0" indent="0" algn="ctr">
              <a:buNone/>
            </a:pPr>
            <a:r>
              <a:rPr lang="en-US" sz="2400" spc="-150" dirty="0"/>
              <a:t> </a:t>
            </a:r>
          </a:p>
        </p:txBody>
      </p:sp>
      <p:pic>
        <p:nvPicPr>
          <p:cNvPr id="4" name="Bart and Charlie.mp4">
            <a:hlinkClick r:id="" action="ppaction://media"/>
            <a:extLst>
              <a:ext uri="{FF2B5EF4-FFF2-40B4-BE49-F238E27FC236}">
                <a16:creationId xmlns:a16="http://schemas.microsoft.com/office/drawing/2014/main" id="{D6BAC5EA-6B08-4E49-06FE-D83A0BB645C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24000" y="863600"/>
            <a:ext cx="9144000" cy="5130800"/>
          </a:xfrm>
          <a:prstGeom prst="rect">
            <a:avLst/>
          </a:prstGeom>
        </p:spPr>
      </p:pic>
    </p:spTree>
    <p:extLst>
      <p:ext uri="{BB962C8B-B14F-4D97-AF65-F5344CB8AC3E}">
        <p14:creationId xmlns:p14="http://schemas.microsoft.com/office/powerpoint/2010/main" val="3740516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56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2C4EC748">
            <a:hlinkClick r:id="" action="ppaction://media"/>
            <a:extLst>
              <a:ext uri="{FF2B5EF4-FFF2-40B4-BE49-F238E27FC236}">
                <a16:creationId xmlns:a16="http://schemas.microsoft.com/office/drawing/2014/main" id="{E6A48E80-2D97-02BA-31C7-5C560B70AA8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89214" y="457200"/>
            <a:ext cx="10613571" cy="5943600"/>
          </a:xfrm>
          <a:prstGeom prst="rect">
            <a:avLst/>
          </a:prstGeom>
        </p:spPr>
      </p:pic>
    </p:spTree>
    <p:extLst>
      <p:ext uri="{BB962C8B-B14F-4D97-AF65-F5344CB8AC3E}">
        <p14:creationId xmlns:p14="http://schemas.microsoft.com/office/powerpoint/2010/main" val="1520822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304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30BE8C14-A280-A74E-9564-0CC761DAB421}"/>
              </a:ext>
            </a:extLst>
          </p:cNvPr>
          <p:cNvSpPr>
            <a:spLocks noGrp="1"/>
          </p:cNvSpPr>
          <p:nvPr>
            <p:ph type="title"/>
          </p:nvPr>
        </p:nvSpPr>
        <p:spPr>
          <a:xfrm>
            <a:off x="838200" y="448721"/>
            <a:ext cx="4707671" cy="1225650"/>
          </a:xfrm>
        </p:spPr>
        <p:txBody>
          <a:bodyPr anchor="b">
            <a:normAutofit/>
          </a:bodyPr>
          <a:lstStyle/>
          <a:p>
            <a:r>
              <a:rPr lang="en-US" sz="3800">
                <a:solidFill>
                  <a:schemeClr val="bg1"/>
                </a:solidFill>
              </a:rPr>
              <a:t>Review of the Last Class</a:t>
            </a:r>
          </a:p>
        </p:txBody>
      </p:sp>
      <p:cxnSp>
        <p:nvCxnSpPr>
          <p:cNvPr id="29" name="Straight Connector 28">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F0D06B7-316D-624E-A35D-6169863AD826}"/>
              </a:ext>
            </a:extLst>
          </p:cNvPr>
          <p:cNvSpPr>
            <a:spLocks noGrp="1"/>
          </p:cNvSpPr>
          <p:nvPr>
            <p:ph idx="1"/>
          </p:nvPr>
        </p:nvSpPr>
        <p:spPr>
          <a:xfrm>
            <a:off x="379379" y="1825142"/>
            <a:ext cx="5573949" cy="4011454"/>
          </a:xfrm>
        </p:spPr>
        <p:txBody>
          <a:bodyPr>
            <a:normAutofit/>
          </a:bodyPr>
          <a:lstStyle/>
          <a:p>
            <a:pPr marL="0" indent="0">
              <a:buNone/>
            </a:pPr>
            <a:r>
              <a:rPr lang="en-US" dirty="0">
                <a:solidFill>
                  <a:schemeClr val="bg1"/>
                </a:solidFill>
              </a:rPr>
              <a:t>What is significant about Bart Simpson’s view of a soul?</a:t>
            </a:r>
          </a:p>
          <a:p>
            <a:pPr marL="0" indent="0">
              <a:buNone/>
            </a:pPr>
            <a:r>
              <a:rPr lang="en-US" dirty="0">
                <a:solidFill>
                  <a:schemeClr val="bg1"/>
                </a:solidFill>
              </a:rPr>
              <a:t>Were the near-death experiences convincing? Are they miracles?</a:t>
            </a:r>
          </a:p>
          <a:p>
            <a:pPr marL="0" indent="0">
              <a:buNone/>
            </a:pPr>
            <a:r>
              <a:rPr lang="en-US" dirty="0">
                <a:solidFill>
                  <a:schemeClr val="bg1"/>
                </a:solidFill>
              </a:rPr>
              <a:t>What were the videos trying to prove?</a:t>
            </a:r>
          </a:p>
          <a:p>
            <a:pPr marL="0" indent="0">
              <a:buNone/>
            </a:pPr>
            <a:r>
              <a:rPr lang="en-US" dirty="0">
                <a:solidFill>
                  <a:schemeClr val="bg1"/>
                </a:solidFill>
              </a:rPr>
              <a:t>Can we prove that a soul and heaven exist based on science and medicine?</a:t>
            </a:r>
          </a:p>
          <a:p>
            <a:pPr marL="0" indent="0">
              <a:buNone/>
            </a:pPr>
            <a:endParaRPr lang="en-US" dirty="0">
              <a:solidFill>
                <a:schemeClr val="bg1"/>
              </a:solidFill>
            </a:endParaRPr>
          </a:p>
          <a:p>
            <a:pPr marL="0" indent="0">
              <a:buNone/>
            </a:pPr>
            <a:endParaRPr lang="en-US" sz="2000" dirty="0">
              <a:solidFill>
                <a:schemeClr val="bg1"/>
              </a:solidFill>
            </a:endParaRPr>
          </a:p>
        </p:txBody>
      </p:sp>
      <p:cxnSp>
        <p:nvCxnSpPr>
          <p:cNvPr id="31" name="Straight Connector 30">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2" name="Picture 4">
            <a:extLst>
              <a:ext uri="{FF2B5EF4-FFF2-40B4-BE49-F238E27FC236}">
                <a16:creationId xmlns:a16="http://schemas.microsoft.com/office/drawing/2014/main" id="{13723747-62B3-18AE-F438-029B038A5596}"/>
              </a:ext>
            </a:extLst>
          </p:cNvPr>
          <p:cNvPicPr>
            <a:picLocks noChangeAspect="1"/>
          </p:cNvPicPr>
          <p:nvPr/>
        </p:nvPicPr>
        <p:blipFill rotWithShape="1">
          <a:blip r:embed="rId3"/>
          <a:srcRect l="39201" r="10407" b="-445"/>
          <a:stretch/>
        </p:blipFill>
        <p:spPr>
          <a:xfrm>
            <a:off x="6525453" y="252290"/>
            <a:ext cx="5666547" cy="6353420"/>
          </a:xfrm>
          <a:prstGeom prst="rect">
            <a:avLst/>
          </a:prstGeom>
        </p:spPr>
      </p:pic>
    </p:spTree>
    <p:extLst>
      <p:ext uri="{BB962C8B-B14F-4D97-AF65-F5344CB8AC3E}">
        <p14:creationId xmlns:p14="http://schemas.microsoft.com/office/powerpoint/2010/main" val="63352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33819-9236-543D-D6ED-440E308D939C}"/>
              </a:ext>
            </a:extLst>
          </p:cNvPr>
          <p:cNvSpPr>
            <a:spLocks noGrp="1"/>
          </p:cNvSpPr>
          <p:nvPr>
            <p:ph type="title"/>
          </p:nvPr>
        </p:nvSpPr>
        <p:spPr>
          <a:xfrm>
            <a:off x="6096000" y="150726"/>
            <a:ext cx="5992167" cy="637214"/>
          </a:xfrm>
        </p:spPr>
        <p:txBody>
          <a:bodyPr anchor="b">
            <a:noAutofit/>
          </a:bodyPr>
          <a:lstStyle/>
          <a:p>
            <a:pPr algn="ctr"/>
            <a:r>
              <a:rPr lang="en-US" sz="3200" b="1" dirty="0"/>
              <a:t>The Bottom Line from Last Class?       </a:t>
            </a:r>
          </a:p>
        </p:txBody>
      </p:sp>
      <p:pic>
        <p:nvPicPr>
          <p:cNvPr id="5" name="Picture 8" descr="KIRIOS by Minko Lambov | Free Listening on SoundCloud">
            <a:extLst>
              <a:ext uri="{FF2B5EF4-FFF2-40B4-BE49-F238E27FC236}">
                <a16:creationId xmlns:a16="http://schemas.microsoft.com/office/drawing/2014/main" id="{F032C5D3-3A57-937C-4605-C40EC371D10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120" r="3991"/>
          <a:stretch/>
        </p:blipFill>
        <p:spPr bwMode="auto">
          <a:xfrm>
            <a:off x="20" y="10"/>
            <a:ext cx="6095980" cy="6857990"/>
          </a:xfrm>
          <a:prstGeom prst="rect">
            <a:avLst/>
          </a:prstGeom>
          <a:noFill/>
          <a:extLst>
            <a:ext uri="{909E8E84-426E-40DD-AFC4-6F175D3DCCD1}">
              <a14:hiddenFill xmlns:a14="http://schemas.microsoft.com/office/drawing/2010/main">
                <a:solidFill>
                  <a:srgbClr val="FFFFFF"/>
                </a:solidFill>
              </a14:hiddenFill>
            </a:ext>
          </a:extLst>
        </p:spPr>
      </p:pic>
      <p:grpSp>
        <p:nvGrpSpPr>
          <p:cNvPr id="1057" name="Group 1056">
            <a:extLst>
              <a:ext uri="{FF2B5EF4-FFF2-40B4-BE49-F238E27FC236}">
                <a16:creationId xmlns:a16="http://schemas.microsoft.com/office/drawing/2014/main" id="{5EFBDE31-BB3E-6CFC-23CD-B5976DA38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3362" cy="6858000"/>
            <a:chOff x="12068638" y="0"/>
            <a:chExt cx="123362" cy="6858000"/>
          </a:xfrm>
        </p:grpSpPr>
        <p:sp>
          <p:nvSpPr>
            <p:cNvPr id="1055" name="Rectangle 1054">
              <a:extLst>
                <a:ext uri="{FF2B5EF4-FFF2-40B4-BE49-F238E27FC236}">
                  <a16:creationId xmlns:a16="http://schemas.microsoft.com/office/drawing/2014/main" id="{180A60EC-72BB-121F-556A-E2837FD99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6" name="Rectangle 1055">
              <a:extLst>
                <a:ext uri="{FF2B5EF4-FFF2-40B4-BE49-F238E27FC236}">
                  <a16:creationId xmlns:a16="http://schemas.microsoft.com/office/drawing/2014/main" id="{F91A2FAE-D41C-FF5D-B0A0-7808248ED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9EF26B6C-7ED3-DD17-06E0-7B883E463442}"/>
              </a:ext>
            </a:extLst>
          </p:cNvPr>
          <p:cNvSpPr>
            <a:spLocks noGrp="1"/>
          </p:cNvSpPr>
          <p:nvPr>
            <p:ph idx="1"/>
          </p:nvPr>
        </p:nvSpPr>
        <p:spPr>
          <a:xfrm>
            <a:off x="6095999" y="1215851"/>
            <a:ext cx="6095979" cy="5491423"/>
          </a:xfrm>
        </p:spPr>
        <p:txBody>
          <a:bodyPr anchor="t">
            <a:normAutofit lnSpcReduction="10000"/>
          </a:bodyPr>
          <a:lstStyle/>
          <a:p>
            <a:pPr marL="0" indent="0" algn="ctr">
              <a:buNone/>
            </a:pPr>
            <a:r>
              <a:rPr lang="en-US" dirty="0"/>
              <a:t>We each have a consciousness that is NOT</a:t>
            </a:r>
          </a:p>
          <a:p>
            <a:pPr marL="0" indent="0" algn="ctr">
              <a:buNone/>
            </a:pPr>
            <a:r>
              <a:rPr lang="en-US" dirty="0"/>
              <a:t>Dependent on </a:t>
            </a:r>
          </a:p>
          <a:p>
            <a:pPr marL="0" indent="0" algn="ctr">
              <a:buNone/>
            </a:pPr>
            <a:r>
              <a:rPr lang="en-US" dirty="0"/>
              <a:t>Our BRAINS or our BODIES.</a:t>
            </a:r>
          </a:p>
          <a:p>
            <a:pPr marL="0" indent="0" algn="ctr">
              <a:buNone/>
            </a:pPr>
            <a:endParaRPr lang="en-US" dirty="0"/>
          </a:p>
          <a:p>
            <a:pPr marL="0" indent="0" algn="ctr">
              <a:buNone/>
            </a:pPr>
            <a:r>
              <a:rPr lang="en-US" b="1" dirty="0">
                <a:solidFill>
                  <a:schemeClr val="accent1">
                    <a:lumMod val="75000"/>
                  </a:schemeClr>
                </a:solidFill>
              </a:rPr>
              <a:t>CONCLUSION:</a:t>
            </a:r>
          </a:p>
          <a:p>
            <a:pPr marL="0" indent="0" algn="ctr">
              <a:buNone/>
            </a:pPr>
            <a:r>
              <a:rPr lang="en-US" dirty="0"/>
              <a:t>We have </a:t>
            </a:r>
            <a:r>
              <a:rPr lang="en-US" dirty="0">
                <a:solidFill>
                  <a:schemeClr val="accent1">
                    <a:lumMod val="75000"/>
                  </a:schemeClr>
                </a:solidFill>
              </a:rPr>
              <a:t>SOULS</a:t>
            </a:r>
            <a:r>
              <a:rPr lang="en-US" dirty="0"/>
              <a:t> that survive bodily death</a:t>
            </a:r>
          </a:p>
          <a:p>
            <a:pPr marL="0" indent="0" algn="ctr">
              <a:buNone/>
            </a:pPr>
            <a:r>
              <a:rPr lang="en-US" dirty="0"/>
              <a:t>And we are </a:t>
            </a:r>
            <a:r>
              <a:rPr lang="en-US" dirty="0">
                <a:solidFill>
                  <a:schemeClr val="accent1">
                    <a:lumMod val="75000"/>
                  </a:schemeClr>
                </a:solidFill>
              </a:rPr>
              <a:t>DESTINED</a:t>
            </a:r>
            <a:r>
              <a:rPr lang="en-US" dirty="0"/>
              <a:t> for an afterlife</a:t>
            </a:r>
          </a:p>
          <a:p>
            <a:pPr marL="0" indent="0" algn="ctr">
              <a:buNone/>
            </a:pPr>
            <a:r>
              <a:rPr lang="en-US" dirty="0"/>
              <a:t>of </a:t>
            </a:r>
            <a:r>
              <a:rPr lang="en-US" dirty="0">
                <a:solidFill>
                  <a:schemeClr val="accent1">
                    <a:lumMod val="75000"/>
                  </a:schemeClr>
                </a:solidFill>
              </a:rPr>
              <a:t>ETERNAL</a:t>
            </a:r>
            <a:r>
              <a:rPr lang="en-US" dirty="0"/>
              <a:t> peace and joy.</a:t>
            </a:r>
          </a:p>
          <a:p>
            <a:pPr marL="0" indent="0">
              <a:buNone/>
            </a:pPr>
            <a:endParaRPr lang="en-US" sz="1700" dirty="0"/>
          </a:p>
          <a:p>
            <a:pPr marL="0" indent="0" algn="ctr">
              <a:buNone/>
            </a:pPr>
            <a:r>
              <a:rPr lang="en-US" sz="1700" dirty="0"/>
              <a:t>(From </a:t>
            </a:r>
            <a:r>
              <a:rPr lang="en-US" sz="1700" dirty="0" err="1"/>
              <a:t>Magis</a:t>
            </a:r>
            <a:r>
              <a:rPr lang="en-US" sz="1700" dirty="0"/>
              <a:t> Center 12+ 7E Presentation 1) </a:t>
            </a:r>
          </a:p>
          <a:p>
            <a:pPr marL="0" indent="0">
              <a:buNone/>
            </a:pPr>
            <a:endParaRPr lang="en-US" sz="1700" dirty="0"/>
          </a:p>
        </p:txBody>
      </p:sp>
    </p:spTree>
    <p:extLst>
      <p:ext uri="{BB962C8B-B14F-4D97-AF65-F5344CB8AC3E}">
        <p14:creationId xmlns:p14="http://schemas.microsoft.com/office/powerpoint/2010/main" val="3971324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wipe(down)">
                                      <p:cBhvr>
                                        <p:cTn id="18" dur="500"/>
                                        <p:tgtEl>
                                          <p:spTgt spid="3">
                                            <p:txEl>
                                              <p:pRg st="4" end="4"/>
                                            </p:txEl>
                                          </p:spTgt>
                                        </p:tgtEl>
                                      </p:cBhvr>
                                    </p:animEffect>
                                  </p:childTnLst>
                                </p:cTn>
                              </p:par>
                              <p:par>
                                <p:cTn id="19" presetID="22" presetClass="entr" presetSubtype="4"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wipe(down)">
                                      <p:cBhvr>
                                        <p:cTn id="21" dur="500"/>
                                        <p:tgtEl>
                                          <p:spTgt spid="3">
                                            <p:txEl>
                                              <p:pRg st="5" end="5"/>
                                            </p:txEl>
                                          </p:spTgt>
                                        </p:tgtEl>
                                      </p:cBhvr>
                                    </p:animEffect>
                                  </p:childTnLst>
                                </p:cTn>
                              </p:par>
                              <p:par>
                                <p:cTn id="22" presetID="22" presetClass="entr" presetSubtype="4"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wipe(down)">
                                      <p:cBhvr>
                                        <p:cTn id="24" dur="500"/>
                                        <p:tgtEl>
                                          <p:spTgt spid="3">
                                            <p:txEl>
                                              <p:pRg st="6" end="6"/>
                                            </p:txEl>
                                          </p:spTgt>
                                        </p:tgtEl>
                                      </p:cBhvr>
                                    </p:animEffect>
                                  </p:childTnLst>
                                </p:cTn>
                              </p:par>
                              <p:par>
                                <p:cTn id="25" presetID="22" presetClass="entr" presetSubtype="4"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wipe(down)">
                                      <p:cBhvr>
                                        <p:cTn id="27" dur="500"/>
                                        <p:tgtEl>
                                          <p:spTgt spid="3">
                                            <p:txEl>
                                              <p:pRg st="7" end="7"/>
                                            </p:txEl>
                                          </p:spTgt>
                                        </p:tgtEl>
                                      </p:cBhvr>
                                    </p:animEffect>
                                  </p:childTnLst>
                                </p:cTn>
                              </p:par>
                              <p:par>
                                <p:cTn id="28" presetID="22" presetClass="entr" presetSubtype="4" fill="hold" nodeType="with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animEffect transition="in" filter="wipe(down)">
                                      <p:cBhvr>
                                        <p:cTn id="30"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7" name="Rectangle 2066">
            <a:extLst>
              <a:ext uri="{FF2B5EF4-FFF2-40B4-BE49-F238E27FC236}">
                <a16:creationId xmlns:a16="http://schemas.microsoft.com/office/drawing/2014/main" id="{96CF2A2B-0745-440C-9224-C5C6A0A428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69" name="Rectangle 2068">
            <a:extLst>
              <a:ext uri="{FF2B5EF4-FFF2-40B4-BE49-F238E27FC236}">
                <a16:creationId xmlns:a16="http://schemas.microsoft.com/office/drawing/2014/main" id="{75BE6D6B-84C9-4D2B-97EB-773B7369EF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2052" name="Picture 4" descr="The Value Of A Soul - Heavenview UPC">
            <a:extLst>
              <a:ext uri="{FF2B5EF4-FFF2-40B4-BE49-F238E27FC236}">
                <a16:creationId xmlns:a16="http://schemas.microsoft.com/office/drawing/2014/main" id="{84070779-7F13-4D54-D8DA-CD9FC96DC017}"/>
              </a:ext>
            </a:extLst>
          </p:cNvPr>
          <p:cNvPicPr>
            <a:picLocks noChangeAspect="1" noChangeArrowheads="1"/>
          </p:cNvPicPr>
          <p:nvPr/>
        </p:nvPicPr>
        <p:blipFill rotWithShape="1">
          <a:blip r:embed="rId3">
            <a:alphaModFix amt="60000"/>
            <a:extLst>
              <a:ext uri="{28A0092B-C50C-407E-A947-70E740481C1C}">
                <a14:useLocalDpi xmlns:a14="http://schemas.microsoft.com/office/drawing/2010/main" val="0"/>
              </a:ext>
            </a:extLst>
          </a:blip>
          <a:srcRect l="3333" r="3333"/>
          <a:stretch/>
        </p:blipFill>
        <p:spPr bwMode="auto">
          <a:xfrm>
            <a:off x="-1" y="10"/>
            <a:ext cx="12192001"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EC44D8E6-060C-5A97-19D4-4430E8151574}"/>
              </a:ext>
            </a:extLst>
          </p:cNvPr>
          <p:cNvSpPr>
            <a:spLocks noGrp="1"/>
          </p:cNvSpPr>
          <p:nvPr>
            <p:ph type="title"/>
          </p:nvPr>
        </p:nvSpPr>
        <p:spPr>
          <a:xfrm>
            <a:off x="1198181" y="728906"/>
            <a:ext cx="9792471" cy="1240571"/>
          </a:xfrm>
        </p:spPr>
        <p:txBody>
          <a:bodyPr>
            <a:normAutofit/>
          </a:bodyPr>
          <a:lstStyle/>
          <a:p>
            <a:endParaRPr lang="en-US" dirty="0">
              <a:solidFill>
                <a:srgbClr val="FFFFFF"/>
              </a:solidFill>
            </a:endParaRPr>
          </a:p>
        </p:txBody>
      </p:sp>
      <p:sp>
        <p:nvSpPr>
          <p:cNvPr id="3" name="Content Placeholder 2">
            <a:extLst>
              <a:ext uri="{FF2B5EF4-FFF2-40B4-BE49-F238E27FC236}">
                <a16:creationId xmlns:a16="http://schemas.microsoft.com/office/drawing/2014/main" id="{9399C4C8-C3B0-B670-3C66-854BEA9169A9}"/>
              </a:ext>
            </a:extLst>
          </p:cNvPr>
          <p:cNvSpPr>
            <a:spLocks noGrp="1"/>
          </p:cNvSpPr>
          <p:nvPr>
            <p:ph idx="1"/>
          </p:nvPr>
        </p:nvSpPr>
        <p:spPr>
          <a:xfrm>
            <a:off x="1198181" y="2957665"/>
            <a:ext cx="9792471" cy="3171423"/>
          </a:xfrm>
        </p:spPr>
        <p:txBody>
          <a:bodyPr>
            <a:normAutofit fontScale="25000" lnSpcReduction="20000"/>
          </a:bodyPr>
          <a:lstStyle/>
          <a:p>
            <a:pPr marL="0" indent="0">
              <a:buNone/>
            </a:pPr>
            <a:endParaRPr lang="en-US" sz="1400" dirty="0">
              <a:solidFill>
                <a:srgbClr val="FFFFFF"/>
              </a:solidFill>
            </a:endParaRPr>
          </a:p>
          <a:p>
            <a:pPr marL="0" indent="0">
              <a:buNone/>
            </a:pPr>
            <a:endParaRPr lang="en-US" sz="1400" dirty="0">
              <a:solidFill>
                <a:srgbClr val="FFFFFF"/>
              </a:solidFill>
            </a:endParaRPr>
          </a:p>
          <a:p>
            <a:pPr marL="0" indent="0" algn="ctr">
              <a:buNone/>
            </a:pPr>
            <a:r>
              <a:rPr lang="en-US" sz="17600" dirty="0">
                <a:solidFill>
                  <a:srgbClr val="FFFFFF"/>
                </a:solidFill>
              </a:rPr>
              <a:t>The Bottom Line from last class?</a:t>
            </a:r>
          </a:p>
          <a:p>
            <a:pPr marL="0" indent="0" algn="ctr">
              <a:buNone/>
            </a:pPr>
            <a:endParaRPr lang="en-US" sz="17600" dirty="0">
              <a:solidFill>
                <a:srgbClr val="FFFFFF"/>
              </a:solidFill>
            </a:endParaRPr>
          </a:p>
          <a:p>
            <a:pPr marL="0" indent="0" algn="ctr">
              <a:buNone/>
            </a:pPr>
            <a:r>
              <a:rPr lang="en-US" sz="12800" dirty="0">
                <a:solidFill>
                  <a:srgbClr val="FFFFFF"/>
                </a:solidFill>
              </a:rPr>
              <a:t>Our WORTH and our VALUE come from OUR SOULS,</a:t>
            </a:r>
          </a:p>
          <a:p>
            <a:pPr marL="0" indent="0" algn="ctr">
              <a:buNone/>
            </a:pPr>
            <a:r>
              <a:rPr lang="en-US" sz="12800" dirty="0">
                <a:solidFill>
                  <a:srgbClr val="FFFFFF"/>
                </a:solidFill>
              </a:rPr>
              <a:t>NOT</a:t>
            </a:r>
          </a:p>
          <a:p>
            <a:pPr marL="0" indent="0" algn="ctr">
              <a:buNone/>
            </a:pPr>
            <a:r>
              <a:rPr lang="en-US" sz="12800" dirty="0">
                <a:solidFill>
                  <a:srgbClr val="FFFFFF"/>
                </a:solidFill>
              </a:rPr>
              <a:t>The condition of OUR BODIES</a:t>
            </a:r>
          </a:p>
          <a:p>
            <a:pPr marL="0" indent="0">
              <a:buNone/>
            </a:pPr>
            <a:endParaRPr lang="en-US" sz="1400" dirty="0">
              <a:solidFill>
                <a:srgbClr val="FFFFFF"/>
              </a:solidFill>
            </a:endParaRPr>
          </a:p>
          <a:p>
            <a:pPr marL="0" indent="0">
              <a:buNone/>
            </a:pPr>
            <a:endParaRPr lang="en-US" sz="1400" dirty="0">
              <a:solidFill>
                <a:srgbClr val="FFFFFF"/>
              </a:solidFill>
            </a:endParaRPr>
          </a:p>
          <a:p>
            <a:pPr marL="0" indent="0">
              <a:buNone/>
            </a:pPr>
            <a:endParaRPr lang="en-US" sz="1400" dirty="0">
              <a:solidFill>
                <a:srgbClr val="FFFFFF"/>
              </a:solidFill>
            </a:endParaRPr>
          </a:p>
          <a:p>
            <a:pPr marL="0" indent="0">
              <a:buNone/>
            </a:pPr>
            <a:endParaRPr lang="en-US" sz="1400" dirty="0">
              <a:solidFill>
                <a:srgbClr val="FFFFFF"/>
              </a:solidFill>
            </a:endParaRPr>
          </a:p>
          <a:p>
            <a:pPr marL="0" indent="0" algn="ctr">
              <a:buNone/>
            </a:pPr>
            <a:r>
              <a:rPr lang="en-US" sz="6400" dirty="0">
                <a:solidFill>
                  <a:srgbClr val="FFFFFF"/>
                </a:solidFill>
              </a:rPr>
              <a:t>(From </a:t>
            </a:r>
            <a:r>
              <a:rPr lang="en-US" sz="6400" dirty="0" err="1">
                <a:solidFill>
                  <a:srgbClr val="FFFFFF"/>
                </a:solidFill>
              </a:rPr>
              <a:t>Magis</a:t>
            </a:r>
            <a:r>
              <a:rPr lang="en-US" sz="6400" dirty="0">
                <a:solidFill>
                  <a:srgbClr val="FFFFFF"/>
                </a:solidFill>
              </a:rPr>
              <a:t> Center 12+ 7E Presentation 1)</a:t>
            </a:r>
          </a:p>
        </p:txBody>
      </p:sp>
    </p:spTree>
    <p:extLst>
      <p:ext uri="{BB962C8B-B14F-4D97-AF65-F5344CB8AC3E}">
        <p14:creationId xmlns:p14="http://schemas.microsoft.com/office/powerpoint/2010/main" val="3240037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1000"/>
                                        <p:tgtEl>
                                          <p:spTgt spid="3">
                                            <p:txEl>
                                              <p:pRg st="5" end="5"/>
                                            </p:txEl>
                                          </p:spTgt>
                                        </p:tgtEl>
                                      </p:cBhvr>
                                    </p:animEffect>
                                    <p:anim calcmode="lin" valueType="num">
                                      <p:cBhvr>
                                        <p:cTn id="2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5" end="5"/>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1000"/>
                                        <p:tgtEl>
                                          <p:spTgt spid="3">
                                            <p:txEl>
                                              <p:pRg st="6" end="6"/>
                                            </p:txEl>
                                          </p:spTgt>
                                        </p:tgtEl>
                                      </p:cBhvr>
                                    </p:animEffect>
                                    <p:anim calcmode="lin" valueType="num">
                                      <p:cBhvr>
                                        <p:cTn id="2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6" end="6"/>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animEffect transition="in" filter="fade">
                                      <p:cBhvr>
                                        <p:cTn id="29" dur="1000"/>
                                        <p:tgtEl>
                                          <p:spTgt spid="3">
                                            <p:txEl>
                                              <p:pRg st="11" end="11"/>
                                            </p:txEl>
                                          </p:spTgt>
                                        </p:tgtEl>
                                      </p:cBhvr>
                                    </p:animEffect>
                                    <p:anim calcmode="lin" valueType="num">
                                      <p:cBhvr>
                                        <p:cTn id="30"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5A0F3-66F2-D449-8F8A-5706CA7E53BC}"/>
              </a:ext>
            </a:extLst>
          </p:cNvPr>
          <p:cNvSpPr>
            <a:spLocks noGrp="1"/>
          </p:cNvSpPr>
          <p:nvPr>
            <p:ph type="title"/>
          </p:nvPr>
        </p:nvSpPr>
        <p:spPr/>
        <p:txBody>
          <a:bodyPr/>
          <a:lstStyle/>
          <a:p>
            <a:pPr algn="ctr"/>
            <a:r>
              <a:rPr lang="en-US" dirty="0"/>
              <a:t>Adam and Eve Before the Fall</a:t>
            </a:r>
          </a:p>
        </p:txBody>
      </p:sp>
      <p:sp>
        <p:nvSpPr>
          <p:cNvPr id="3" name="Content Placeholder 2">
            <a:extLst>
              <a:ext uri="{FF2B5EF4-FFF2-40B4-BE49-F238E27FC236}">
                <a16:creationId xmlns:a16="http://schemas.microsoft.com/office/drawing/2014/main" id="{E8011E9F-2BDB-8442-AE75-3733DE4D9F54}"/>
              </a:ext>
            </a:extLst>
          </p:cNvPr>
          <p:cNvSpPr>
            <a:spLocks noGrp="1"/>
          </p:cNvSpPr>
          <p:nvPr>
            <p:ph idx="1"/>
          </p:nvPr>
        </p:nvSpPr>
        <p:spPr>
          <a:xfrm>
            <a:off x="4963352" y="1495425"/>
            <a:ext cx="6819074" cy="3895725"/>
          </a:xfrm>
        </p:spPr>
        <p:txBody>
          <a:bodyPr>
            <a:normAutofit/>
          </a:bodyPr>
          <a:lstStyle/>
          <a:p>
            <a:pPr marL="514350" indent="-514350">
              <a:buFont typeface="+mj-lt"/>
              <a:buAutoNum type="arabicPeriod"/>
            </a:pPr>
            <a:r>
              <a:rPr lang="en-US" b="1" dirty="0"/>
              <a:t>Created with sanctifying grace.</a:t>
            </a:r>
          </a:p>
          <a:p>
            <a:pPr marL="514350" indent="-514350">
              <a:buFont typeface="+mj-lt"/>
              <a:buAutoNum type="arabicPeriod"/>
            </a:pPr>
            <a:r>
              <a:rPr lang="en-US" b="1" dirty="0"/>
              <a:t>Had knowledge far superior to ours. </a:t>
            </a:r>
          </a:p>
          <a:p>
            <a:pPr lvl="1"/>
            <a:r>
              <a:rPr lang="en-US" dirty="0"/>
              <a:t>God gave a substantial advantage to the call to holiness, love, and goodness.</a:t>
            </a:r>
          </a:p>
          <a:p>
            <a:pPr marL="514350" indent="-514350">
              <a:buAutoNum type="arabicPeriod" startAt="3"/>
            </a:pPr>
            <a:r>
              <a:rPr lang="en-US" b="1" dirty="0"/>
              <a:t>Passions under control; no inclination toward sin.</a:t>
            </a:r>
          </a:p>
          <a:p>
            <a:pPr marL="514350" indent="-514350">
              <a:buAutoNum type="arabicPeriod" startAt="3"/>
            </a:pPr>
            <a:r>
              <a:rPr lang="en-US" b="1" dirty="0"/>
              <a:t>Put under trial by God with one “commandment” </a:t>
            </a:r>
          </a:p>
          <a:p>
            <a:pPr lvl="1"/>
            <a:r>
              <a:rPr lang="en-US" dirty="0"/>
              <a:t>Don’t eat the fruit of the tree! </a:t>
            </a:r>
          </a:p>
        </p:txBody>
      </p:sp>
      <p:pic>
        <p:nvPicPr>
          <p:cNvPr id="1026" name="Picture 2">
            <a:extLst>
              <a:ext uri="{FF2B5EF4-FFF2-40B4-BE49-F238E27FC236}">
                <a16:creationId xmlns:a16="http://schemas.microsoft.com/office/drawing/2014/main" id="{17F8A8AF-FBF8-42B9-876F-C85982B6B4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761" y="1690688"/>
            <a:ext cx="4346089" cy="32099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6827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Content Placeholder 4">
            <a:extLst>
              <a:ext uri="{FF2B5EF4-FFF2-40B4-BE49-F238E27FC236}">
                <a16:creationId xmlns:a16="http://schemas.microsoft.com/office/drawing/2014/main" id="{2B5C59E6-D4D5-E053-3FF2-64B1B75C5922}"/>
              </a:ext>
            </a:extLst>
          </p:cNvPr>
          <p:cNvPicPr>
            <a:picLocks noGrp="1" noChangeAspect="1"/>
          </p:cNvPicPr>
          <p:nvPr>
            <p:ph sz="half" idx="2"/>
          </p:nvPr>
        </p:nvPicPr>
        <p:blipFill rotWithShape="1">
          <a:blip r:embed="rId3"/>
          <a:srcRect r="12933" b="-1"/>
          <a:stretch/>
        </p:blipFill>
        <p:spPr>
          <a:xfrm>
            <a:off x="1"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2C9454A-C556-72F4-D33D-91BB014E80B9}"/>
              </a:ext>
            </a:extLst>
          </p:cNvPr>
          <p:cNvSpPr>
            <a:spLocks noGrp="1"/>
          </p:cNvSpPr>
          <p:nvPr>
            <p:ph type="title"/>
          </p:nvPr>
        </p:nvSpPr>
        <p:spPr>
          <a:xfrm>
            <a:off x="7304314" y="365125"/>
            <a:ext cx="4669972" cy="799646"/>
          </a:xfrm>
        </p:spPr>
        <p:txBody>
          <a:bodyPr vert="horz" lIns="91440" tIns="45720" rIns="91440" bIns="45720" rtlCol="0" anchor="ctr">
            <a:normAutofit fontScale="90000"/>
          </a:bodyPr>
          <a:lstStyle/>
          <a:p>
            <a:r>
              <a:rPr lang="en-US" sz="4000" dirty="0"/>
              <a:t>The Fall and Original Sin</a:t>
            </a:r>
          </a:p>
        </p:txBody>
      </p:sp>
      <p:sp>
        <p:nvSpPr>
          <p:cNvPr id="3" name="Content Placeholder 2">
            <a:extLst>
              <a:ext uri="{FF2B5EF4-FFF2-40B4-BE49-F238E27FC236}">
                <a16:creationId xmlns:a16="http://schemas.microsoft.com/office/drawing/2014/main" id="{26ECA785-45D7-817D-DCFF-C2FEC7B7D26D}"/>
              </a:ext>
            </a:extLst>
          </p:cNvPr>
          <p:cNvSpPr>
            <a:spLocks noGrp="1"/>
          </p:cNvSpPr>
          <p:nvPr>
            <p:ph sz="half" idx="1"/>
          </p:nvPr>
        </p:nvSpPr>
        <p:spPr>
          <a:xfrm>
            <a:off x="7304314" y="1328057"/>
            <a:ext cx="4669972" cy="5377543"/>
          </a:xfrm>
        </p:spPr>
        <p:txBody>
          <a:bodyPr vert="horz" lIns="91440" tIns="45720" rIns="91440" bIns="45720" rtlCol="0">
            <a:normAutofit fontScale="92500" lnSpcReduction="10000"/>
          </a:bodyPr>
          <a:lstStyle/>
          <a:p>
            <a:pPr marL="514350"/>
            <a:r>
              <a:rPr lang="en-US" sz="2400" dirty="0"/>
              <a:t>What is meant by the Fall and  Original Sin? (Genesis 3:1-11)</a:t>
            </a:r>
          </a:p>
          <a:p>
            <a:pPr marL="514350"/>
            <a:r>
              <a:rPr lang="en-US" sz="2400" dirty="0"/>
              <a:t>What was the sin of Adam and Eve?</a:t>
            </a:r>
          </a:p>
          <a:p>
            <a:pPr marL="514350"/>
            <a:r>
              <a:rPr lang="en-US" sz="2400" dirty="0"/>
              <a:t>What were the effects of the sin?</a:t>
            </a:r>
          </a:p>
          <a:p>
            <a:pPr lvl="1"/>
            <a:r>
              <a:rPr lang="en-US" dirty="0"/>
              <a:t>Subject to death and suffering</a:t>
            </a:r>
          </a:p>
          <a:p>
            <a:pPr lvl="1"/>
            <a:r>
              <a:rPr lang="en-US" dirty="0"/>
              <a:t>No sanctifying grace; no immediate right to heaven</a:t>
            </a:r>
          </a:p>
          <a:p>
            <a:pPr lvl="1"/>
            <a:r>
              <a:rPr lang="en-US" dirty="0"/>
              <a:t>We have an inclination toward evil</a:t>
            </a:r>
          </a:p>
          <a:p>
            <a:pPr marL="514350"/>
            <a:r>
              <a:rPr lang="en-US" sz="2400" dirty="0"/>
              <a:t>God would not abandon us; but would send us a Savior.</a:t>
            </a:r>
          </a:p>
          <a:p>
            <a:pPr marL="514350"/>
            <a:endParaRPr lang="en-US" sz="2400" dirty="0"/>
          </a:p>
          <a:p>
            <a:pPr marL="514350"/>
            <a:r>
              <a:rPr lang="en-US" sz="2400" dirty="0"/>
              <a:t>Salvation history – is then the history from Adam – Noah – Abraham … to Christ!</a:t>
            </a:r>
          </a:p>
          <a:p>
            <a:endParaRPr lang="en-US" sz="1400" dirty="0"/>
          </a:p>
        </p:txBody>
      </p:sp>
    </p:spTree>
    <p:extLst>
      <p:ext uri="{BB962C8B-B14F-4D97-AF65-F5344CB8AC3E}">
        <p14:creationId xmlns:p14="http://schemas.microsoft.com/office/powerpoint/2010/main" val="1289131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1000"/>
                                        <p:tgtEl>
                                          <p:spTgt spid="3">
                                            <p:txEl>
                                              <p:pRg st="1" end="1"/>
                                            </p:txEl>
                                          </p:spTgt>
                                        </p:tgtEl>
                                      </p:cBhvr>
                                    </p:animEffect>
                                    <p:anim calcmode="lin" valueType="num">
                                      <p:cBhvr>
                                        <p:cTn id="16"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1000"/>
                                        <p:tgtEl>
                                          <p:spTgt spid="3">
                                            <p:txEl>
                                              <p:pRg st="2" end="2"/>
                                            </p:txEl>
                                          </p:spTgt>
                                        </p:tgtEl>
                                      </p:cBhvr>
                                    </p:animEffect>
                                    <p:anim calcmode="lin" valueType="num">
                                      <p:cBhvr>
                                        <p:cTn id="2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1000"/>
                                        <p:tgtEl>
                                          <p:spTgt spid="3">
                                            <p:txEl>
                                              <p:pRg st="3" end="3"/>
                                            </p:txEl>
                                          </p:spTgt>
                                        </p:tgtEl>
                                      </p:cBhvr>
                                    </p:animEffect>
                                    <p:anim calcmode="lin" valueType="num">
                                      <p:cBhvr>
                                        <p:cTn id="3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3" dur="9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fade">
                                      <p:cBhvr>
                                        <p:cTn id="39" dur="1000"/>
                                        <p:tgtEl>
                                          <p:spTgt spid="3">
                                            <p:txEl>
                                              <p:pRg st="4" end="4"/>
                                            </p:txEl>
                                          </p:spTgt>
                                        </p:tgtEl>
                                      </p:cBhvr>
                                    </p:animEffect>
                                    <p:anim calcmode="lin" valueType="num">
                                      <p:cBhvr>
                                        <p:cTn id="4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1" dur="9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Effect transition="in" filter="fade">
                                      <p:cBhvr>
                                        <p:cTn id="47" dur="1000"/>
                                        <p:tgtEl>
                                          <p:spTgt spid="3">
                                            <p:txEl>
                                              <p:pRg st="5" end="5"/>
                                            </p:txEl>
                                          </p:spTgt>
                                        </p:tgtEl>
                                      </p:cBhvr>
                                    </p:animEffect>
                                    <p:anim calcmode="lin" valueType="num">
                                      <p:cBhvr>
                                        <p:cTn id="4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9" dur="9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50" dur="100" accel="100000" fill="hold">
                                          <p:stCondLst>
                                            <p:cond delay="9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7" presetClass="entr" presetSubtype="0" fill="hold" nodeType="clickEffect">
                                  <p:stCondLst>
                                    <p:cond delay="0"/>
                                  </p:stCondLst>
                                  <p:childTnLst>
                                    <p:set>
                                      <p:cBhvr>
                                        <p:cTn id="54" dur="1" fill="hold">
                                          <p:stCondLst>
                                            <p:cond delay="0"/>
                                          </p:stCondLst>
                                        </p:cTn>
                                        <p:tgtEl>
                                          <p:spTgt spid="3">
                                            <p:txEl>
                                              <p:pRg st="6" end="6"/>
                                            </p:txEl>
                                          </p:spTgt>
                                        </p:tgtEl>
                                        <p:attrNameLst>
                                          <p:attrName>style.visibility</p:attrName>
                                        </p:attrNameLst>
                                      </p:cBhvr>
                                      <p:to>
                                        <p:strVal val="visible"/>
                                      </p:to>
                                    </p:set>
                                    <p:animEffect transition="in" filter="fade">
                                      <p:cBhvr>
                                        <p:cTn id="55" dur="1000"/>
                                        <p:tgtEl>
                                          <p:spTgt spid="3">
                                            <p:txEl>
                                              <p:pRg st="6" end="6"/>
                                            </p:txEl>
                                          </p:spTgt>
                                        </p:tgtEl>
                                      </p:cBhvr>
                                    </p:animEffect>
                                    <p:anim calcmode="lin" valueType="num">
                                      <p:cBhvr>
                                        <p:cTn id="5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7" dur="9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37" presetClass="entr" presetSubtype="0" fill="hold"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Effect transition="in" filter="fade">
                                      <p:cBhvr>
                                        <p:cTn id="63" dur="1000"/>
                                        <p:tgtEl>
                                          <p:spTgt spid="3">
                                            <p:txEl>
                                              <p:pRg st="8" end="8"/>
                                            </p:txEl>
                                          </p:spTgt>
                                        </p:tgtEl>
                                      </p:cBhvr>
                                    </p:animEffect>
                                    <p:anim calcmode="lin" valueType="num">
                                      <p:cBhvr>
                                        <p:cTn id="6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5" dur="900" decel="100000" fill="hold"/>
                                        <p:tgtEl>
                                          <p:spTgt spid="3">
                                            <p:txEl>
                                              <p:pRg st="8" end="8"/>
                                            </p:txEl>
                                          </p:spTgt>
                                        </p:tgtEl>
                                        <p:attrNameLst>
                                          <p:attrName>ppt_y</p:attrName>
                                        </p:attrNameLst>
                                      </p:cBhvr>
                                      <p:tavLst>
                                        <p:tav tm="0">
                                          <p:val>
                                            <p:strVal val="#ppt_y+1"/>
                                          </p:val>
                                        </p:tav>
                                        <p:tav tm="100000">
                                          <p:val>
                                            <p:strVal val="#ppt_y-.03"/>
                                          </p:val>
                                        </p:tav>
                                      </p:tavLst>
                                    </p:anim>
                                    <p:anim calcmode="lin" valueType="num">
                                      <p:cBhvr>
                                        <p:cTn id="66" dur="100" accel="100000" fill="hold">
                                          <p:stCondLst>
                                            <p:cond delay="900"/>
                                          </p:stCondLst>
                                        </p:cTn>
                                        <p:tgtEl>
                                          <p:spTgt spid="3">
                                            <p:txEl>
                                              <p:pRg st="8" end="8"/>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18" name="Rectangle 4117">
            <a:extLst>
              <a:ext uri="{FF2B5EF4-FFF2-40B4-BE49-F238E27FC236}">
                <a16:creationId xmlns:a16="http://schemas.microsoft.com/office/drawing/2014/main" id="{09CFCDAF-46CE-4056-866C-5EE9122FDC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20" name="!!Rectangle">
            <a:extLst>
              <a:ext uri="{FF2B5EF4-FFF2-40B4-BE49-F238E27FC236}">
                <a16:creationId xmlns:a16="http://schemas.microsoft.com/office/drawing/2014/main" id="{9F587EB1-1674-4B8B-88AD-2A81FFFB5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4098" name="Picture 2">
            <a:extLst>
              <a:ext uri="{FF2B5EF4-FFF2-40B4-BE49-F238E27FC236}">
                <a16:creationId xmlns:a16="http://schemas.microsoft.com/office/drawing/2014/main" id="{1711D862-8361-4A58-9999-A7D5B0F0CCF5}"/>
              </a:ext>
            </a:extLst>
          </p:cNvPr>
          <p:cNvPicPr>
            <a:picLocks noChangeAspect="1" noChangeArrowheads="1"/>
          </p:cNvPicPr>
          <p:nvPr/>
        </p:nvPicPr>
        <p:blipFill rotWithShape="1">
          <a:blip r:embed="rId2">
            <a:duotone>
              <a:schemeClr val="accent1">
                <a:shade val="45000"/>
                <a:satMod val="135000"/>
              </a:schemeClr>
              <a:prstClr val="white"/>
            </a:duotone>
            <a:alphaModFix amt="35000"/>
            <a:extLst>
              <a:ext uri="{28A0092B-C50C-407E-A947-70E740481C1C}">
                <a14:useLocalDpi xmlns:a14="http://schemas.microsoft.com/office/drawing/2010/main" val="0"/>
              </a:ext>
            </a:extLst>
          </a:blip>
          <a:srcRect l="7014" r="21874" b="-1"/>
          <a:stretch/>
        </p:blipFill>
        <p:spPr bwMode="auto">
          <a:xfrm>
            <a:off x="20" y="10"/>
            <a:ext cx="12191981" cy="68579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E0B82E86-84F2-4DE2-BA9A-9DB2FAF8C7E4}"/>
              </a:ext>
            </a:extLst>
          </p:cNvPr>
          <p:cNvSpPr>
            <a:spLocks noGrp="1"/>
          </p:cNvSpPr>
          <p:nvPr>
            <p:ph type="title"/>
          </p:nvPr>
        </p:nvSpPr>
        <p:spPr>
          <a:xfrm>
            <a:off x="838199" y="381934"/>
            <a:ext cx="5552637" cy="5181523"/>
          </a:xfrm>
        </p:spPr>
        <p:txBody>
          <a:bodyPr anchor="b">
            <a:normAutofit/>
          </a:bodyPr>
          <a:lstStyle/>
          <a:p>
            <a:r>
              <a:rPr lang="en-US" sz="6800" b="1" dirty="0">
                <a:solidFill>
                  <a:srgbClr val="FFFFFF"/>
                </a:solidFill>
              </a:rPr>
              <a:t>Consequences of Original Sin</a:t>
            </a:r>
          </a:p>
        </p:txBody>
      </p:sp>
      <p:cxnSp>
        <p:nvCxnSpPr>
          <p:cNvPr id="4122" name="Straight Connector 4121">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3622" y="373056"/>
            <a:ext cx="0" cy="6476066"/>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4124"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2814" y="74031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2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1594" y="969611"/>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28"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07274" y="1484755"/>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08" name="Content Placeholder 4101">
            <a:extLst>
              <a:ext uri="{FF2B5EF4-FFF2-40B4-BE49-F238E27FC236}">
                <a16:creationId xmlns:a16="http://schemas.microsoft.com/office/drawing/2014/main" id="{93E622F0-82E5-4067-B703-58C6C641D393}"/>
              </a:ext>
            </a:extLst>
          </p:cNvPr>
          <p:cNvSpPr>
            <a:spLocks noGrp="1"/>
          </p:cNvSpPr>
          <p:nvPr>
            <p:ph idx="1"/>
          </p:nvPr>
        </p:nvSpPr>
        <p:spPr>
          <a:xfrm>
            <a:off x="7229042" y="698643"/>
            <a:ext cx="4124758" cy="4864813"/>
          </a:xfrm>
        </p:spPr>
        <p:txBody>
          <a:bodyPr anchor="b">
            <a:normAutofit/>
          </a:bodyPr>
          <a:lstStyle/>
          <a:p>
            <a:r>
              <a:rPr lang="en-US" sz="6000" b="1" dirty="0">
                <a:solidFill>
                  <a:srgbClr val="FFFFFF"/>
                </a:solidFill>
              </a:rPr>
              <a:t>Internal</a:t>
            </a:r>
          </a:p>
          <a:p>
            <a:r>
              <a:rPr lang="en-US" sz="6000" b="1" dirty="0">
                <a:solidFill>
                  <a:srgbClr val="FFFFFF"/>
                </a:solidFill>
              </a:rPr>
              <a:t>External</a:t>
            </a:r>
          </a:p>
        </p:txBody>
      </p:sp>
    </p:spTree>
    <p:extLst>
      <p:ext uri="{BB962C8B-B14F-4D97-AF65-F5344CB8AC3E}">
        <p14:creationId xmlns:p14="http://schemas.microsoft.com/office/powerpoint/2010/main" val="3022225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18" name="Rectangle 4117">
            <a:extLst>
              <a:ext uri="{FF2B5EF4-FFF2-40B4-BE49-F238E27FC236}">
                <a16:creationId xmlns:a16="http://schemas.microsoft.com/office/drawing/2014/main" id="{09CFCDAF-46CE-4056-866C-5EE9122FDC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20" name="!!Rectangle">
            <a:extLst>
              <a:ext uri="{FF2B5EF4-FFF2-40B4-BE49-F238E27FC236}">
                <a16:creationId xmlns:a16="http://schemas.microsoft.com/office/drawing/2014/main" id="{9F587EB1-1674-4B8B-88AD-2A81FFFB5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4098" name="Picture 2">
            <a:extLst>
              <a:ext uri="{FF2B5EF4-FFF2-40B4-BE49-F238E27FC236}">
                <a16:creationId xmlns:a16="http://schemas.microsoft.com/office/drawing/2014/main" id="{1711D862-8361-4A58-9999-A7D5B0F0CCF5}"/>
              </a:ext>
            </a:extLst>
          </p:cNvPr>
          <p:cNvPicPr>
            <a:picLocks noChangeAspect="1" noChangeArrowheads="1"/>
          </p:cNvPicPr>
          <p:nvPr/>
        </p:nvPicPr>
        <p:blipFill rotWithShape="1">
          <a:blip r:embed="rId2">
            <a:duotone>
              <a:schemeClr val="accent1">
                <a:shade val="45000"/>
                <a:satMod val="135000"/>
              </a:schemeClr>
              <a:prstClr val="white"/>
            </a:duotone>
            <a:alphaModFix amt="35000"/>
            <a:extLst>
              <a:ext uri="{28A0092B-C50C-407E-A947-70E740481C1C}">
                <a14:useLocalDpi xmlns:a14="http://schemas.microsoft.com/office/drawing/2010/main" val="0"/>
              </a:ext>
            </a:extLst>
          </a:blip>
          <a:srcRect l="7014" r="21874" b="-1"/>
          <a:stretch/>
        </p:blipFill>
        <p:spPr bwMode="auto">
          <a:xfrm>
            <a:off x="-106306" y="-8867"/>
            <a:ext cx="12191981" cy="68579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E0B82E86-84F2-4DE2-BA9A-9DB2FAF8C7E4}"/>
              </a:ext>
            </a:extLst>
          </p:cNvPr>
          <p:cNvSpPr>
            <a:spLocks noGrp="1"/>
          </p:cNvSpPr>
          <p:nvPr>
            <p:ph type="title"/>
          </p:nvPr>
        </p:nvSpPr>
        <p:spPr>
          <a:xfrm>
            <a:off x="838199" y="381934"/>
            <a:ext cx="5472371" cy="4009313"/>
          </a:xfrm>
        </p:spPr>
        <p:txBody>
          <a:bodyPr anchor="b">
            <a:normAutofit/>
          </a:bodyPr>
          <a:lstStyle/>
          <a:p>
            <a:pPr algn="ctr"/>
            <a:r>
              <a:rPr lang="en-US" sz="6800" b="1" dirty="0">
                <a:solidFill>
                  <a:srgbClr val="FFFFFF"/>
                </a:solidFill>
              </a:rPr>
              <a:t>Internal Consequences of Original Sin</a:t>
            </a:r>
          </a:p>
        </p:txBody>
      </p:sp>
      <p:cxnSp>
        <p:nvCxnSpPr>
          <p:cNvPr id="4122" name="Straight Connector 4121">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3622" y="373056"/>
            <a:ext cx="0" cy="6476066"/>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4124"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2814" y="74031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2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1594" y="969611"/>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28"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07274" y="1484755"/>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08" name="Content Placeholder 4101">
            <a:extLst>
              <a:ext uri="{FF2B5EF4-FFF2-40B4-BE49-F238E27FC236}">
                <a16:creationId xmlns:a16="http://schemas.microsoft.com/office/drawing/2014/main" id="{93E622F0-82E5-4067-B703-58C6C641D393}"/>
              </a:ext>
            </a:extLst>
          </p:cNvPr>
          <p:cNvSpPr>
            <a:spLocks noGrp="1"/>
          </p:cNvSpPr>
          <p:nvPr>
            <p:ph idx="1"/>
          </p:nvPr>
        </p:nvSpPr>
        <p:spPr>
          <a:xfrm>
            <a:off x="6310576" y="654555"/>
            <a:ext cx="5608522" cy="6212311"/>
          </a:xfrm>
        </p:spPr>
        <p:txBody>
          <a:bodyPr anchor="b">
            <a:normAutofit fontScale="40000" lnSpcReduction="20000"/>
          </a:bodyPr>
          <a:lstStyle/>
          <a:p>
            <a:r>
              <a:rPr lang="en-US" sz="5900" b="1" dirty="0">
                <a:solidFill>
                  <a:srgbClr val="FFFFFF"/>
                </a:solidFill>
              </a:rPr>
              <a:t>Decreased awareness of God’s presence</a:t>
            </a:r>
          </a:p>
          <a:p>
            <a:pPr lvl="1"/>
            <a:r>
              <a:rPr lang="en-US" sz="5900" b="1" dirty="0">
                <a:solidFill>
                  <a:srgbClr val="FFFFFF"/>
                </a:solidFill>
              </a:rPr>
              <a:t>Harder for our free wills to move closer to God</a:t>
            </a:r>
          </a:p>
          <a:p>
            <a:pPr lvl="1"/>
            <a:endParaRPr lang="en-US" sz="5900" b="1" dirty="0">
              <a:solidFill>
                <a:srgbClr val="FFFFFF"/>
              </a:solidFill>
            </a:endParaRPr>
          </a:p>
          <a:p>
            <a:r>
              <a:rPr lang="en-US" sz="5900" b="1" dirty="0">
                <a:solidFill>
                  <a:srgbClr val="FFFFFF"/>
                </a:solidFill>
              </a:rPr>
              <a:t>Loss of focus on our transcendent calling</a:t>
            </a:r>
          </a:p>
          <a:p>
            <a:pPr lvl="1"/>
            <a:r>
              <a:rPr lang="en-US" sz="5900" b="1" dirty="0">
                <a:solidFill>
                  <a:srgbClr val="FFFFFF"/>
                </a:solidFill>
              </a:rPr>
              <a:t>Sensual and egocentric desires have more influence on us</a:t>
            </a:r>
          </a:p>
          <a:p>
            <a:pPr lvl="1"/>
            <a:r>
              <a:rPr lang="en-US" sz="5900" b="1" dirty="0">
                <a:solidFill>
                  <a:srgbClr val="FFFFFF"/>
                </a:solidFill>
              </a:rPr>
              <a:t>Decrease of self control</a:t>
            </a:r>
          </a:p>
          <a:p>
            <a:pPr lvl="1"/>
            <a:endParaRPr lang="en-US" sz="5900" b="1" dirty="0">
              <a:solidFill>
                <a:srgbClr val="FFFFFF"/>
              </a:solidFill>
            </a:endParaRPr>
          </a:p>
          <a:p>
            <a:r>
              <a:rPr lang="en-US" sz="5900" b="1" dirty="0">
                <a:solidFill>
                  <a:srgbClr val="FFFFFF"/>
                </a:solidFill>
              </a:rPr>
              <a:t>Pull of concupiscence</a:t>
            </a:r>
          </a:p>
          <a:p>
            <a:pPr lvl="1"/>
            <a:r>
              <a:rPr lang="en-US" sz="5900" b="1" dirty="0">
                <a:solidFill>
                  <a:srgbClr val="FFFFFF"/>
                </a:solidFill>
              </a:rPr>
              <a:t>Strong interest in power, worldly things, etc.</a:t>
            </a:r>
          </a:p>
          <a:p>
            <a:pPr lvl="1"/>
            <a:r>
              <a:rPr lang="en-US" sz="5900" b="1" dirty="0">
                <a:solidFill>
                  <a:srgbClr val="FFFFFF"/>
                </a:solidFill>
              </a:rPr>
              <a:t>More vulnerable to influence by the evil spirit</a:t>
            </a:r>
          </a:p>
          <a:p>
            <a:pPr marL="457200" lvl="1" indent="0">
              <a:buNone/>
            </a:pPr>
            <a:endParaRPr lang="en-US" sz="5900" b="1" dirty="0">
              <a:solidFill>
                <a:srgbClr val="FFFFFF"/>
              </a:solidFill>
            </a:endParaRPr>
          </a:p>
          <a:p>
            <a:pPr marL="0" indent="0" algn="ctr">
              <a:buNone/>
            </a:pPr>
            <a:r>
              <a:rPr lang="en-US" sz="8000" b="1" dirty="0">
                <a:solidFill>
                  <a:srgbClr val="FFFFFF"/>
                </a:solidFill>
              </a:rPr>
              <a:t>Why didn’t God just program each of us to do good             and avoid evil?</a:t>
            </a:r>
          </a:p>
          <a:p>
            <a:endParaRPr lang="en-US" sz="6000" dirty="0">
              <a:solidFill>
                <a:srgbClr val="FFFFFF"/>
              </a:solidFill>
            </a:endParaRPr>
          </a:p>
        </p:txBody>
      </p:sp>
    </p:spTree>
    <p:extLst>
      <p:ext uri="{BB962C8B-B14F-4D97-AF65-F5344CB8AC3E}">
        <p14:creationId xmlns:p14="http://schemas.microsoft.com/office/powerpoint/2010/main" val="27306412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18" name="Rectangle 4117">
            <a:extLst>
              <a:ext uri="{FF2B5EF4-FFF2-40B4-BE49-F238E27FC236}">
                <a16:creationId xmlns:a16="http://schemas.microsoft.com/office/drawing/2014/main" id="{09CFCDAF-46CE-4056-866C-5EE9122FDC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20" name="!!Rectangle">
            <a:extLst>
              <a:ext uri="{FF2B5EF4-FFF2-40B4-BE49-F238E27FC236}">
                <a16:creationId xmlns:a16="http://schemas.microsoft.com/office/drawing/2014/main" id="{9F587EB1-1674-4B8B-88AD-2A81FFFB5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4098" name="Picture 2">
            <a:extLst>
              <a:ext uri="{FF2B5EF4-FFF2-40B4-BE49-F238E27FC236}">
                <a16:creationId xmlns:a16="http://schemas.microsoft.com/office/drawing/2014/main" id="{1711D862-8361-4A58-9999-A7D5B0F0CCF5}"/>
              </a:ext>
            </a:extLst>
          </p:cNvPr>
          <p:cNvPicPr>
            <a:picLocks noChangeAspect="1" noChangeArrowheads="1"/>
          </p:cNvPicPr>
          <p:nvPr/>
        </p:nvPicPr>
        <p:blipFill rotWithShape="1">
          <a:blip r:embed="rId3">
            <a:duotone>
              <a:schemeClr val="accent1">
                <a:shade val="45000"/>
                <a:satMod val="135000"/>
              </a:schemeClr>
              <a:prstClr val="white"/>
            </a:duotone>
            <a:alphaModFix amt="35000"/>
            <a:extLst>
              <a:ext uri="{28A0092B-C50C-407E-A947-70E740481C1C}">
                <a14:useLocalDpi xmlns:a14="http://schemas.microsoft.com/office/drawing/2010/main" val="0"/>
              </a:ext>
            </a:extLst>
          </a:blip>
          <a:srcRect l="7014" r="21874" b="-1"/>
          <a:stretch/>
        </p:blipFill>
        <p:spPr bwMode="auto">
          <a:xfrm>
            <a:off x="-106306" y="-8867"/>
            <a:ext cx="12191981" cy="68579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E0B82E86-84F2-4DE2-BA9A-9DB2FAF8C7E4}"/>
              </a:ext>
            </a:extLst>
          </p:cNvPr>
          <p:cNvSpPr>
            <a:spLocks noGrp="1"/>
          </p:cNvSpPr>
          <p:nvPr>
            <p:ph type="title"/>
          </p:nvPr>
        </p:nvSpPr>
        <p:spPr>
          <a:xfrm>
            <a:off x="838199" y="381934"/>
            <a:ext cx="5472373" cy="4009313"/>
          </a:xfrm>
        </p:spPr>
        <p:txBody>
          <a:bodyPr anchor="b">
            <a:normAutofit/>
          </a:bodyPr>
          <a:lstStyle/>
          <a:p>
            <a:pPr algn="ctr"/>
            <a:r>
              <a:rPr lang="en-US" sz="6800" b="1" dirty="0">
                <a:solidFill>
                  <a:srgbClr val="FFFFFF"/>
                </a:solidFill>
              </a:rPr>
              <a:t>External Consequences of Original Sin</a:t>
            </a:r>
          </a:p>
        </p:txBody>
      </p:sp>
      <p:cxnSp>
        <p:nvCxnSpPr>
          <p:cNvPr id="4122" name="Straight Connector 4121">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3622" y="373056"/>
            <a:ext cx="0" cy="6476066"/>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4124"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2814" y="74031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2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1594" y="969611"/>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28"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07274" y="1484755"/>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08" name="Content Placeholder 4101">
            <a:extLst>
              <a:ext uri="{FF2B5EF4-FFF2-40B4-BE49-F238E27FC236}">
                <a16:creationId xmlns:a16="http://schemas.microsoft.com/office/drawing/2014/main" id="{93E622F0-82E5-4067-B703-58C6C641D393}"/>
              </a:ext>
            </a:extLst>
          </p:cNvPr>
          <p:cNvSpPr>
            <a:spLocks noGrp="1"/>
          </p:cNvSpPr>
          <p:nvPr>
            <p:ph idx="1"/>
          </p:nvPr>
        </p:nvSpPr>
        <p:spPr>
          <a:xfrm>
            <a:off x="6310576" y="381933"/>
            <a:ext cx="5608522" cy="6210253"/>
          </a:xfrm>
        </p:spPr>
        <p:txBody>
          <a:bodyPr anchor="b">
            <a:normAutofit fontScale="40000" lnSpcReduction="20000"/>
          </a:bodyPr>
          <a:lstStyle/>
          <a:p>
            <a:r>
              <a:rPr lang="en-US" sz="6000" b="1" dirty="0">
                <a:solidFill>
                  <a:srgbClr val="FFFFFF"/>
                </a:solidFill>
              </a:rPr>
              <a:t>Increased inclination to be selfish and indulge in evil desires</a:t>
            </a:r>
          </a:p>
          <a:p>
            <a:pPr lvl="1"/>
            <a:r>
              <a:rPr lang="en-US" sz="5600" b="1" dirty="0">
                <a:solidFill>
                  <a:srgbClr val="FFFFFF"/>
                </a:solidFill>
              </a:rPr>
              <a:t>Alienating us from our relationship </a:t>
            </a:r>
            <a:r>
              <a:rPr lang="en-US" sz="5600" b="1">
                <a:solidFill>
                  <a:srgbClr val="FFFFFF"/>
                </a:solidFill>
              </a:rPr>
              <a:t>with God</a:t>
            </a:r>
            <a:r>
              <a:rPr lang="en-US" sz="5600" b="1" dirty="0">
                <a:solidFill>
                  <a:srgbClr val="FFFFFF"/>
                </a:solidFill>
              </a:rPr>
              <a:t>, with one another, and nature</a:t>
            </a:r>
          </a:p>
          <a:p>
            <a:r>
              <a:rPr lang="en-US" sz="6000" b="1" dirty="0">
                <a:solidFill>
                  <a:srgbClr val="FFFFFF"/>
                </a:solidFill>
              </a:rPr>
              <a:t>Societies were unable to move beyond awe and fear of God</a:t>
            </a:r>
          </a:p>
          <a:p>
            <a:pPr lvl="1"/>
            <a:r>
              <a:rPr lang="en-US" sz="5600" b="1" dirty="0">
                <a:solidFill>
                  <a:srgbClr val="FFFFFF"/>
                </a:solidFill>
              </a:rPr>
              <a:t>Leading to slavery and disregard for human life</a:t>
            </a:r>
          </a:p>
          <a:p>
            <a:r>
              <a:rPr lang="en-US" sz="6000" b="1" dirty="0">
                <a:solidFill>
                  <a:srgbClr val="FFFFFF"/>
                </a:solidFill>
              </a:rPr>
              <a:t>Our relationship with nature was poisoned with superstition and a pervasive belief that the material world was evil</a:t>
            </a:r>
          </a:p>
          <a:p>
            <a:r>
              <a:rPr lang="en-US" sz="6000" b="1" dirty="0">
                <a:solidFill>
                  <a:srgbClr val="FFFFFF"/>
                </a:solidFill>
              </a:rPr>
              <a:t>Loss of our exemption from death</a:t>
            </a:r>
          </a:p>
          <a:p>
            <a:endParaRPr lang="en-US" sz="6000" b="1" dirty="0">
              <a:solidFill>
                <a:srgbClr val="FFFFFF"/>
              </a:solidFill>
            </a:endParaRPr>
          </a:p>
          <a:p>
            <a:pPr marL="0" indent="0" algn="ctr">
              <a:buNone/>
            </a:pPr>
            <a:r>
              <a:rPr lang="en-US" sz="6000" b="1" dirty="0">
                <a:solidFill>
                  <a:srgbClr val="FFFFFF"/>
                </a:solidFill>
              </a:rPr>
              <a:t>It would take Christ and his mission of salvation for all humanity by incorporating us into the Church and strengthening us with the power of the Holy Spirit.</a:t>
            </a:r>
          </a:p>
          <a:p>
            <a:endParaRPr lang="en-US" sz="6000" dirty="0">
              <a:solidFill>
                <a:srgbClr val="FFFFFF"/>
              </a:solidFill>
            </a:endParaRPr>
          </a:p>
        </p:txBody>
      </p:sp>
    </p:spTree>
    <p:extLst>
      <p:ext uri="{BB962C8B-B14F-4D97-AF65-F5344CB8AC3E}">
        <p14:creationId xmlns:p14="http://schemas.microsoft.com/office/powerpoint/2010/main" val="14342065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3" name="Rectangle 1032">
            <a:extLst>
              <a:ext uri="{FF2B5EF4-FFF2-40B4-BE49-F238E27FC236}">
                <a16:creationId xmlns:a16="http://schemas.microsoft.com/office/drawing/2014/main" id="{F8446B12-7391-4711-8B31-112A0B896C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41A70A4-F3E7-2035-BB85-90417B608786}"/>
              </a:ext>
            </a:extLst>
          </p:cNvPr>
          <p:cNvSpPr>
            <a:spLocks noGrp="1"/>
          </p:cNvSpPr>
          <p:nvPr>
            <p:ph type="title"/>
          </p:nvPr>
        </p:nvSpPr>
        <p:spPr>
          <a:xfrm>
            <a:off x="152400" y="4428000"/>
            <a:ext cx="11944350" cy="1400400"/>
          </a:xfrm>
        </p:spPr>
        <p:txBody>
          <a:bodyPr vert="horz" wrap="square" lIns="91440" tIns="45720" rIns="91440" bIns="45720" rtlCol="0" anchor="b">
            <a:normAutofit/>
          </a:bodyPr>
          <a:lstStyle/>
          <a:p>
            <a:pPr algn="ctr"/>
            <a:r>
              <a:rPr lang="en-US" sz="3600" b="1" kern="1200" dirty="0">
                <a:solidFill>
                  <a:schemeClr val="bg1"/>
                </a:solidFill>
                <a:latin typeface="Bahnschrift SemiLight" panose="020B0502040204020203" pitchFamily="34" charset="0"/>
              </a:rPr>
              <a:t>What about Transhumanism, Human Genetic Modification,                                           and Age-Extension Technologies?</a:t>
            </a:r>
          </a:p>
        </p:txBody>
      </p:sp>
      <p:pic>
        <p:nvPicPr>
          <p:cNvPr id="1028" name="Picture 4" descr="Ready One | Science and technology, Nanotechnology, Energy tech">
            <a:extLst>
              <a:ext uri="{FF2B5EF4-FFF2-40B4-BE49-F238E27FC236}">
                <a16:creationId xmlns:a16="http://schemas.microsoft.com/office/drawing/2014/main" id="{6E4FE610-56B5-9D04-E930-F7594752BE58}"/>
              </a:ext>
            </a:extLst>
          </p:cNvPr>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l="5345" r="700" b="2"/>
          <a:stretch/>
        </p:blipFill>
        <p:spPr bwMode="auto">
          <a:xfrm>
            <a:off x="6124575" y="0"/>
            <a:ext cx="6000749" cy="3911828"/>
          </a:xfrm>
          <a:custGeom>
            <a:avLst/>
            <a:gdLst/>
            <a:ahLst/>
            <a:cxnLst/>
            <a:rect l="l" t="t" r="r" b="b"/>
            <a:pathLst>
              <a:path w="6000749" h="3911828">
                <a:moveTo>
                  <a:pt x="0" y="0"/>
                </a:moveTo>
                <a:lnTo>
                  <a:pt x="6000749" y="0"/>
                </a:lnTo>
                <a:lnTo>
                  <a:pt x="6000749" y="3767827"/>
                </a:lnTo>
                <a:lnTo>
                  <a:pt x="5572124" y="3740378"/>
                </a:lnTo>
                <a:lnTo>
                  <a:pt x="0" y="3911828"/>
                </a:lnTo>
                <a:close/>
              </a:path>
            </a:pathLst>
          </a:custGeom>
          <a:noFill/>
          <a:extLst>
            <a:ext uri="{909E8E84-426E-40DD-AFC4-6F175D3DCCD1}">
              <a14:hiddenFill xmlns:a14="http://schemas.microsoft.com/office/drawing/2010/main">
                <a:solidFill>
                  <a:srgbClr val="FFFFFF"/>
                </a:solidFill>
              </a14:hiddenFill>
            </a:ext>
          </a:extLst>
        </p:spPr>
      </p:pic>
      <p:pic>
        <p:nvPicPr>
          <p:cNvPr id="1026" name="Picture 2" descr="From transgender to transhuman: The expanding culture of death ...">
            <a:extLst>
              <a:ext uri="{FF2B5EF4-FFF2-40B4-BE49-F238E27FC236}">
                <a16:creationId xmlns:a16="http://schemas.microsoft.com/office/drawing/2014/main" id="{735A5D2D-0D54-B090-5C5A-56E2DA88A138}"/>
              </a:ext>
            </a:extLst>
          </p:cNvPr>
          <p:cNvPicPr>
            <a:picLocks noGrp="1" noChangeAspect="1" noChangeArrowheads="1"/>
          </p:cNvPicPr>
          <p:nvPr>
            <p:ph sz="half" idx="1"/>
          </p:nvPr>
        </p:nvPicPr>
        <p:blipFill rotWithShape="1">
          <a:blip r:embed="rId4">
            <a:extLst>
              <a:ext uri="{28A0092B-C50C-407E-A947-70E740481C1C}">
                <a14:useLocalDpi xmlns:a14="http://schemas.microsoft.com/office/drawing/2010/main" val="0"/>
              </a:ext>
            </a:extLst>
          </a:blip>
          <a:srcRect l="7205" r="8159" b="2"/>
          <a:stretch/>
        </p:blipFill>
        <p:spPr bwMode="auto">
          <a:xfrm>
            <a:off x="57149" y="0"/>
            <a:ext cx="6000750" cy="3988028"/>
          </a:xfrm>
          <a:custGeom>
            <a:avLst/>
            <a:gdLst/>
            <a:ahLst/>
            <a:cxnLst/>
            <a:rect l="l" t="t" r="r" b="b"/>
            <a:pathLst>
              <a:path w="6000750" h="3988028">
                <a:moveTo>
                  <a:pt x="0" y="0"/>
                </a:moveTo>
                <a:lnTo>
                  <a:pt x="6000750" y="0"/>
                </a:lnTo>
                <a:lnTo>
                  <a:pt x="6000750" y="797153"/>
                </a:lnTo>
                <a:lnTo>
                  <a:pt x="6000750" y="2634343"/>
                </a:lnTo>
                <a:lnTo>
                  <a:pt x="6000750" y="3911828"/>
                </a:lnTo>
                <a:lnTo>
                  <a:pt x="3248025" y="3988028"/>
                </a:lnTo>
                <a:lnTo>
                  <a:pt x="0" y="3780026"/>
                </a:lnTo>
                <a:close/>
              </a:path>
            </a:pathLst>
          </a:custGeom>
          <a:noFill/>
          <a:extLst>
            <a:ext uri="{909E8E84-426E-40DD-AFC4-6F175D3DCCD1}">
              <a14:hiddenFill xmlns:a14="http://schemas.microsoft.com/office/drawing/2010/main">
                <a:solidFill>
                  <a:srgbClr val="FFFFFF"/>
                </a:solidFill>
              </a14:hiddenFill>
            </a:ext>
          </a:extLst>
        </p:spPr>
      </p:pic>
      <p:grpSp>
        <p:nvGrpSpPr>
          <p:cNvPr id="1030" name="Group 1034">
            <a:extLst>
              <a:ext uri="{FF2B5EF4-FFF2-40B4-BE49-F238E27FC236}">
                <a16:creationId xmlns:a16="http://schemas.microsoft.com/office/drawing/2014/main" id="{AC0B7807-0C83-4963-821A-69B172722E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528992"/>
            <a:ext cx="12192000" cy="757168"/>
            <a:chOff x="0" y="2959818"/>
            <a:chExt cx="12192000" cy="757168"/>
          </a:xfrm>
        </p:grpSpPr>
        <p:sp>
          <p:nvSpPr>
            <p:cNvPr id="1036" name="Freeform: Shape 1035">
              <a:extLst>
                <a:ext uri="{FF2B5EF4-FFF2-40B4-BE49-F238E27FC236}">
                  <a16:creationId xmlns:a16="http://schemas.microsoft.com/office/drawing/2014/main" id="{BB027EC7-3252-48A2-A7A4-1741F72E47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7" name="Freeform: Shape 1036">
              <a:extLst>
                <a:ext uri="{FF2B5EF4-FFF2-40B4-BE49-F238E27FC236}">
                  <a16:creationId xmlns:a16="http://schemas.microsoft.com/office/drawing/2014/main" id="{4EBC51E4-7477-4290-BBD0-18AD942C36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5">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2072360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C7F59-A983-44E2-8B37-5E57B8BC83BE}"/>
              </a:ext>
            </a:extLst>
          </p:cNvPr>
          <p:cNvSpPr>
            <a:spLocks noGrp="1"/>
          </p:cNvSpPr>
          <p:nvPr>
            <p:ph type="title"/>
          </p:nvPr>
        </p:nvSpPr>
        <p:spPr>
          <a:xfrm>
            <a:off x="839788" y="457200"/>
            <a:ext cx="3932237" cy="632298"/>
          </a:xfrm>
        </p:spPr>
        <p:txBody>
          <a:bodyPr>
            <a:noAutofit/>
          </a:bodyPr>
          <a:lstStyle/>
          <a:p>
            <a:pPr algn="ctr"/>
            <a:r>
              <a:rPr lang="en-US" sz="4000" b="1" dirty="0"/>
              <a:t>Persons</a:t>
            </a:r>
          </a:p>
        </p:txBody>
      </p:sp>
      <p:sp>
        <p:nvSpPr>
          <p:cNvPr id="4" name="Text Placeholder 3">
            <a:extLst>
              <a:ext uri="{FF2B5EF4-FFF2-40B4-BE49-F238E27FC236}">
                <a16:creationId xmlns:a16="http://schemas.microsoft.com/office/drawing/2014/main" id="{CB309D6C-E250-496E-8AF9-B7B46486BB3E}"/>
              </a:ext>
            </a:extLst>
          </p:cNvPr>
          <p:cNvSpPr>
            <a:spLocks noGrp="1"/>
          </p:cNvSpPr>
          <p:nvPr>
            <p:ph type="body" sz="half" idx="2"/>
          </p:nvPr>
        </p:nvSpPr>
        <p:spPr>
          <a:xfrm>
            <a:off x="839788" y="1196502"/>
            <a:ext cx="4257506" cy="4664548"/>
          </a:xfrm>
        </p:spPr>
        <p:txBody>
          <a:bodyPr>
            <a:normAutofit/>
          </a:bodyPr>
          <a:lstStyle/>
          <a:p>
            <a:r>
              <a:rPr lang="en-US" sz="2800" b="1" dirty="0">
                <a:solidFill>
                  <a:schemeClr val="tx2"/>
                </a:solidFill>
              </a:rPr>
              <a:t>What is a person?</a:t>
            </a:r>
          </a:p>
          <a:p>
            <a:pPr marL="228600" lvl="0" indent="-228600">
              <a:lnSpc>
                <a:spcPct val="100000"/>
              </a:lnSpc>
              <a:spcBef>
                <a:spcPts val="1000"/>
              </a:spcBef>
              <a:buClr>
                <a:srgbClr val="CA9393"/>
              </a:buClr>
              <a:buSzTx/>
              <a:buFont typeface="Wingdings 2" panose="05020102010507070707" pitchFamily="18" charset="2"/>
              <a:buChar char=""/>
            </a:pPr>
            <a:r>
              <a:rPr lang="en-US" sz="2800" b="1" dirty="0">
                <a:solidFill>
                  <a:schemeClr val="tx2"/>
                </a:solidFill>
              </a:rPr>
              <a:t>Comes from Latin </a:t>
            </a:r>
            <a:r>
              <a:rPr lang="en-US" sz="2800" b="1" i="1" dirty="0">
                <a:solidFill>
                  <a:schemeClr val="tx2"/>
                </a:solidFill>
              </a:rPr>
              <a:t>persona,</a:t>
            </a:r>
            <a:r>
              <a:rPr lang="en-US" sz="2800" b="1" dirty="0">
                <a:solidFill>
                  <a:schemeClr val="tx2"/>
                </a:solidFill>
              </a:rPr>
              <a:t> “a mark used by actors,” a “role.”</a:t>
            </a:r>
          </a:p>
          <a:p>
            <a:pPr marL="228600" indent="-228600">
              <a:lnSpc>
                <a:spcPct val="100000"/>
              </a:lnSpc>
              <a:spcBef>
                <a:spcPts val="1000"/>
              </a:spcBef>
              <a:buClr>
                <a:srgbClr val="CA9393"/>
              </a:buClr>
              <a:buSzTx/>
              <a:buFont typeface="Wingdings 2" panose="05020102010507070707" pitchFamily="18" charset="2"/>
              <a:buChar char=""/>
            </a:pPr>
            <a:r>
              <a:rPr lang="en-US" sz="2800" b="1" dirty="0">
                <a:solidFill>
                  <a:schemeClr val="tx2"/>
                </a:solidFill>
              </a:rPr>
              <a:t>A being who is essentially </a:t>
            </a:r>
            <a:r>
              <a:rPr lang="en-US" sz="2800" b="1" u="sng" dirty="0">
                <a:solidFill>
                  <a:schemeClr val="tx2"/>
                </a:solidFill>
              </a:rPr>
              <a:t>relational</a:t>
            </a:r>
            <a:r>
              <a:rPr lang="en-US" sz="2800" b="1" dirty="0">
                <a:solidFill>
                  <a:schemeClr val="tx2"/>
                </a:solidFill>
              </a:rPr>
              <a:t> &amp; </a:t>
            </a:r>
            <a:r>
              <a:rPr lang="en-US" sz="2800" b="1" u="sng" dirty="0">
                <a:solidFill>
                  <a:schemeClr val="tx2"/>
                </a:solidFill>
              </a:rPr>
              <a:t>rational </a:t>
            </a:r>
            <a:r>
              <a:rPr lang="en-US" sz="2800" b="1" dirty="0">
                <a:solidFill>
                  <a:schemeClr val="tx2"/>
                </a:solidFill>
              </a:rPr>
              <a:t>(mind and will; to think and choose).</a:t>
            </a:r>
          </a:p>
          <a:p>
            <a:pPr lvl="0">
              <a:lnSpc>
                <a:spcPct val="100000"/>
              </a:lnSpc>
              <a:spcBef>
                <a:spcPts val="1000"/>
              </a:spcBef>
              <a:buClr>
                <a:srgbClr val="CA9393"/>
              </a:buClr>
              <a:buSzTx/>
            </a:pPr>
            <a:endParaRPr lang="en-US" sz="1800" dirty="0">
              <a:solidFill>
                <a:srgbClr val="412724"/>
              </a:solidFill>
              <a:latin typeface="Dante"/>
              <a:ea typeface="+mn-ea"/>
              <a:cs typeface="+mn-cs"/>
            </a:endParaRPr>
          </a:p>
          <a:p>
            <a:endParaRPr lang="en-US" dirty="0"/>
          </a:p>
          <a:p>
            <a:endParaRPr lang="en-US" dirty="0"/>
          </a:p>
        </p:txBody>
      </p:sp>
      <p:pic>
        <p:nvPicPr>
          <p:cNvPr id="6" name="Picture Placeholder 5">
            <a:extLst>
              <a:ext uri="{FF2B5EF4-FFF2-40B4-BE49-F238E27FC236}">
                <a16:creationId xmlns:a16="http://schemas.microsoft.com/office/drawing/2014/main" id="{8E4C32C3-7444-CC15-B1D5-656B6FD573C3}"/>
              </a:ext>
            </a:extLst>
          </p:cNvPr>
          <p:cNvPicPr>
            <a:picLocks noGrp="1" noChangeAspect="1"/>
          </p:cNvPicPr>
          <p:nvPr>
            <p:ph type="pic" idx="1"/>
          </p:nvPr>
        </p:nvPicPr>
        <p:blipFill rotWithShape="1">
          <a:blip r:embed="rId2"/>
          <a:srcRect l="3396" r="3396"/>
          <a:stretch/>
        </p:blipFill>
        <p:spPr>
          <a:prstGeom prst="rect">
            <a:avLst/>
          </a:prstGeom>
        </p:spPr>
      </p:pic>
    </p:spTree>
    <p:extLst>
      <p:ext uri="{BB962C8B-B14F-4D97-AF65-F5344CB8AC3E}">
        <p14:creationId xmlns:p14="http://schemas.microsoft.com/office/powerpoint/2010/main" val="326237295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4715</TotalTime>
  <Words>982</Words>
  <Application>Microsoft Office PowerPoint</Application>
  <PresentationFormat>Widescreen</PresentationFormat>
  <Paragraphs>130</Paragraphs>
  <Slides>16</Slides>
  <Notes>9</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Bahnschrift SemiLight</vt:lpstr>
      <vt:lpstr>Calibri</vt:lpstr>
      <vt:lpstr>Calibri Light</vt:lpstr>
      <vt:lpstr>Dante</vt:lpstr>
      <vt:lpstr>Wingdings 2</vt:lpstr>
      <vt:lpstr>Office Theme</vt:lpstr>
      <vt:lpstr>  St. Raymond of Peñafort  Ninth Grade Class 3 September 24, 2023 </vt:lpstr>
      <vt:lpstr>Saint Padre Pio (St. Pius of Pietrelcina)</vt:lpstr>
      <vt:lpstr>St. Januarius </vt:lpstr>
      <vt:lpstr>Classroom Exercise</vt:lpstr>
      <vt:lpstr>Does Heaven Exist?</vt:lpstr>
      <vt:lpstr>PowerPoint Presentation</vt:lpstr>
      <vt:lpstr>Review of the Last Class</vt:lpstr>
      <vt:lpstr>The Bottom Line from Last Class?       </vt:lpstr>
      <vt:lpstr>PowerPoint Presentation</vt:lpstr>
      <vt:lpstr>Adam and Eve Before the Fall</vt:lpstr>
      <vt:lpstr>The Fall and Original Sin</vt:lpstr>
      <vt:lpstr>Consequences of Original Sin</vt:lpstr>
      <vt:lpstr>Internal Consequences of Original Sin</vt:lpstr>
      <vt:lpstr>External Consequences of Original Sin</vt:lpstr>
      <vt:lpstr>What about Transhumanism, Human Genetic Modification,                                           and Age-Extension Technologies?</vt:lpstr>
      <vt:lpstr>Persons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 Raymond of Penefort Ninth Grade CCD Class 2</dc:title>
  <dc:creator>Bob Laird</dc:creator>
  <cp:lastModifiedBy>Gerri Laird</cp:lastModifiedBy>
  <cp:revision>44</cp:revision>
  <cp:lastPrinted>2020-09-19T23:48:50Z</cp:lastPrinted>
  <dcterms:created xsi:type="dcterms:W3CDTF">2020-09-18T02:55:21Z</dcterms:created>
  <dcterms:modified xsi:type="dcterms:W3CDTF">2023-09-26T14:46:49Z</dcterms:modified>
</cp:coreProperties>
</file>