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0" r:id="rId1"/>
    <p:sldMasterId id="2147483762" r:id="rId2"/>
    <p:sldMasterId id="2147483774" r:id="rId3"/>
  </p:sldMasterIdLst>
  <p:notesMasterIdLst>
    <p:notesMasterId r:id="rId30"/>
  </p:notesMasterIdLst>
  <p:sldIdLst>
    <p:sldId id="289" r:id="rId4"/>
    <p:sldId id="274" r:id="rId5"/>
    <p:sldId id="346" r:id="rId6"/>
    <p:sldId id="446" r:id="rId7"/>
    <p:sldId id="453" r:id="rId8"/>
    <p:sldId id="471" r:id="rId9"/>
    <p:sldId id="472" r:id="rId10"/>
    <p:sldId id="488" r:id="rId11"/>
    <p:sldId id="350" r:id="rId12"/>
    <p:sldId id="474" r:id="rId13"/>
    <p:sldId id="475" r:id="rId14"/>
    <p:sldId id="266" r:id="rId15"/>
    <p:sldId id="353" r:id="rId16"/>
    <p:sldId id="473" r:id="rId17"/>
    <p:sldId id="352" r:id="rId18"/>
    <p:sldId id="262" r:id="rId19"/>
    <p:sldId id="356" r:id="rId20"/>
    <p:sldId id="485" r:id="rId21"/>
    <p:sldId id="273" r:id="rId22"/>
    <p:sldId id="358" r:id="rId23"/>
    <p:sldId id="483" r:id="rId24"/>
    <p:sldId id="287" r:id="rId25"/>
    <p:sldId id="486" r:id="rId26"/>
    <p:sldId id="355" r:id="rId27"/>
    <p:sldId id="276" r:id="rId28"/>
    <p:sldId id="476"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702" autoAdjust="0"/>
    <p:restoredTop sz="86598" autoAdjust="0"/>
  </p:normalViewPr>
  <p:slideViewPr>
    <p:cSldViewPr snapToGrid="0" snapToObjects="1">
      <p:cViewPr varScale="1">
        <p:scale>
          <a:sx n="72" d="100"/>
          <a:sy n="72" d="100"/>
        </p:scale>
        <p:origin x="610" y="67"/>
      </p:cViewPr>
      <p:guideLst/>
    </p:cSldViewPr>
  </p:slideViewPr>
  <p:notesTextViewPr>
    <p:cViewPr>
      <p:scale>
        <a:sx n="1" d="1"/>
        <a:sy n="1" d="1"/>
      </p:scale>
      <p:origin x="0" y="0"/>
    </p:cViewPr>
  </p:notesTextViewPr>
  <p:sorterViewPr>
    <p:cViewPr>
      <p:scale>
        <a:sx n="80" d="100"/>
        <a:sy n="80" d="100"/>
      </p:scale>
      <p:origin x="0" y="-34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ri Laird" userId="424f5dd1d4d5a467" providerId="LiveId" clId="{9666663D-B807-4596-A770-489B8912D432}"/>
    <pc:docChg chg="delSld">
      <pc:chgData name="Gerri Laird" userId="424f5dd1d4d5a467" providerId="LiveId" clId="{9666663D-B807-4596-A770-489B8912D432}" dt="2023-09-18T20:19:42.141" v="1" actId="47"/>
      <pc:docMkLst>
        <pc:docMk/>
      </pc:docMkLst>
      <pc:sldChg chg="del">
        <pc:chgData name="Gerri Laird" userId="424f5dd1d4d5a467" providerId="LiveId" clId="{9666663D-B807-4596-A770-489B8912D432}" dt="2023-09-18T20:19:42.141" v="1" actId="47"/>
        <pc:sldMkLst>
          <pc:docMk/>
          <pc:sldMk cId="2266827387" sldId="269"/>
        </pc:sldMkLst>
      </pc:sldChg>
      <pc:sldChg chg="del">
        <pc:chgData name="Gerri Laird" userId="424f5dd1d4d5a467" providerId="LiveId" clId="{9666663D-B807-4596-A770-489B8912D432}" dt="2023-09-18T20:19:42.141" v="1" actId="47"/>
        <pc:sldMkLst>
          <pc:docMk/>
          <pc:sldMk cId="3987933342" sldId="341"/>
        </pc:sldMkLst>
      </pc:sldChg>
      <pc:sldChg chg="del">
        <pc:chgData name="Gerri Laird" userId="424f5dd1d4d5a467" providerId="LiveId" clId="{9666663D-B807-4596-A770-489B8912D432}" dt="2023-09-18T20:19:42.141" v="1" actId="47"/>
        <pc:sldMkLst>
          <pc:docMk/>
          <pc:sldMk cId="2730641281" sldId="477"/>
        </pc:sldMkLst>
      </pc:sldChg>
      <pc:sldChg chg="del">
        <pc:chgData name="Gerri Laird" userId="424f5dd1d4d5a467" providerId="LiveId" clId="{9666663D-B807-4596-A770-489B8912D432}" dt="2023-09-18T20:19:42.141" v="1" actId="47"/>
        <pc:sldMkLst>
          <pc:docMk/>
          <pc:sldMk cId="1434206545" sldId="478"/>
        </pc:sldMkLst>
      </pc:sldChg>
      <pc:sldChg chg="del">
        <pc:chgData name="Gerri Laird" userId="424f5dd1d4d5a467" providerId="LiveId" clId="{9666663D-B807-4596-A770-489B8912D432}" dt="2023-09-18T20:19:42.141" v="1" actId="47"/>
        <pc:sldMkLst>
          <pc:docMk/>
          <pc:sldMk cId="1289131139" sldId="479"/>
        </pc:sldMkLst>
      </pc:sldChg>
      <pc:sldChg chg="del">
        <pc:chgData name="Gerri Laird" userId="424f5dd1d4d5a467" providerId="LiveId" clId="{9666663D-B807-4596-A770-489B8912D432}" dt="2023-09-18T20:18:28.939" v="0" actId="47"/>
        <pc:sldMkLst>
          <pc:docMk/>
          <pc:sldMk cId="1689052966" sldId="481"/>
        </pc:sldMkLst>
      </pc:sldChg>
      <pc:sldChg chg="del">
        <pc:chgData name="Gerri Laird" userId="424f5dd1d4d5a467" providerId="LiveId" clId="{9666663D-B807-4596-A770-489B8912D432}" dt="2023-09-18T20:18:28.939" v="0" actId="47"/>
        <pc:sldMkLst>
          <pc:docMk/>
          <pc:sldMk cId="1528747156" sldId="48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308E58-A1EC-4310-9492-E4019028BD7D}" type="datetimeFigureOut">
              <a:rPr lang="en-US" smtClean="0"/>
              <a:t>9/18/2023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D85FE6-51F1-4C82-AA47-48636117ED18}" type="slidenum">
              <a:rPr lang="en-US" smtClean="0"/>
              <a:t>‹#›</a:t>
            </a:fld>
            <a:endParaRPr lang="en-US"/>
          </a:p>
        </p:txBody>
      </p:sp>
    </p:spTree>
    <p:extLst>
      <p:ext uri="{BB962C8B-B14F-4D97-AF65-F5344CB8AC3E}">
        <p14:creationId xmlns:p14="http://schemas.microsoft.com/office/powerpoint/2010/main" val="988798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hurchpop.com/st-januarius-blood-liquifies-on-his-feast-day-in-italy-watch-miraculous-the-video/"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sfqgGRNr2w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https://www.churchpop.com/st-januarius-blood-liquifies-on-his-feast-day-in-italy-watch-miraculous-the-video/</a:t>
            </a:r>
          </a:p>
          <a:p>
            <a:endParaRPr lang="en-US" dirty="0"/>
          </a:p>
          <a:p>
            <a:r>
              <a:rPr lang="en-US" dirty="0">
                <a:hlinkClick r:id="rId3"/>
              </a:rPr>
              <a:t>St. Januarius' Blood Liquifies on His Feast Day in Italy - Watch the Miraculous Video! (churchpop.com)</a:t>
            </a:r>
            <a:endParaRPr lang="en-US" dirty="0"/>
          </a:p>
          <a:p>
            <a:r>
              <a:rPr lang="en-US" dirty="0"/>
              <a:t>https://www.youtube.com/watch?v=g9x6-n3s_Pg</a:t>
            </a:r>
          </a:p>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2</a:t>
            </a:fld>
            <a:endParaRPr lang="en-US"/>
          </a:p>
        </p:txBody>
      </p:sp>
    </p:spTree>
    <p:extLst>
      <p:ext uri="{BB962C8B-B14F-4D97-AF65-F5344CB8AC3E}">
        <p14:creationId xmlns:p14="http://schemas.microsoft.com/office/powerpoint/2010/main" val="2795891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4</a:t>
            </a:fld>
            <a:endParaRPr lang="en-US"/>
          </a:p>
        </p:txBody>
      </p:sp>
    </p:spTree>
    <p:extLst>
      <p:ext uri="{BB962C8B-B14F-4D97-AF65-F5344CB8AC3E}">
        <p14:creationId xmlns:p14="http://schemas.microsoft.com/office/powerpoint/2010/main" val="1597555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Earlier this week, a space craft from India landed on the south pole of the moon…the pole that is always away from the sun. What was it seeking? Water. Why water, because if there is water, then there is a chance that life can be sustained.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83CBF-2C72-4A17-B7FB-F3938BD870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506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Earlier this week, a space craft from India landed on the south pole of the moon…the pole that is always away from the sun. What was it seeking? Water. Why water, because if there is water, then there is a chance that life can be sustained.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83CBF-2C72-4A17-B7FB-F3938BD870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7667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9</a:t>
            </a:fld>
            <a:endParaRPr lang="en-US"/>
          </a:p>
        </p:txBody>
      </p:sp>
    </p:spTree>
    <p:extLst>
      <p:ext uri="{BB962C8B-B14F-4D97-AF65-F5344CB8AC3E}">
        <p14:creationId xmlns:p14="http://schemas.microsoft.com/office/powerpoint/2010/main" val="1605207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Aquinas 101 –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3"/>
              </a:rPr>
              <a:t>Thomasic</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 Institute.org</a:t>
            </a: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St. Thomas on Faith and reason</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https://aquinas101.thomisticinstitute.org/saint-thomas-on-faith-and-reason</a:t>
            </a: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AF375-8809-4C34-9F25-132FFFDC616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7525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AF375-8809-4C34-9F25-132FFFDC616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38643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13</a:t>
            </a:fld>
            <a:endParaRPr lang="en-US"/>
          </a:p>
        </p:txBody>
      </p:sp>
    </p:spTree>
    <p:extLst>
      <p:ext uri="{BB962C8B-B14F-4D97-AF65-F5344CB8AC3E}">
        <p14:creationId xmlns:p14="http://schemas.microsoft.com/office/powerpoint/2010/main" val="2331195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God perfected the universe with the Big Bang allowing everything evolve from that first instant…except Man. “…if the human body takes its origin from pre-existent living matter the spiritual soul is </a:t>
            </a:r>
            <a:r>
              <a:rPr lang="en-US"/>
              <a:t>immediately created by God.”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83CBF-2C72-4A17-B7FB-F3938BD870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0164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16</a:t>
            </a:fld>
            <a:endParaRPr lang="en-US"/>
          </a:p>
        </p:txBody>
      </p:sp>
    </p:spTree>
    <p:extLst>
      <p:ext uri="{BB962C8B-B14F-4D97-AF65-F5344CB8AC3E}">
        <p14:creationId xmlns:p14="http://schemas.microsoft.com/office/powerpoint/2010/main" val="3632863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17</a:t>
            </a:fld>
            <a:endParaRPr lang="en-US"/>
          </a:p>
        </p:txBody>
      </p:sp>
    </p:spTree>
    <p:extLst>
      <p:ext uri="{BB962C8B-B14F-4D97-AF65-F5344CB8AC3E}">
        <p14:creationId xmlns:p14="http://schemas.microsoft.com/office/powerpoint/2010/main" val="1475223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https://www.crediblecatholic.com/12ppt/7E-P1-A/</a:t>
            </a:r>
          </a:p>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19</a:t>
            </a:fld>
            <a:endParaRPr lang="en-US"/>
          </a:p>
        </p:txBody>
      </p:sp>
    </p:spTree>
    <p:extLst>
      <p:ext uri="{BB962C8B-B14F-4D97-AF65-F5344CB8AC3E}">
        <p14:creationId xmlns:p14="http://schemas.microsoft.com/office/powerpoint/2010/main" val="1315717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25</a:t>
            </a:fld>
            <a:endParaRPr lang="en-US"/>
          </a:p>
        </p:txBody>
      </p:sp>
    </p:spTree>
    <p:extLst>
      <p:ext uri="{BB962C8B-B14F-4D97-AF65-F5344CB8AC3E}">
        <p14:creationId xmlns:p14="http://schemas.microsoft.com/office/powerpoint/2010/main" val="252852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D85FE6-51F1-4C82-AA47-48636117ED18}" type="slidenum">
              <a:rPr lang="en-US" smtClean="0"/>
              <a:t>26</a:t>
            </a:fld>
            <a:endParaRPr lang="en-US"/>
          </a:p>
        </p:txBody>
      </p:sp>
    </p:spTree>
    <p:extLst>
      <p:ext uri="{BB962C8B-B14F-4D97-AF65-F5344CB8AC3E}">
        <p14:creationId xmlns:p14="http://schemas.microsoft.com/office/powerpoint/2010/main" val="4035952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920325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972421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1E220F-E581-2643-9935-84048D3B389E}"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762349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1E220F-E581-2643-9935-84048D3B389E}"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2334253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1E220F-E581-2643-9935-84048D3B389E}" type="datetimeFigureOut">
              <a:rPr lang="en-US" smtClean="0"/>
              <a:t>9/18/2023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17222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1E220F-E581-2643-9935-84048D3B389E}" type="datetimeFigureOut">
              <a:rPr lang="en-US" smtClean="0"/>
              <a:t>9/18/2023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08323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1E220F-E581-2643-9935-84048D3B389E}" type="datetimeFigureOut">
              <a:rPr lang="en-US" smtClean="0"/>
              <a:t>9/18/2023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125260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1E220F-E581-2643-9935-84048D3B389E}"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458636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1E220F-E581-2643-9935-84048D3B389E}"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2255696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101776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722944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892896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175644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1E220F-E581-2643-9935-84048D3B389E}"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1103859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1E220F-E581-2643-9935-84048D3B389E}"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2262436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1E220F-E581-2643-9935-84048D3B389E}" type="datetimeFigureOut">
              <a:rPr lang="en-US" smtClean="0"/>
              <a:t>9/18/2023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40396044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1E220F-E581-2643-9935-84048D3B389E}" type="datetimeFigureOut">
              <a:rPr lang="en-US" smtClean="0"/>
              <a:t>9/18/2023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724913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1E220F-E581-2643-9935-84048D3B389E}" type="datetimeFigureOut">
              <a:rPr lang="en-US" smtClean="0"/>
              <a:t>9/18/2023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789960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1E220F-E581-2643-9935-84048D3B389E}"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083865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1E220F-E581-2643-9935-84048D3B389E}"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1669135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709554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1E220F-E581-2643-9935-84048D3B389E}"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3B1EC3-7515-1041-9FC2-C8226F8B42BD}" type="slidenum">
              <a:rPr lang="en-US" smtClean="0"/>
              <a:t>‹#›</a:t>
            </a:fld>
            <a:endParaRPr lang="en-US"/>
          </a:p>
        </p:txBody>
      </p:sp>
    </p:spTree>
    <p:extLst>
      <p:ext uri="{BB962C8B-B14F-4D97-AF65-F5344CB8AC3E}">
        <p14:creationId xmlns:p14="http://schemas.microsoft.com/office/powerpoint/2010/main" val="35406777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D12B4-A45D-C846-917D-A82DD13486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AF7CD0-2D32-F041-9C3C-AACEFFCEFC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17DA11-2F9F-6145-AA25-CBFCD1463692}"/>
              </a:ext>
            </a:extLst>
          </p:cNvPr>
          <p:cNvSpPr>
            <a:spLocks noGrp="1"/>
          </p:cNvSpPr>
          <p:nvPr>
            <p:ph type="dt" sz="half" idx="10"/>
          </p:nvPr>
        </p:nvSpPr>
        <p:spPr/>
        <p:txBody>
          <a:bodyPr/>
          <a:lstStyle/>
          <a:p>
            <a:fld id="{D4A399D8-A031-4C4E-9608-B7E9F146B112}" type="datetimeFigureOut">
              <a:rPr lang="en-US" smtClean="0"/>
              <a:t>9/18/2023</a:t>
            </a:fld>
            <a:endParaRPr lang="en-US"/>
          </a:p>
        </p:txBody>
      </p:sp>
      <p:sp>
        <p:nvSpPr>
          <p:cNvPr id="5" name="Footer Placeholder 4">
            <a:extLst>
              <a:ext uri="{FF2B5EF4-FFF2-40B4-BE49-F238E27FC236}">
                <a16:creationId xmlns:a16="http://schemas.microsoft.com/office/drawing/2014/main" id="{23AA53F7-C52F-5F41-A326-6E513D866C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7E18CF-9DB6-244D-BE6D-FE02EC24BB82}"/>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33912749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8426B-8BAE-1842-BEA9-E2F765FCD6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524D6C-9C48-6743-A9EA-1B0D852FF5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2263B9-4969-E649-B8EF-984F5197AB7D}"/>
              </a:ext>
            </a:extLst>
          </p:cNvPr>
          <p:cNvSpPr>
            <a:spLocks noGrp="1"/>
          </p:cNvSpPr>
          <p:nvPr>
            <p:ph type="dt" sz="half" idx="10"/>
          </p:nvPr>
        </p:nvSpPr>
        <p:spPr/>
        <p:txBody>
          <a:bodyPr/>
          <a:lstStyle/>
          <a:p>
            <a:fld id="{D4A399D8-A031-4C4E-9608-B7E9F146B112}" type="datetimeFigureOut">
              <a:rPr lang="en-US" smtClean="0"/>
              <a:t>9/18/2023</a:t>
            </a:fld>
            <a:endParaRPr lang="en-US"/>
          </a:p>
        </p:txBody>
      </p:sp>
      <p:sp>
        <p:nvSpPr>
          <p:cNvPr id="5" name="Footer Placeholder 4">
            <a:extLst>
              <a:ext uri="{FF2B5EF4-FFF2-40B4-BE49-F238E27FC236}">
                <a16:creationId xmlns:a16="http://schemas.microsoft.com/office/drawing/2014/main" id="{B11724FB-89DF-E646-AE91-2FF28A5934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8BB60E-7EC2-E544-90D7-45DEC1CCEC48}"/>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3374609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A0B3E-94D7-4A4A-A2FE-E7735C081F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1FD521-9DF3-7C43-8024-A7FAE30AA2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80FA0F-D980-4A49-B62F-4990B22C96EF}"/>
              </a:ext>
            </a:extLst>
          </p:cNvPr>
          <p:cNvSpPr>
            <a:spLocks noGrp="1"/>
          </p:cNvSpPr>
          <p:nvPr>
            <p:ph type="dt" sz="half" idx="10"/>
          </p:nvPr>
        </p:nvSpPr>
        <p:spPr/>
        <p:txBody>
          <a:bodyPr/>
          <a:lstStyle/>
          <a:p>
            <a:fld id="{D4A399D8-A031-4C4E-9608-B7E9F146B112}" type="datetimeFigureOut">
              <a:rPr lang="en-US" smtClean="0"/>
              <a:t>9/18/2023</a:t>
            </a:fld>
            <a:endParaRPr lang="en-US"/>
          </a:p>
        </p:txBody>
      </p:sp>
      <p:sp>
        <p:nvSpPr>
          <p:cNvPr id="5" name="Footer Placeholder 4">
            <a:extLst>
              <a:ext uri="{FF2B5EF4-FFF2-40B4-BE49-F238E27FC236}">
                <a16:creationId xmlns:a16="http://schemas.microsoft.com/office/drawing/2014/main" id="{1BC465D8-FA1C-0446-9B87-AD6696D6EC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8CE631-67BD-2D4D-9089-ED109DA70B3B}"/>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37931005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00EC7-EA18-5048-A3B4-2B347062BB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8311A7-9A7E-7F4A-912C-C7EEA3D5CC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26A3D0-5F29-A148-BF38-F97A01CA79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6DBB0E-FAE8-C14F-95DA-BB33F1BB54EB}"/>
              </a:ext>
            </a:extLst>
          </p:cNvPr>
          <p:cNvSpPr>
            <a:spLocks noGrp="1"/>
          </p:cNvSpPr>
          <p:nvPr>
            <p:ph type="dt" sz="half" idx="10"/>
          </p:nvPr>
        </p:nvSpPr>
        <p:spPr/>
        <p:txBody>
          <a:bodyPr/>
          <a:lstStyle/>
          <a:p>
            <a:fld id="{D4A399D8-A031-4C4E-9608-B7E9F146B112}" type="datetimeFigureOut">
              <a:rPr lang="en-US" smtClean="0"/>
              <a:t>9/18/2023</a:t>
            </a:fld>
            <a:endParaRPr lang="en-US"/>
          </a:p>
        </p:txBody>
      </p:sp>
      <p:sp>
        <p:nvSpPr>
          <p:cNvPr id="6" name="Footer Placeholder 5">
            <a:extLst>
              <a:ext uri="{FF2B5EF4-FFF2-40B4-BE49-F238E27FC236}">
                <a16:creationId xmlns:a16="http://schemas.microsoft.com/office/drawing/2014/main" id="{EA9A99FE-2B77-FA4B-A25E-05B83E8B7E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01940F-CE0F-1A44-BF1A-7983F55892A9}"/>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38448215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F34AC-DA81-014A-8F84-6AE2EDAF9C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631EB0-213E-634F-93AE-0E39E4B85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45EA20-C19D-C340-9C35-06646B0087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AFF50A-7B71-6C47-93FA-8673CA92F0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A55946-E5A5-3446-A5E0-1825BF948B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04255A-CB21-B74E-8458-0D44EAFB2230}"/>
              </a:ext>
            </a:extLst>
          </p:cNvPr>
          <p:cNvSpPr>
            <a:spLocks noGrp="1"/>
          </p:cNvSpPr>
          <p:nvPr>
            <p:ph type="dt" sz="half" idx="10"/>
          </p:nvPr>
        </p:nvSpPr>
        <p:spPr/>
        <p:txBody>
          <a:bodyPr/>
          <a:lstStyle/>
          <a:p>
            <a:fld id="{D4A399D8-A031-4C4E-9608-B7E9F146B112}" type="datetimeFigureOut">
              <a:rPr lang="en-US" smtClean="0"/>
              <a:t>9/18/2023</a:t>
            </a:fld>
            <a:endParaRPr lang="en-US"/>
          </a:p>
        </p:txBody>
      </p:sp>
      <p:sp>
        <p:nvSpPr>
          <p:cNvPr id="8" name="Footer Placeholder 7">
            <a:extLst>
              <a:ext uri="{FF2B5EF4-FFF2-40B4-BE49-F238E27FC236}">
                <a16:creationId xmlns:a16="http://schemas.microsoft.com/office/drawing/2014/main" id="{5CC1A6EE-D44E-F14C-82AC-C6434866EF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12821D-3D5F-1548-BD84-93A47BD659A1}"/>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13802995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88A9-C269-C946-B958-B7A0FFA022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EB3673-BDC2-EA4B-8E87-100E5E7EB17F}"/>
              </a:ext>
            </a:extLst>
          </p:cNvPr>
          <p:cNvSpPr>
            <a:spLocks noGrp="1"/>
          </p:cNvSpPr>
          <p:nvPr>
            <p:ph type="dt" sz="half" idx="10"/>
          </p:nvPr>
        </p:nvSpPr>
        <p:spPr/>
        <p:txBody>
          <a:bodyPr/>
          <a:lstStyle/>
          <a:p>
            <a:fld id="{D4A399D8-A031-4C4E-9608-B7E9F146B112}" type="datetimeFigureOut">
              <a:rPr lang="en-US" smtClean="0"/>
              <a:t>9/18/2023</a:t>
            </a:fld>
            <a:endParaRPr lang="en-US"/>
          </a:p>
        </p:txBody>
      </p:sp>
      <p:sp>
        <p:nvSpPr>
          <p:cNvPr id="4" name="Footer Placeholder 3">
            <a:extLst>
              <a:ext uri="{FF2B5EF4-FFF2-40B4-BE49-F238E27FC236}">
                <a16:creationId xmlns:a16="http://schemas.microsoft.com/office/drawing/2014/main" id="{43438D8B-03E6-CC46-BC40-1C7C90680B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7EB164-EA89-E840-B3F7-5E152F9B0705}"/>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40240583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9BBFD5-3166-654F-8D92-96E8092E6D50}"/>
              </a:ext>
            </a:extLst>
          </p:cNvPr>
          <p:cNvSpPr>
            <a:spLocks noGrp="1"/>
          </p:cNvSpPr>
          <p:nvPr>
            <p:ph type="dt" sz="half" idx="10"/>
          </p:nvPr>
        </p:nvSpPr>
        <p:spPr/>
        <p:txBody>
          <a:bodyPr/>
          <a:lstStyle/>
          <a:p>
            <a:fld id="{D4A399D8-A031-4C4E-9608-B7E9F146B112}" type="datetimeFigureOut">
              <a:rPr lang="en-US" smtClean="0"/>
              <a:t>9/18/2023</a:t>
            </a:fld>
            <a:endParaRPr lang="en-US"/>
          </a:p>
        </p:txBody>
      </p:sp>
      <p:sp>
        <p:nvSpPr>
          <p:cNvPr id="3" name="Footer Placeholder 2">
            <a:extLst>
              <a:ext uri="{FF2B5EF4-FFF2-40B4-BE49-F238E27FC236}">
                <a16:creationId xmlns:a16="http://schemas.microsoft.com/office/drawing/2014/main" id="{8BB8DAE7-9A3F-4F44-A6D2-3CCF4D8D2C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FF490B-8154-D94D-8D20-004F60C5780F}"/>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37422856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D7EE1-2D20-214F-8660-E33D08E735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F47BD3-BC0A-1947-BF85-34B1D23F4A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8B6BC0-925F-CE4F-94CA-1E874C4142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EAD775-0934-A14B-ABE4-C26C67626517}"/>
              </a:ext>
            </a:extLst>
          </p:cNvPr>
          <p:cNvSpPr>
            <a:spLocks noGrp="1"/>
          </p:cNvSpPr>
          <p:nvPr>
            <p:ph type="dt" sz="half" idx="10"/>
          </p:nvPr>
        </p:nvSpPr>
        <p:spPr/>
        <p:txBody>
          <a:bodyPr/>
          <a:lstStyle/>
          <a:p>
            <a:fld id="{D4A399D8-A031-4C4E-9608-B7E9F146B112}" type="datetimeFigureOut">
              <a:rPr lang="en-US" smtClean="0"/>
              <a:t>9/18/2023</a:t>
            </a:fld>
            <a:endParaRPr lang="en-US"/>
          </a:p>
        </p:txBody>
      </p:sp>
      <p:sp>
        <p:nvSpPr>
          <p:cNvPr id="6" name="Footer Placeholder 5">
            <a:extLst>
              <a:ext uri="{FF2B5EF4-FFF2-40B4-BE49-F238E27FC236}">
                <a16:creationId xmlns:a16="http://schemas.microsoft.com/office/drawing/2014/main" id="{B03EBBC1-7316-C745-B880-03F18EC4C8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116DC3-1B00-7B49-B093-874942C5AB71}"/>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16346541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FC5B1-5178-8B43-B727-5AA1DA170C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CF2D9C-4E24-9046-A927-AF7DAEC8BE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71FA25-1D6E-6B48-A0E6-F4DBAD25D9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9D35E5-7C9E-BB43-93E3-9DCB972A78ED}"/>
              </a:ext>
            </a:extLst>
          </p:cNvPr>
          <p:cNvSpPr>
            <a:spLocks noGrp="1"/>
          </p:cNvSpPr>
          <p:nvPr>
            <p:ph type="dt" sz="half" idx="10"/>
          </p:nvPr>
        </p:nvSpPr>
        <p:spPr/>
        <p:txBody>
          <a:bodyPr/>
          <a:lstStyle/>
          <a:p>
            <a:fld id="{D4A399D8-A031-4C4E-9608-B7E9F146B112}" type="datetimeFigureOut">
              <a:rPr lang="en-US" smtClean="0"/>
              <a:t>9/18/2023</a:t>
            </a:fld>
            <a:endParaRPr lang="en-US"/>
          </a:p>
        </p:txBody>
      </p:sp>
      <p:sp>
        <p:nvSpPr>
          <p:cNvPr id="6" name="Footer Placeholder 5">
            <a:extLst>
              <a:ext uri="{FF2B5EF4-FFF2-40B4-BE49-F238E27FC236}">
                <a16:creationId xmlns:a16="http://schemas.microsoft.com/office/drawing/2014/main" id="{34F61ADE-6AC1-8E43-A323-56C60CB4F1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1A4E65-21FF-D94E-B6AC-82EBC958A8FE}"/>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24665913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6843F-F162-F441-A404-72D1BB6907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DA99C1-980D-A64A-B853-1ACFCDB2BF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1E3888-6F71-D242-81F1-9CCFE155A471}"/>
              </a:ext>
            </a:extLst>
          </p:cNvPr>
          <p:cNvSpPr>
            <a:spLocks noGrp="1"/>
          </p:cNvSpPr>
          <p:nvPr>
            <p:ph type="dt" sz="half" idx="10"/>
          </p:nvPr>
        </p:nvSpPr>
        <p:spPr/>
        <p:txBody>
          <a:bodyPr/>
          <a:lstStyle/>
          <a:p>
            <a:fld id="{D4A399D8-A031-4C4E-9608-B7E9F146B112}" type="datetimeFigureOut">
              <a:rPr lang="en-US" smtClean="0"/>
              <a:t>9/18/2023</a:t>
            </a:fld>
            <a:endParaRPr lang="en-US"/>
          </a:p>
        </p:txBody>
      </p:sp>
      <p:sp>
        <p:nvSpPr>
          <p:cNvPr id="5" name="Footer Placeholder 4">
            <a:extLst>
              <a:ext uri="{FF2B5EF4-FFF2-40B4-BE49-F238E27FC236}">
                <a16:creationId xmlns:a16="http://schemas.microsoft.com/office/drawing/2014/main" id="{7C86B9E3-7AA3-1043-9F4D-1F87729A63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FBDC5E-035E-4248-836F-07E2BF5C5FE5}"/>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7081581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100B17-EFEC-864D-AB5C-8865D48F92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7DFE27-A255-3844-9F02-D6167F2FD9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9EE6EF-2DCF-DF41-8E92-20729A8CC437}"/>
              </a:ext>
            </a:extLst>
          </p:cNvPr>
          <p:cNvSpPr>
            <a:spLocks noGrp="1"/>
          </p:cNvSpPr>
          <p:nvPr>
            <p:ph type="dt" sz="half" idx="10"/>
          </p:nvPr>
        </p:nvSpPr>
        <p:spPr/>
        <p:txBody>
          <a:bodyPr/>
          <a:lstStyle/>
          <a:p>
            <a:fld id="{D4A399D8-A031-4C4E-9608-B7E9F146B112}" type="datetimeFigureOut">
              <a:rPr lang="en-US" smtClean="0"/>
              <a:t>9/18/2023</a:t>
            </a:fld>
            <a:endParaRPr lang="en-US"/>
          </a:p>
        </p:txBody>
      </p:sp>
      <p:sp>
        <p:nvSpPr>
          <p:cNvPr id="5" name="Footer Placeholder 4">
            <a:extLst>
              <a:ext uri="{FF2B5EF4-FFF2-40B4-BE49-F238E27FC236}">
                <a16:creationId xmlns:a16="http://schemas.microsoft.com/office/drawing/2014/main" id="{F4548F92-FA3E-6244-8A47-08D9E0FAC7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F6785-E13D-7B45-959D-B3E1FE4B4C18}"/>
              </a:ext>
            </a:extLst>
          </p:cNvPr>
          <p:cNvSpPr>
            <a:spLocks noGrp="1"/>
          </p:cNvSpPr>
          <p:nvPr>
            <p:ph type="sldNum" sz="quarter" idx="12"/>
          </p:nvPr>
        </p:nvSpPr>
        <p:spPr/>
        <p:txBody>
          <a:bodyPr/>
          <a:lstStyle/>
          <a:p>
            <a:fld id="{39B0F27D-F729-344A-8CE3-94D8DFBDC9F3}" type="slidenum">
              <a:rPr lang="en-US" smtClean="0"/>
              <a:t>‹#›</a:t>
            </a:fld>
            <a:endParaRPr lang="en-US"/>
          </a:p>
        </p:txBody>
      </p:sp>
    </p:spTree>
    <p:extLst>
      <p:ext uri="{BB962C8B-B14F-4D97-AF65-F5344CB8AC3E}">
        <p14:creationId xmlns:p14="http://schemas.microsoft.com/office/powerpoint/2010/main" val="1033428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1E220F-E581-2643-9935-84048D3B389E}" type="datetimeFigureOut">
              <a:rPr lang="en-US" smtClean="0"/>
              <a:t>9/18/2023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3B1EC3-7515-1041-9FC2-C8226F8B42BD}" type="slidenum">
              <a:rPr lang="en-US" smtClean="0"/>
              <a:t>‹#›</a:t>
            </a:fld>
            <a:endParaRPr lang="en-US"/>
          </a:p>
        </p:txBody>
      </p:sp>
    </p:spTree>
    <p:extLst>
      <p:ext uri="{BB962C8B-B14F-4D97-AF65-F5344CB8AC3E}">
        <p14:creationId xmlns:p14="http://schemas.microsoft.com/office/powerpoint/2010/main" val="4165871673"/>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1E220F-E581-2643-9935-84048D3B389E}" type="datetimeFigureOut">
              <a:rPr lang="en-US" smtClean="0"/>
              <a:t>9/18/2023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3B1EC3-7515-1041-9FC2-C8226F8B42BD}" type="slidenum">
              <a:rPr lang="en-US" smtClean="0"/>
              <a:t>‹#›</a:t>
            </a:fld>
            <a:endParaRPr lang="en-US"/>
          </a:p>
        </p:txBody>
      </p:sp>
    </p:spTree>
    <p:extLst>
      <p:ext uri="{BB962C8B-B14F-4D97-AF65-F5344CB8AC3E}">
        <p14:creationId xmlns:p14="http://schemas.microsoft.com/office/powerpoint/2010/main" val="2465641923"/>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D47292-BF94-6341-BB75-5770411154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567BE2-CB39-574A-BE5E-AB02FD024D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35B469-9A6D-1B45-AC03-CE942ABF9F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A399D8-A031-4C4E-9608-B7E9F146B112}" type="datetimeFigureOut">
              <a:rPr lang="en-US" smtClean="0"/>
              <a:t>9/18/2023</a:t>
            </a:fld>
            <a:endParaRPr lang="en-US"/>
          </a:p>
        </p:txBody>
      </p:sp>
      <p:sp>
        <p:nvSpPr>
          <p:cNvPr id="5" name="Footer Placeholder 4">
            <a:extLst>
              <a:ext uri="{FF2B5EF4-FFF2-40B4-BE49-F238E27FC236}">
                <a16:creationId xmlns:a16="http://schemas.microsoft.com/office/drawing/2014/main" id="{1A217F01-511C-9149-8AF0-289A52288B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6997C53-5F20-1A47-BCF1-0CF2F64CB1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B0F27D-F729-344A-8CE3-94D8DFBDC9F3}" type="slidenum">
              <a:rPr lang="en-US" smtClean="0"/>
              <a:t>‹#›</a:t>
            </a:fld>
            <a:endParaRPr lang="en-US"/>
          </a:p>
        </p:txBody>
      </p:sp>
    </p:spTree>
    <p:extLst>
      <p:ext uri="{BB962C8B-B14F-4D97-AF65-F5344CB8AC3E}">
        <p14:creationId xmlns:p14="http://schemas.microsoft.com/office/powerpoint/2010/main" val="119633654"/>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hyperlink" Target="https://pixabay.com/illustrations/creator-god-creation-earth-602533/"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crediblecatholic.com/12ppt/7E-P1-A/"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5DFC7EA0-8DE8-4714-B216-AEF3E20771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630" r="9091" b="32170"/>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8433867-25FD-4217-91ED-AE2F38C76D74}"/>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3700" dirty="0"/>
              <a:t>St. Raymond of Peñafort </a:t>
            </a:r>
            <a:br>
              <a:rPr lang="en-US" sz="3700" dirty="0"/>
            </a:br>
            <a:r>
              <a:rPr lang="en-US" sz="3700" dirty="0"/>
              <a:t>Ninth Grade</a:t>
            </a:r>
            <a:br>
              <a:rPr lang="en-US" sz="3700" dirty="0"/>
            </a:br>
            <a:r>
              <a:rPr lang="en-US" sz="3700" dirty="0"/>
              <a:t>Class 2</a:t>
            </a:r>
            <a:br>
              <a:rPr lang="en-US" sz="3700" dirty="0"/>
            </a:br>
            <a:r>
              <a:rPr lang="en-US" sz="3700" dirty="0"/>
              <a:t>September 17, 2023</a:t>
            </a:r>
          </a:p>
        </p:txBody>
      </p:sp>
      <p:sp>
        <p:nvSpPr>
          <p:cNvPr id="139" name="Rectangle 13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1" name="Rectangle 14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504560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3" name="Rectangle 104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2017 End of the world: Apocalypse COMING as Catholic miracle seen by ...">
            <a:extLst>
              <a:ext uri="{FF2B5EF4-FFF2-40B4-BE49-F238E27FC236}">
                <a16:creationId xmlns:a16="http://schemas.microsoft.com/office/drawing/2014/main" id="{628D76AF-18F9-F00D-7532-3E1D6868BD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175"/>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54" name="Rectangle 105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80D9EE-0F5A-4514-98AF-C0F6C98556CA}"/>
              </a:ext>
            </a:extLst>
          </p:cNvPr>
          <p:cNvSpPr>
            <a:spLocks noGrp="1"/>
          </p:cNvSpPr>
          <p:nvPr>
            <p:ph type="title"/>
          </p:nvPr>
        </p:nvSpPr>
        <p:spPr>
          <a:xfrm>
            <a:off x="7021286" y="145915"/>
            <a:ext cx="4887685" cy="1021404"/>
          </a:xfrm>
        </p:spPr>
        <p:txBody>
          <a:bodyPr vert="horz" lIns="91440" tIns="45720" rIns="91440" bIns="45720" rtlCol="0" anchor="ctr">
            <a:normAutofit fontScale="90000"/>
          </a:bodyPr>
          <a:lstStyle/>
          <a:p>
            <a:pPr algn="ctr"/>
            <a:r>
              <a:rPr lang="en-US" sz="4000" dirty="0"/>
              <a:t>Story of St. Januarius, September 19th</a:t>
            </a:r>
          </a:p>
        </p:txBody>
      </p:sp>
      <p:sp>
        <p:nvSpPr>
          <p:cNvPr id="4" name="TextBox 3">
            <a:extLst>
              <a:ext uri="{FF2B5EF4-FFF2-40B4-BE49-F238E27FC236}">
                <a16:creationId xmlns:a16="http://schemas.microsoft.com/office/drawing/2014/main" id="{0F824FA4-38CF-45DC-9CDB-39B8119F5D61}"/>
              </a:ext>
            </a:extLst>
          </p:cNvPr>
          <p:cNvSpPr txBox="1"/>
          <p:nvPr/>
        </p:nvSpPr>
        <p:spPr>
          <a:xfrm>
            <a:off x="6935821" y="1429966"/>
            <a:ext cx="5253129" cy="5428024"/>
          </a:xfrm>
          <a:prstGeom prst="rect">
            <a:avLst/>
          </a:prstGeom>
        </p:spPr>
        <p:txBody>
          <a:bodyPr vert="horz" lIns="91440" tIns="45720" rIns="91440" bIns="45720" rtlCol="0">
            <a:noAutofit/>
          </a:bodyPr>
          <a:lstStyle/>
          <a:p>
            <a:pPr marL="457200" indent="-228600" defTabSz="914400">
              <a:lnSpc>
                <a:spcPct val="90000"/>
              </a:lnSpc>
              <a:spcAft>
                <a:spcPts val="600"/>
              </a:spcAft>
              <a:buFont typeface="Arial" panose="020B0604020202020204" pitchFamily="34" charset="0"/>
              <a:buChar char="•"/>
            </a:pPr>
            <a:r>
              <a:rPr lang="en-US" dirty="0"/>
              <a:t>Relatively obscure saint</a:t>
            </a:r>
          </a:p>
          <a:p>
            <a:pPr marL="457200" indent="-228600" defTabSz="914400">
              <a:lnSpc>
                <a:spcPct val="90000"/>
              </a:lnSpc>
              <a:spcAft>
                <a:spcPts val="600"/>
              </a:spcAft>
              <a:buFont typeface="Arial" panose="020B0604020202020204" pitchFamily="34" charset="0"/>
              <a:buChar char="•"/>
            </a:pPr>
            <a:r>
              <a:rPr lang="en-US" dirty="0"/>
              <a:t>5</a:t>
            </a:r>
            <a:r>
              <a:rPr lang="en-US" baseline="30000" dirty="0"/>
              <a:t>th</a:t>
            </a:r>
            <a:r>
              <a:rPr lang="en-US" dirty="0"/>
              <a:t> century bishop of Naples, Italy</a:t>
            </a:r>
          </a:p>
          <a:p>
            <a:pPr marL="457200" indent="-228600" defTabSz="914400">
              <a:lnSpc>
                <a:spcPct val="90000"/>
              </a:lnSpc>
              <a:spcAft>
                <a:spcPts val="600"/>
              </a:spcAft>
              <a:buFont typeface="Arial" panose="020B0604020202020204" pitchFamily="34" charset="0"/>
              <a:buChar char="•"/>
            </a:pPr>
            <a:r>
              <a:rPr lang="en-US" dirty="0"/>
              <a:t>A woman preserved some of his blood which then dried. </a:t>
            </a:r>
          </a:p>
          <a:p>
            <a:pPr marL="457200" indent="-228600" defTabSz="914400">
              <a:lnSpc>
                <a:spcPct val="90000"/>
              </a:lnSpc>
              <a:spcAft>
                <a:spcPts val="600"/>
              </a:spcAft>
              <a:buFont typeface="Arial" panose="020B0604020202020204" pitchFamily="34" charset="0"/>
              <a:buChar char="•"/>
            </a:pPr>
            <a:r>
              <a:rPr lang="en-US" dirty="0"/>
              <a:t>Three times a year (including on September 19</a:t>
            </a:r>
            <a:r>
              <a:rPr lang="en-US" baseline="30000" dirty="0"/>
              <a:t>th</a:t>
            </a:r>
            <a:r>
              <a:rPr lang="en-US" dirty="0"/>
              <a:t>) the dried blood liquifies. </a:t>
            </a:r>
          </a:p>
          <a:p>
            <a:pPr marL="457200" indent="-228600" defTabSz="914400">
              <a:lnSpc>
                <a:spcPct val="90000"/>
              </a:lnSpc>
              <a:spcAft>
                <a:spcPts val="600"/>
              </a:spcAft>
              <a:buFont typeface="Arial" panose="020B0604020202020204" pitchFamily="34" charset="0"/>
              <a:buChar char="•"/>
            </a:pPr>
            <a:r>
              <a:rPr lang="en-US" dirty="0"/>
              <a:t>Has been studied for centuries without a natural cause for this to happen.</a:t>
            </a:r>
          </a:p>
          <a:p>
            <a:pPr marL="457200" indent="-228600" defTabSz="914400">
              <a:lnSpc>
                <a:spcPct val="90000"/>
              </a:lnSpc>
              <a:spcAft>
                <a:spcPts val="600"/>
              </a:spcAft>
              <a:buFont typeface="Arial" panose="020B0604020202020204" pitchFamily="34" charset="0"/>
              <a:buChar char="•"/>
            </a:pPr>
            <a:r>
              <a:rPr lang="en-US" dirty="0"/>
              <a:t>Clearly a miracle – showing the presence of God in the world even today.</a:t>
            </a:r>
          </a:p>
          <a:p>
            <a:pPr marL="457200" indent="-228600" defTabSz="914400">
              <a:lnSpc>
                <a:spcPct val="90000"/>
              </a:lnSpc>
              <a:spcAft>
                <a:spcPts val="600"/>
              </a:spcAft>
              <a:buFont typeface="Arial" panose="020B0604020202020204" pitchFamily="34" charset="0"/>
              <a:buChar char="•"/>
            </a:pPr>
            <a:r>
              <a:rPr lang="en-US" dirty="0"/>
              <a:t>His blood </a:t>
            </a:r>
            <a:r>
              <a:rPr lang="en-US"/>
              <a:t>on his Sept</a:t>
            </a:r>
            <a:r>
              <a:rPr lang="en-US" dirty="0"/>
              <a:t>. 19, 2022, feast in Naples, Italy at 9:26 a.m. local time at Naples’ Cathedral of the Assumption of Mary during the celebratory Mass honoring him as the city’s patron saint.</a:t>
            </a:r>
          </a:p>
          <a:p>
            <a:pPr marL="457200" indent="-228600" defTabSz="914400">
              <a:lnSpc>
                <a:spcPct val="90000"/>
              </a:lnSpc>
              <a:spcAft>
                <a:spcPts val="600"/>
              </a:spcAft>
              <a:buFont typeface="Arial" panose="020B0604020202020204" pitchFamily="34" charset="0"/>
              <a:buChar char="•"/>
            </a:pPr>
            <a:r>
              <a:rPr lang="en-US" dirty="0"/>
              <a:t>Approximately 2,000 people in attendance cheered and applauded as Naples Archbishop Domenico Battaglia raised the ampoule containing the martyr’s liquified blood.</a:t>
            </a:r>
          </a:p>
        </p:txBody>
      </p:sp>
    </p:spTree>
    <p:extLst>
      <p:ext uri="{BB962C8B-B14F-4D97-AF65-F5344CB8AC3E}">
        <p14:creationId xmlns:p14="http://schemas.microsoft.com/office/powerpoint/2010/main" val="3284008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30BE8C14-A280-A74E-9564-0CC761DAB421}"/>
              </a:ext>
            </a:extLst>
          </p:cNvPr>
          <p:cNvSpPr>
            <a:spLocks noGrp="1"/>
          </p:cNvSpPr>
          <p:nvPr>
            <p:ph type="title"/>
          </p:nvPr>
        </p:nvSpPr>
        <p:spPr>
          <a:xfrm>
            <a:off x="838200" y="448721"/>
            <a:ext cx="4707671" cy="1225650"/>
          </a:xfrm>
        </p:spPr>
        <p:txBody>
          <a:bodyPr anchor="b">
            <a:normAutofit/>
          </a:bodyPr>
          <a:lstStyle/>
          <a:p>
            <a:r>
              <a:rPr lang="en-US" sz="3800">
                <a:solidFill>
                  <a:schemeClr val="bg1"/>
                </a:solidFill>
              </a:rPr>
              <a:t>Review of the Last Class</a:t>
            </a:r>
          </a:p>
        </p:txBody>
      </p:sp>
      <p:cxnSp>
        <p:nvCxnSpPr>
          <p:cNvPr id="29" name="Straight Connector 28">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F0D06B7-316D-624E-A35D-6169863AD826}"/>
              </a:ext>
            </a:extLst>
          </p:cNvPr>
          <p:cNvSpPr>
            <a:spLocks noGrp="1"/>
          </p:cNvSpPr>
          <p:nvPr>
            <p:ph idx="1"/>
          </p:nvPr>
        </p:nvSpPr>
        <p:spPr>
          <a:xfrm>
            <a:off x="897769" y="1909192"/>
            <a:ext cx="4586513" cy="3647710"/>
          </a:xfrm>
        </p:spPr>
        <p:txBody>
          <a:bodyPr>
            <a:normAutofit/>
          </a:bodyPr>
          <a:lstStyle/>
          <a:p>
            <a:pPr marL="514350" indent="-514350">
              <a:buFont typeface="+mj-lt"/>
              <a:buAutoNum type="arabicPeriod"/>
            </a:pPr>
            <a:r>
              <a:rPr lang="en-US" sz="2000">
                <a:solidFill>
                  <a:schemeClr val="bg1"/>
                </a:solidFill>
              </a:rPr>
              <a:t>What are the key take-aways from the long video about the origin of the universe?</a:t>
            </a:r>
          </a:p>
          <a:p>
            <a:pPr marL="514350" indent="-514350">
              <a:buFont typeface="+mj-lt"/>
              <a:buAutoNum type="arabicPeriod"/>
            </a:pPr>
            <a:r>
              <a:rPr lang="en-US" sz="2000">
                <a:solidFill>
                  <a:schemeClr val="bg1"/>
                </a:solidFill>
              </a:rPr>
              <a:t>What is the Doppler effect?</a:t>
            </a:r>
          </a:p>
          <a:p>
            <a:pPr marL="514350" indent="-514350">
              <a:buFont typeface="+mj-lt"/>
              <a:buAutoNum type="arabicPeriod"/>
            </a:pPr>
            <a:r>
              <a:rPr lang="en-US" sz="2000">
                <a:solidFill>
                  <a:schemeClr val="bg1"/>
                </a:solidFill>
              </a:rPr>
              <a:t>Why is the Doppler effect important?</a:t>
            </a:r>
          </a:p>
          <a:p>
            <a:pPr marL="514350" indent="-514350">
              <a:buFont typeface="+mj-lt"/>
              <a:buAutoNum type="arabicPeriod"/>
            </a:pPr>
            <a:r>
              <a:rPr lang="en-US" sz="2000">
                <a:solidFill>
                  <a:schemeClr val="bg1"/>
                </a:solidFill>
              </a:rPr>
              <a:t>What is the significance of an expanding universe regarding Creation?</a:t>
            </a:r>
          </a:p>
          <a:p>
            <a:pPr marL="514350" indent="-514350">
              <a:buFont typeface="+mj-lt"/>
              <a:buAutoNum type="arabicPeriod"/>
            </a:pPr>
            <a:r>
              <a:rPr lang="en-US" sz="2000">
                <a:solidFill>
                  <a:schemeClr val="bg1"/>
                </a:solidFill>
              </a:rPr>
              <a:t>Why is the speed of light important?</a:t>
            </a:r>
          </a:p>
          <a:p>
            <a:pPr marL="0" indent="0">
              <a:buNone/>
            </a:pPr>
            <a:endParaRPr lang="en-US" sz="2000">
              <a:solidFill>
                <a:schemeClr val="bg1"/>
              </a:solidFill>
            </a:endParaRPr>
          </a:p>
          <a:p>
            <a:pPr marL="0" indent="0">
              <a:buNone/>
            </a:pPr>
            <a:endParaRPr lang="en-US" sz="2000">
              <a:solidFill>
                <a:schemeClr val="bg1"/>
              </a:solidFill>
            </a:endParaRPr>
          </a:p>
        </p:txBody>
      </p:sp>
      <p:cxnSp>
        <p:nvCxnSpPr>
          <p:cNvPr id="31" name="Straight Connector 30">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2" name="Picture 4">
            <a:extLst>
              <a:ext uri="{FF2B5EF4-FFF2-40B4-BE49-F238E27FC236}">
                <a16:creationId xmlns:a16="http://schemas.microsoft.com/office/drawing/2014/main" id="{13723747-62B3-18AE-F438-029B038A5596}"/>
              </a:ext>
            </a:extLst>
          </p:cNvPr>
          <p:cNvPicPr>
            <a:picLocks noChangeAspect="1"/>
          </p:cNvPicPr>
          <p:nvPr/>
        </p:nvPicPr>
        <p:blipFill rotWithShape="1">
          <a:blip r:embed="rId2"/>
          <a:srcRect l="39201" r="10407" b="-445"/>
          <a:stretch/>
        </p:blipFill>
        <p:spPr>
          <a:xfrm>
            <a:off x="6525453" y="252290"/>
            <a:ext cx="5666547" cy="6353420"/>
          </a:xfrm>
          <a:prstGeom prst="rect">
            <a:avLst/>
          </a:prstGeom>
        </p:spPr>
      </p:pic>
    </p:spTree>
    <p:extLst>
      <p:ext uri="{BB962C8B-B14F-4D97-AF65-F5344CB8AC3E}">
        <p14:creationId xmlns:p14="http://schemas.microsoft.com/office/powerpoint/2010/main" val="6335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849E4-1133-C242-C0E3-7B3CC6FF4947}"/>
              </a:ext>
            </a:extLst>
          </p:cNvPr>
          <p:cNvSpPr>
            <a:spLocks noGrp="1"/>
          </p:cNvSpPr>
          <p:nvPr>
            <p:ph type="title"/>
          </p:nvPr>
        </p:nvSpPr>
        <p:spPr/>
        <p:txBody>
          <a:bodyPr/>
          <a:lstStyle/>
          <a:p>
            <a:endParaRPr lang="en-US"/>
          </a:p>
        </p:txBody>
      </p:sp>
      <p:pic>
        <p:nvPicPr>
          <p:cNvPr id="4" name="EC3CF84A">
            <a:hlinkClick r:id="" action="ppaction://media"/>
            <a:extLst>
              <a:ext uri="{FF2B5EF4-FFF2-40B4-BE49-F238E27FC236}">
                <a16:creationId xmlns:a16="http://schemas.microsoft.com/office/drawing/2014/main" id="{833251CD-14E8-6E7D-16DB-4FE2201050D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087102" y="-1224952"/>
            <a:ext cx="13279101" cy="7450976"/>
          </a:xfrm>
        </p:spPr>
      </p:pic>
    </p:spTree>
    <p:extLst>
      <p:ext uri="{BB962C8B-B14F-4D97-AF65-F5344CB8AC3E}">
        <p14:creationId xmlns:p14="http://schemas.microsoft.com/office/powerpoint/2010/main" val="228418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665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A2913-8E8D-11C3-968E-88729C3966C2}"/>
              </a:ext>
            </a:extLst>
          </p:cNvPr>
          <p:cNvSpPr>
            <a:spLocks noGrp="1"/>
          </p:cNvSpPr>
          <p:nvPr>
            <p:ph type="title"/>
          </p:nvPr>
        </p:nvSpPr>
        <p:spPr>
          <a:xfrm>
            <a:off x="838199" y="5609902"/>
            <a:ext cx="10280515" cy="913975"/>
          </a:xfrm>
        </p:spPr>
        <p:txBody>
          <a:bodyPr vert="horz" lIns="91440" tIns="45720" rIns="91440" bIns="45720" rtlCol="0" anchor="ctr">
            <a:noAutofit/>
          </a:bodyPr>
          <a:lstStyle/>
          <a:p>
            <a:pPr algn="ctr"/>
            <a:r>
              <a:rPr lang="en-US" b="1" dirty="0">
                <a:solidFill>
                  <a:srgbClr val="FFFFFF"/>
                </a:solidFill>
              </a:rPr>
              <a:t>Wonders of Nature: Water</a:t>
            </a:r>
          </a:p>
        </p:txBody>
      </p:sp>
      <p:pic>
        <p:nvPicPr>
          <p:cNvPr id="7" name="Content Placeholder 6">
            <a:extLst>
              <a:ext uri="{FF2B5EF4-FFF2-40B4-BE49-F238E27FC236}">
                <a16:creationId xmlns:a16="http://schemas.microsoft.com/office/drawing/2014/main" id="{20856961-1A50-15F1-18BB-2C38FBF6B5B3}"/>
              </a:ext>
            </a:extLst>
          </p:cNvPr>
          <p:cNvPicPr>
            <a:picLocks noGrp="1" noChangeAspect="1"/>
          </p:cNvPicPr>
          <p:nvPr>
            <p:ph sz="half" idx="1"/>
          </p:nvPr>
        </p:nvPicPr>
        <p:blipFill rotWithShape="1">
          <a:blip r:embed="rId3"/>
          <a:srcRect r="1" b="35657"/>
          <a:stretch/>
        </p:blipFill>
        <p:spPr>
          <a:xfrm>
            <a:off x="1" y="10"/>
            <a:ext cx="12191998" cy="5352218"/>
          </a:xfrm>
          <a:prstGeom prst="rect">
            <a:avLst/>
          </a:prstGeom>
        </p:spPr>
      </p:pic>
    </p:spTree>
    <p:extLst>
      <p:ext uri="{BB962C8B-B14F-4D97-AF65-F5344CB8AC3E}">
        <p14:creationId xmlns:p14="http://schemas.microsoft.com/office/powerpoint/2010/main" val="4046006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A2913-8E8D-11C3-968E-88729C3966C2}"/>
              </a:ext>
            </a:extLst>
          </p:cNvPr>
          <p:cNvSpPr>
            <a:spLocks noGrp="1"/>
          </p:cNvSpPr>
          <p:nvPr>
            <p:ph type="title"/>
          </p:nvPr>
        </p:nvSpPr>
        <p:spPr>
          <a:xfrm>
            <a:off x="838200" y="5609902"/>
            <a:ext cx="10543162" cy="913975"/>
          </a:xfrm>
        </p:spPr>
        <p:txBody>
          <a:bodyPr vert="horz" lIns="91440" tIns="45720" rIns="91440" bIns="45720" rtlCol="0" anchor="ctr">
            <a:normAutofit/>
          </a:bodyPr>
          <a:lstStyle/>
          <a:p>
            <a:pPr algn="ctr"/>
            <a:r>
              <a:rPr lang="en-US" b="1" dirty="0">
                <a:solidFill>
                  <a:srgbClr val="FFFFFF"/>
                </a:solidFill>
              </a:rPr>
              <a:t>Wonders of Nature: Water</a:t>
            </a:r>
          </a:p>
        </p:txBody>
      </p:sp>
      <p:pic>
        <p:nvPicPr>
          <p:cNvPr id="7" name="Content Placeholder 6">
            <a:extLst>
              <a:ext uri="{FF2B5EF4-FFF2-40B4-BE49-F238E27FC236}">
                <a16:creationId xmlns:a16="http://schemas.microsoft.com/office/drawing/2014/main" id="{FA33372E-DF34-F425-1EE7-36F244173A05}"/>
              </a:ext>
            </a:extLst>
          </p:cNvPr>
          <p:cNvPicPr>
            <a:picLocks noGrp="1" noChangeAspect="1"/>
          </p:cNvPicPr>
          <p:nvPr>
            <p:ph sz="half" idx="1"/>
          </p:nvPr>
        </p:nvPicPr>
        <p:blipFill rotWithShape="1">
          <a:blip r:embed="rId3"/>
          <a:srcRect t="30619" r="-1" b="9677"/>
          <a:stretch/>
        </p:blipFill>
        <p:spPr>
          <a:xfrm>
            <a:off x="2" y="0"/>
            <a:ext cx="12191998" cy="5352218"/>
          </a:xfrm>
          <a:prstGeom prst="rect">
            <a:avLst/>
          </a:prstGeom>
        </p:spPr>
      </p:pic>
    </p:spTree>
    <p:extLst>
      <p:ext uri="{BB962C8B-B14F-4D97-AF65-F5344CB8AC3E}">
        <p14:creationId xmlns:p14="http://schemas.microsoft.com/office/powerpoint/2010/main" val="1231274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D706D-50A1-4140-A984-BF032B2B4EE1}"/>
              </a:ext>
            </a:extLst>
          </p:cNvPr>
          <p:cNvSpPr>
            <a:spLocks noGrp="1"/>
          </p:cNvSpPr>
          <p:nvPr>
            <p:ph type="title"/>
          </p:nvPr>
        </p:nvSpPr>
        <p:spPr>
          <a:xfrm>
            <a:off x="6823878" y="120581"/>
            <a:ext cx="4491821" cy="1296238"/>
          </a:xfrm>
        </p:spPr>
        <p:txBody>
          <a:bodyPr anchor="b">
            <a:noAutofit/>
          </a:bodyPr>
          <a:lstStyle/>
          <a:p>
            <a:pPr algn="ctr"/>
            <a:r>
              <a:rPr lang="en-US" dirty="0"/>
              <a:t>The Cosmological Argument</a:t>
            </a:r>
          </a:p>
        </p:txBody>
      </p:sp>
      <p:pic>
        <p:nvPicPr>
          <p:cNvPr id="38" name="Picture 21" descr="A swirling meteorite">
            <a:extLst>
              <a:ext uri="{FF2B5EF4-FFF2-40B4-BE49-F238E27FC236}">
                <a16:creationId xmlns:a16="http://schemas.microsoft.com/office/drawing/2014/main" id="{A3EEAF2E-A45E-5CF3-1D93-0CABA48E6557}"/>
              </a:ext>
            </a:extLst>
          </p:cNvPr>
          <p:cNvPicPr>
            <a:picLocks noChangeAspect="1"/>
          </p:cNvPicPr>
          <p:nvPr/>
        </p:nvPicPr>
        <p:blipFill rotWithShape="1">
          <a:blip r:embed="rId2"/>
          <a:srcRect l="23578" r="18867" b="1"/>
          <a:stretch/>
        </p:blipFill>
        <p:spPr>
          <a:xfrm>
            <a:off x="20" y="10"/>
            <a:ext cx="6095980" cy="6857990"/>
          </a:xfrm>
          <a:prstGeom prst="rect">
            <a:avLst/>
          </a:prstGeom>
        </p:spPr>
      </p:pic>
      <p:sp>
        <p:nvSpPr>
          <p:cNvPr id="3" name="Content Placeholder 2">
            <a:extLst>
              <a:ext uri="{FF2B5EF4-FFF2-40B4-BE49-F238E27FC236}">
                <a16:creationId xmlns:a16="http://schemas.microsoft.com/office/drawing/2014/main" id="{957E9C3C-E20B-A34A-A9C6-80F7ABD45B32}"/>
              </a:ext>
            </a:extLst>
          </p:cNvPr>
          <p:cNvSpPr>
            <a:spLocks noGrp="1"/>
          </p:cNvSpPr>
          <p:nvPr>
            <p:ph idx="1"/>
          </p:nvPr>
        </p:nvSpPr>
        <p:spPr>
          <a:xfrm>
            <a:off x="6594765" y="1523999"/>
            <a:ext cx="5116944" cy="5213419"/>
          </a:xfrm>
        </p:spPr>
        <p:txBody>
          <a:bodyPr anchor="t">
            <a:noAutofit/>
          </a:bodyPr>
          <a:lstStyle/>
          <a:p>
            <a:pPr marL="514350" indent="-514350">
              <a:buFont typeface="+mj-lt"/>
              <a:buAutoNum type="arabicPeriod"/>
            </a:pPr>
            <a:r>
              <a:rPr lang="en-US" sz="2400" dirty="0"/>
              <a:t>Whatever begins to exist has a cause. (TRUE)</a:t>
            </a:r>
          </a:p>
          <a:p>
            <a:pPr marL="514350" indent="-514350">
              <a:buFont typeface="+mj-lt"/>
              <a:buAutoNum type="arabicPeriod"/>
            </a:pPr>
            <a:r>
              <a:rPr lang="en-US" sz="2400" dirty="0"/>
              <a:t>The universe began to exist. (TRUE)</a:t>
            </a:r>
          </a:p>
          <a:p>
            <a:pPr marL="514350" indent="-514350">
              <a:buFont typeface="+mj-lt"/>
              <a:buAutoNum type="arabicPeriod"/>
            </a:pPr>
            <a:r>
              <a:rPr lang="en-US" sz="2400" dirty="0"/>
              <a:t>Therefore, the universe has a cause. That Cause had to exist outside of time and space and had to be Super Intelligent. (THEREFORE TRUE)</a:t>
            </a:r>
          </a:p>
          <a:p>
            <a:pPr marL="0" indent="0" algn="ctr">
              <a:buNone/>
            </a:pPr>
            <a:r>
              <a:rPr lang="en-US" sz="2400" b="1" dirty="0">
                <a:solidFill>
                  <a:schemeClr val="accent5">
                    <a:lumMod val="50000"/>
                  </a:schemeClr>
                </a:solidFill>
              </a:rPr>
              <a:t>WHERE WAS GOD WHEN THE UNIVERSE CAME INTO EXISTENCE?</a:t>
            </a:r>
          </a:p>
          <a:p>
            <a:pPr marL="0" indent="0">
              <a:buNone/>
            </a:pPr>
            <a:endParaRPr lang="en-US" sz="2400" dirty="0"/>
          </a:p>
          <a:p>
            <a:pPr marL="0" indent="0" algn="ctr">
              <a:buNone/>
            </a:pPr>
            <a:r>
              <a:rPr lang="en-US" sz="2400" dirty="0"/>
              <a:t>This is similar to St. Thomas Aquinas’ “The argument from causes.”</a:t>
            </a:r>
          </a:p>
        </p:txBody>
      </p:sp>
    </p:spTree>
    <p:extLst>
      <p:ext uri="{BB962C8B-B14F-4D97-AF65-F5344CB8AC3E}">
        <p14:creationId xmlns:p14="http://schemas.microsoft.com/office/powerpoint/2010/main" val="3286081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The Five J's Family: Where Are We Now? - Five J's Homeschool">
            <a:extLst>
              <a:ext uri="{FF2B5EF4-FFF2-40B4-BE49-F238E27FC236}">
                <a16:creationId xmlns:a16="http://schemas.microsoft.com/office/drawing/2014/main" id="{107C8099-AFAF-FB3D-3BC6-78F3B2919173}"/>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18893" r="18011" b="1"/>
          <a:stretch/>
        </p:blipFill>
        <p:spPr bwMode="auto">
          <a:xfrm>
            <a:off x="-1064015" y="0"/>
            <a:ext cx="8250331"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081FAD-7D68-5E81-41C5-F8141C83E30A}"/>
              </a:ext>
            </a:extLst>
          </p:cNvPr>
          <p:cNvSpPr>
            <a:spLocks noGrp="1"/>
          </p:cNvSpPr>
          <p:nvPr>
            <p:ph type="title"/>
          </p:nvPr>
        </p:nvSpPr>
        <p:spPr>
          <a:xfrm>
            <a:off x="7531610" y="365125"/>
            <a:ext cx="3822189" cy="45719"/>
          </a:xfrm>
        </p:spPr>
        <p:txBody>
          <a:bodyPr vert="horz" lIns="91440" tIns="45720" rIns="91440" bIns="45720" rtlCol="0" anchor="ctr">
            <a:normAutofit fontScale="90000"/>
          </a:bodyPr>
          <a:lstStyle/>
          <a:p>
            <a:endParaRPr lang="en-US" sz="4000" dirty="0"/>
          </a:p>
        </p:txBody>
      </p:sp>
      <p:sp>
        <p:nvSpPr>
          <p:cNvPr id="4" name="Content Placeholder 3">
            <a:extLst>
              <a:ext uri="{FF2B5EF4-FFF2-40B4-BE49-F238E27FC236}">
                <a16:creationId xmlns:a16="http://schemas.microsoft.com/office/drawing/2014/main" id="{5E358A35-DD63-F5DB-8D0A-E78055FE567B}"/>
              </a:ext>
            </a:extLst>
          </p:cNvPr>
          <p:cNvSpPr>
            <a:spLocks noGrp="1"/>
          </p:cNvSpPr>
          <p:nvPr>
            <p:ph sz="half" idx="2"/>
          </p:nvPr>
        </p:nvSpPr>
        <p:spPr>
          <a:xfrm>
            <a:off x="7186316" y="510362"/>
            <a:ext cx="4657341" cy="6347627"/>
          </a:xfrm>
        </p:spPr>
        <p:txBody>
          <a:bodyPr vert="horz" lIns="91440" tIns="45720" rIns="91440" bIns="45720" rtlCol="0">
            <a:normAutofit fontScale="70000" lnSpcReduction="20000"/>
          </a:bodyPr>
          <a:lstStyle/>
          <a:p>
            <a:r>
              <a:rPr lang="en-US" sz="3300" b="1" dirty="0"/>
              <a:t>Myth 1: </a:t>
            </a:r>
            <a:r>
              <a:rPr lang="en-US" sz="3300" dirty="0"/>
              <a:t>Science and faith are incompatible, and since science is true, it has replaced religion. </a:t>
            </a:r>
            <a:r>
              <a:rPr lang="en-US" sz="3300" dirty="0">
                <a:solidFill>
                  <a:srgbClr val="FF0000"/>
                </a:solidFill>
              </a:rPr>
              <a:t>NO: Science and faith are compatible because both have origins with God.</a:t>
            </a:r>
          </a:p>
          <a:p>
            <a:r>
              <a:rPr lang="en-US" sz="3300" b="1" dirty="0"/>
              <a:t>Myth 2: </a:t>
            </a:r>
            <a:r>
              <a:rPr lang="en-US" sz="3300" dirty="0"/>
              <a:t>Human beings are like every other animal—merely a complex of atoms and molecules. We have no soul, no eternal destiny, and no transcendent nature. When we die, we die. </a:t>
            </a:r>
          </a:p>
          <a:p>
            <a:r>
              <a:rPr lang="en-US" sz="3300" b="1" dirty="0"/>
              <a:t>Myth 3: </a:t>
            </a:r>
            <a:r>
              <a:rPr lang="en-US" sz="3300" dirty="0"/>
              <a:t>There is no evidence for Jesus as a historical figure, and therefore his resurrection or divinity. If Jesus did exist, he was just an interesting prophet, but not a Savior or the Son of God. </a:t>
            </a:r>
          </a:p>
          <a:p>
            <a:r>
              <a:rPr lang="en-US" sz="3300" b="1" dirty="0"/>
              <a:t>Myth 4: </a:t>
            </a:r>
            <a:r>
              <a:rPr lang="en-US" sz="3300" dirty="0"/>
              <a:t>There is no explanation for why an all-loving God would allow suffering. Therefore, suffering is fundamentally negative, and a loving God probably does not exist. </a:t>
            </a:r>
          </a:p>
          <a:p>
            <a:endParaRPr lang="en-US" sz="1300" dirty="0"/>
          </a:p>
        </p:txBody>
      </p:sp>
    </p:spTree>
    <p:extLst>
      <p:ext uri="{BB962C8B-B14F-4D97-AF65-F5344CB8AC3E}">
        <p14:creationId xmlns:p14="http://schemas.microsoft.com/office/powerpoint/2010/main" val="85921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ircle(in)">
                                      <p:cBhvr>
                                        <p:cTn id="22"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DB4698A-4AFD-BDD6-7E01-E4E29D37215C}"/>
              </a:ext>
            </a:extLst>
          </p:cNvPr>
          <p:cNvPicPr>
            <a:picLocks noChangeAspect="1"/>
          </p:cNvPicPr>
          <p:nvPr/>
        </p:nvPicPr>
        <p:blipFill rotWithShape="1">
          <a:blip r:embed="rId3"/>
          <a:srcRect t="24593" r="1" b="18670"/>
          <a:stretch/>
        </p:blipFill>
        <p:spPr>
          <a:xfrm>
            <a:off x="1" y="10"/>
            <a:ext cx="9669642" cy="6857990"/>
          </a:xfrm>
          <a:prstGeom prst="rect">
            <a:avLst/>
          </a:prstGeom>
        </p:spPr>
      </p:pic>
      <p:sp>
        <p:nvSpPr>
          <p:cNvPr id="31"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146A820-37B1-5147-8170-3225D65B444F}"/>
              </a:ext>
            </a:extLst>
          </p:cNvPr>
          <p:cNvSpPr>
            <a:spLocks noGrp="1"/>
          </p:cNvSpPr>
          <p:nvPr>
            <p:ph type="title"/>
          </p:nvPr>
        </p:nvSpPr>
        <p:spPr>
          <a:xfrm>
            <a:off x="7531610" y="261258"/>
            <a:ext cx="4388247" cy="1230086"/>
          </a:xfrm>
        </p:spPr>
        <p:txBody>
          <a:bodyPr>
            <a:normAutofit/>
          </a:bodyPr>
          <a:lstStyle/>
          <a:p>
            <a:pPr algn="ctr"/>
            <a:r>
              <a:rPr lang="en-US" sz="4000" b="1" dirty="0"/>
              <a:t>Where Does Our Faith Come From?</a:t>
            </a:r>
          </a:p>
        </p:txBody>
      </p:sp>
      <p:sp>
        <p:nvSpPr>
          <p:cNvPr id="3" name="Content Placeholder 2">
            <a:extLst>
              <a:ext uri="{FF2B5EF4-FFF2-40B4-BE49-F238E27FC236}">
                <a16:creationId xmlns:a16="http://schemas.microsoft.com/office/drawing/2014/main" id="{3A928F46-535F-2245-9DD0-2CFC12EDDD20}"/>
              </a:ext>
            </a:extLst>
          </p:cNvPr>
          <p:cNvSpPr>
            <a:spLocks noGrp="1"/>
          </p:cNvSpPr>
          <p:nvPr>
            <p:ph idx="1"/>
          </p:nvPr>
        </p:nvSpPr>
        <p:spPr>
          <a:xfrm>
            <a:off x="7531610" y="1491344"/>
            <a:ext cx="4388247" cy="5246913"/>
          </a:xfrm>
        </p:spPr>
        <p:txBody>
          <a:bodyPr>
            <a:normAutofit lnSpcReduction="10000"/>
          </a:bodyPr>
          <a:lstStyle/>
          <a:p>
            <a:pPr marL="514350" indent="-514350">
              <a:buFont typeface="+mj-lt"/>
              <a:buAutoNum type="arabicPeriod"/>
            </a:pPr>
            <a:r>
              <a:rPr lang="en-US" sz="2400" b="1" dirty="0">
                <a:solidFill>
                  <a:schemeClr val="accent4">
                    <a:lumMod val="75000"/>
                  </a:schemeClr>
                </a:solidFill>
              </a:rPr>
              <a:t>Sacred Scripture</a:t>
            </a:r>
            <a:r>
              <a:rPr lang="en-US" sz="2400" dirty="0"/>
              <a:t>: The Bible: “Inspired word of God.”</a:t>
            </a:r>
          </a:p>
          <a:p>
            <a:pPr marL="514350" indent="-514350">
              <a:buFont typeface="+mj-lt"/>
              <a:buAutoNum type="arabicPeriod"/>
            </a:pPr>
            <a:r>
              <a:rPr lang="en-US" sz="2400" b="1" dirty="0">
                <a:solidFill>
                  <a:schemeClr val="accent4">
                    <a:lumMod val="75000"/>
                  </a:schemeClr>
                </a:solidFill>
              </a:rPr>
              <a:t>Sacred Tradition</a:t>
            </a:r>
            <a:r>
              <a:rPr lang="en-US" sz="2400" dirty="0"/>
              <a:t>: Teaching handed down to us. Written or oral, entrusted by Christ to the Apostles and their successors, which has been transmitted to us through Apostolic Succession</a:t>
            </a:r>
          </a:p>
          <a:p>
            <a:pPr marL="514350" indent="-514350">
              <a:buFont typeface="+mj-lt"/>
              <a:buAutoNum type="arabicPeriod"/>
            </a:pPr>
            <a:endParaRPr lang="en-US" sz="2400" dirty="0"/>
          </a:p>
          <a:p>
            <a:pPr marL="0" indent="0" algn="ctr">
              <a:buNone/>
            </a:pPr>
            <a:r>
              <a:rPr lang="en-US" sz="2400" dirty="0"/>
              <a:t>“Truth cannot contradict truth.” (from Pope St. JPII’s address to the Pontifical Academy                 of Science)</a:t>
            </a:r>
          </a:p>
          <a:p>
            <a:pPr marL="0" indent="0" algn="ctr">
              <a:buNone/>
            </a:pPr>
            <a:r>
              <a:rPr lang="en-US" sz="2400" dirty="0"/>
              <a:t>What if there is a contradiction?</a:t>
            </a:r>
          </a:p>
          <a:p>
            <a:pPr marL="514350" indent="-514350">
              <a:buFont typeface="+mj-lt"/>
              <a:buAutoNum type="arabicPeriod"/>
            </a:pPr>
            <a:endParaRPr lang="en-US" sz="1700" dirty="0"/>
          </a:p>
          <a:p>
            <a:pPr marL="0" indent="0">
              <a:buNone/>
            </a:pPr>
            <a:endParaRPr lang="en-US" sz="1700" dirty="0"/>
          </a:p>
        </p:txBody>
      </p:sp>
    </p:spTree>
    <p:extLst>
      <p:ext uri="{BB962C8B-B14F-4D97-AF65-F5344CB8AC3E}">
        <p14:creationId xmlns:p14="http://schemas.microsoft.com/office/powerpoint/2010/main" val="376689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A99A5-827B-5B41-B8D7-36AE1C7A9C4C}"/>
              </a:ext>
            </a:extLst>
          </p:cNvPr>
          <p:cNvSpPr>
            <a:spLocks noGrp="1"/>
          </p:cNvSpPr>
          <p:nvPr>
            <p:ph type="title"/>
          </p:nvPr>
        </p:nvSpPr>
        <p:spPr>
          <a:xfrm>
            <a:off x="838200" y="1412488"/>
            <a:ext cx="2899189" cy="4363844"/>
          </a:xfrm>
        </p:spPr>
        <p:txBody>
          <a:bodyPr vert="horz" lIns="91440" tIns="45720" rIns="91440" bIns="45720" rtlCol="0" anchor="t">
            <a:normAutofit/>
          </a:bodyPr>
          <a:lstStyle/>
          <a:p>
            <a:r>
              <a:rPr lang="en-US" sz="4000" kern="1200" dirty="0">
                <a:solidFill>
                  <a:srgbClr val="FFFFFF"/>
                </a:solidFill>
                <a:latin typeface="+mj-lt"/>
                <a:ea typeface="+mj-ea"/>
                <a:cs typeface="+mj-cs"/>
              </a:rPr>
              <a:t>Faith and Reason?</a:t>
            </a:r>
          </a:p>
        </p:txBody>
      </p:sp>
      <p:sp>
        <p:nvSpPr>
          <p:cNvPr id="3" name="Content Placeholder 2">
            <a:extLst>
              <a:ext uri="{FF2B5EF4-FFF2-40B4-BE49-F238E27FC236}">
                <a16:creationId xmlns:a16="http://schemas.microsoft.com/office/drawing/2014/main" id="{78FD255D-9978-474D-88C3-799170C209CC}"/>
              </a:ext>
            </a:extLst>
          </p:cNvPr>
          <p:cNvSpPr>
            <a:spLocks noGrp="1"/>
          </p:cNvSpPr>
          <p:nvPr>
            <p:ph idx="1"/>
          </p:nvPr>
        </p:nvSpPr>
        <p:spPr>
          <a:xfrm>
            <a:off x="4380855" y="1412489"/>
            <a:ext cx="3427283" cy="4363844"/>
          </a:xfrm>
        </p:spPr>
        <p:txBody>
          <a:bodyPr vert="horz" lIns="91440" tIns="45720" rIns="91440" bIns="45720" rtlCol="0">
            <a:normAutofit/>
          </a:bodyPr>
          <a:lstStyle/>
          <a:p>
            <a:pPr marL="0"/>
            <a:endParaRPr lang="en-US" sz="2000" dirty="0"/>
          </a:p>
        </p:txBody>
      </p:sp>
      <p:sp>
        <p:nvSpPr>
          <p:cNvPr id="5" name="TextBox 4">
            <a:extLst>
              <a:ext uri="{FF2B5EF4-FFF2-40B4-BE49-F238E27FC236}">
                <a16:creationId xmlns:a16="http://schemas.microsoft.com/office/drawing/2014/main" id="{2FF04B1C-B1DB-C268-A53C-63AE2BB9D4FC}"/>
              </a:ext>
            </a:extLst>
          </p:cNvPr>
          <p:cNvSpPr txBox="1"/>
          <p:nvPr/>
        </p:nvSpPr>
        <p:spPr>
          <a:xfrm>
            <a:off x="8451604" y="1412489"/>
            <a:ext cx="3197701" cy="4363844"/>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700075F-14FF-DF1E-AC36-EDEEAF2B76E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99545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02BE-D913-EB4B-A995-815AF5719E97}"/>
              </a:ext>
            </a:extLst>
          </p:cNvPr>
          <p:cNvSpPr>
            <a:spLocks noGrp="1"/>
          </p:cNvSpPr>
          <p:nvPr>
            <p:ph type="title"/>
          </p:nvPr>
        </p:nvSpPr>
        <p:spPr>
          <a:xfrm>
            <a:off x="638882" y="639193"/>
            <a:ext cx="3571810" cy="2454694"/>
          </a:xfrm>
        </p:spPr>
        <p:txBody>
          <a:bodyPr vert="horz" lIns="91440" tIns="45720" rIns="91440" bIns="45720" rtlCol="0" anchor="b">
            <a:normAutofit/>
          </a:bodyPr>
          <a:lstStyle/>
          <a:p>
            <a:pPr algn="ctr"/>
            <a:r>
              <a:rPr lang="en-US" sz="5600" kern="1200" dirty="0">
                <a:solidFill>
                  <a:schemeClr val="tx1"/>
                </a:solidFill>
                <a:latin typeface="+mj-lt"/>
                <a:ea typeface="+mj-ea"/>
                <a:cs typeface="+mj-cs"/>
              </a:rPr>
              <a:t>What is “</a:t>
            </a:r>
            <a:r>
              <a:rPr lang="en-US" sz="5600" i="1" kern="1200" dirty="0">
                <a:solidFill>
                  <a:schemeClr val="tx1"/>
                </a:solidFill>
                <a:latin typeface="+mj-lt"/>
                <a:ea typeface="+mj-ea"/>
                <a:cs typeface="+mj-cs"/>
              </a:rPr>
              <a:t>Sola Scriptura</a:t>
            </a:r>
            <a:r>
              <a:rPr lang="en-US" sz="5600" kern="1200" dirty="0">
                <a:solidFill>
                  <a:schemeClr val="tx1"/>
                </a:solidFill>
                <a:latin typeface="+mj-lt"/>
                <a:ea typeface="+mj-ea"/>
                <a:cs typeface="+mj-cs"/>
              </a:rPr>
              <a:t>?”</a:t>
            </a:r>
          </a:p>
        </p:txBody>
      </p:sp>
      <p:sp>
        <p:nvSpPr>
          <p:cNvPr id="3" name="Content Placeholder 2">
            <a:extLst>
              <a:ext uri="{FF2B5EF4-FFF2-40B4-BE49-F238E27FC236}">
                <a16:creationId xmlns:a16="http://schemas.microsoft.com/office/drawing/2014/main" id="{0D3D6B65-8855-C142-B8E6-13C5AB16E303}"/>
              </a:ext>
            </a:extLst>
          </p:cNvPr>
          <p:cNvSpPr>
            <a:spLocks noGrp="1"/>
          </p:cNvSpPr>
          <p:nvPr>
            <p:ph idx="1"/>
          </p:nvPr>
        </p:nvSpPr>
        <p:spPr>
          <a:xfrm>
            <a:off x="452176" y="4631161"/>
            <a:ext cx="3879032" cy="1559327"/>
          </a:xfrm>
        </p:spPr>
        <p:txBody>
          <a:bodyPr vert="horz" lIns="91440" tIns="45720" rIns="91440" bIns="45720" rtlCol="0">
            <a:noAutofit/>
          </a:bodyPr>
          <a:lstStyle/>
          <a:p>
            <a:pPr marL="0" indent="0" algn="ctr">
              <a:buNone/>
            </a:pPr>
            <a:r>
              <a:rPr lang="en-US" sz="4000" kern="1200" dirty="0">
                <a:solidFill>
                  <a:schemeClr val="tx1"/>
                </a:solidFill>
                <a:latin typeface="+mn-lt"/>
                <a:ea typeface="+mn-ea"/>
                <a:cs typeface="+mn-cs"/>
              </a:rPr>
              <a:t>Faith without works.           (James 2:14-18)</a:t>
            </a:r>
          </a:p>
        </p:txBody>
      </p:sp>
      <p:pic>
        <p:nvPicPr>
          <p:cNvPr id="2050" name="Picture 2" descr="Orbis Catholicus Secundus: The Protestant Heresy">
            <a:extLst>
              <a:ext uri="{FF2B5EF4-FFF2-40B4-BE49-F238E27FC236}">
                <a16:creationId xmlns:a16="http://schemas.microsoft.com/office/drawing/2014/main" id="{232EFF19-9DEA-631D-3987-EA294F0B5DA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54296" y="718821"/>
            <a:ext cx="7214616" cy="539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486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B933B-F97E-6846-A0D8-F428E80EDADC}"/>
              </a:ext>
            </a:extLst>
          </p:cNvPr>
          <p:cNvSpPr>
            <a:spLocks noGrp="1"/>
          </p:cNvSpPr>
          <p:nvPr>
            <p:ph type="title"/>
          </p:nvPr>
        </p:nvSpPr>
        <p:spPr/>
        <p:txBody>
          <a:bodyPr>
            <a:normAutofit/>
          </a:bodyPr>
          <a:lstStyle/>
          <a:p>
            <a:pPr algn="ctr"/>
            <a:r>
              <a:rPr lang="en-US" sz="2800" dirty="0"/>
              <a:t>Creation and Evolution</a:t>
            </a:r>
          </a:p>
        </p:txBody>
      </p:sp>
      <p:sp>
        <p:nvSpPr>
          <p:cNvPr id="3" name="Content Placeholder 2">
            <a:extLst>
              <a:ext uri="{FF2B5EF4-FFF2-40B4-BE49-F238E27FC236}">
                <a16:creationId xmlns:a16="http://schemas.microsoft.com/office/drawing/2014/main" id="{6DC3E0EA-3FD9-8A4F-B227-0D8A715D13A0}"/>
              </a:ext>
            </a:extLst>
          </p:cNvPr>
          <p:cNvSpPr>
            <a:spLocks noGrp="1"/>
          </p:cNvSpPr>
          <p:nvPr>
            <p:ph idx="1"/>
          </p:nvPr>
        </p:nvSpPr>
        <p:spPr/>
        <p:txBody>
          <a:bodyPr>
            <a:normAutofit fontScale="92500"/>
          </a:bodyPr>
          <a:lstStyle/>
          <a:p>
            <a:r>
              <a:rPr lang="en-US" dirty="0"/>
              <a:t>Creation:</a:t>
            </a:r>
          </a:p>
          <a:p>
            <a:pPr lvl="1"/>
            <a:r>
              <a:rPr lang="en-US" dirty="0"/>
              <a:t>God being infinitely perfect; created the universe from nothing. He could not make a mistake. </a:t>
            </a:r>
          </a:p>
          <a:p>
            <a:pPr lvl="1"/>
            <a:r>
              <a:rPr lang="en-US" dirty="0"/>
              <a:t>Everything was in place the instant after the Big Bang (just needed time and space).</a:t>
            </a:r>
          </a:p>
          <a:p>
            <a:pPr lvl="1"/>
            <a:r>
              <a:rPr lang="en-US" dirty="0"/>
              <a:t>Nothing happened haphazardly (Anthropic Coincidence).</a:t>
            </a:r>
          </a:p>
          <a:p>
            <a:r>
              <a:rPr lang="en-US" dirty="0"/>
              <a:t>Evolution:</a:t>
            </a:r>
          </a:p>
          <a:p>
            <a:pPr lvl="1"/>
            <a:r>
              <a:rPr lang="en-US" dirty="0"/>
              <a:t>Charles Darwin, </a:t>
            </a:r>
            <a:r>
              <a:rPr lang="en-US" i="1" dirty="0"/>
              <a:t>On the Origin of Species</a:t>
            </a:r>
          </a:p>
          <a:p>
            <a:pPr lvl="2"/>
            <a:r>
              <a:rPr lang="en-US" dirty="0"/>
              <a:t>All living species in the world descended from a small number of common ancestors (plants, animals, etc.)</a:t>
            </a:r>
          </a:p>
          <a:p>
            <a:pPr lvl="1"/>
            <a:r>
              <a:rPr lang="en-US" dirty="0"/>
              <a:t>Charles Darwin, </a:t>
            </a:r>
            <a:r>
              <a:rPr lang="en-US" i="1" dirty="0"/>
              <a:t>The Descent of Man</a:t>
            </a:r>
          </a:p>
          <a:p>
            <a:pPr lvl="2"/>
            <a:r>
              <a:rPr lang="en-US" dirty="0"/>
              <a:t>Proposes that man came into being the same way</a:t>
            </a:r>
          </a:p>
          <a:p>
            <a:pPr lvl="1"/>
            <a:r>
              <a:rPr lang="en-US" dirty="0"/>
              <a:t>Natural selection, unlike animal or plant breeding; the best survive naturally</a:t>
            </a:r>
          </a:p>
          <a:p>
            <a:pPr lvl="1"/>
            <a:endParaRPr lang="en-US" dirty="0"/>
          </a:p>
        </p:txBody>
      </p:sp>
      <p:pic>
        <p:nvPicPr>
          <p:cNvPr id="12" name="Picture 11">
            <a:extLst>
              <a:ext uri="{FF2B5EF4-FFF2-40B4-BE49-F238E27FC236}">
                <a16:creationId xmlns:a16="http://schemas.microsoft.com/office/drawing/2014/main" id="{08CF3532-78F9-42B0-B453-BD97EC7E8BA0}"/>
              </a:ext>
            </a:extLst>
          </p:cNvPr>
          <p:cNvPicPr>
            <a:picLocks noChangeAspect="1"/>
          </p:cNvPicPr>
          <p:nvPr/>
        </p:nvPicPr>
        <p:blipFill>
          <a:blip r:embed="rId2"/>
          <a:stretch>
            <a:fillRect/>
          </a:stretch>
        </p:blipFill>
        <p:spPr>
          <a:xfrm>
            <a:off x="7741922" y="230279"/>
            <a:ext cx="3183744" cy="1595346"/>
          </a:xfrm>
          <a:prstGeom prst="rect">
            <a:avLst/>
          </a:prstGeom>
        </p:spPr>
      </p:pic>
      <p:pic>
        <p:nvPicPr>
          <p:cNvPr id="14" name="Picture 13" descr="A picture containing sunset, blur&#10;&#10;Description automatically generated">
            <a:extLst>
              <a:ext uri="{FF2B5EF4-FFF2-40B4-BE49-F238E27FC236}">
                <a16:creationId xmlns:a16="http://schemas.microsoft.com/office/drawing/2014/main" id="{6BDD2361-EED0-4274-93D8-BF168092698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34720" y="149225"/>
            <a:ext cx="3515360" cy="1676400"/>
          </a:xfrm>
          <a:prstGeom prst="rect">
            <a:avLst/>
          </a:prstGeom>
        </p:spPr>
      </p:pic>
    </p:spTree>
    <p:extLst>
      <p:ext uri="{BB962C8B-B14F-4D97-AF65-F5344CB8AC3E}">
        <p14:creationId xmlns:p14="http://schemas.microsoft.com/office/powerpoint/2010/main" val="190131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dissolve">
                                      <p:cBhvr>
                                        <p:cTn id="35" dur="5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dissolve">
                                      <p:cBhvr>
                                        <p:cTn id="40" dur="500"/>
                                        <p:tgtEl>
                                          <p:spTgt spid="3">
                                            <p:txEl>
                                              <p:pRg st="7" end="7"/>
                                            </p:txEl>
                                          </p:spTgt>
                                        </p:tgtEl>
                                      </p:cBhvr>
                                    </p:animEffect>
                                  </p:childTnLst>
                                </p:cTn>
                              </p:par>
                              <p:par>
                                <p:cTn id="41" presetID="9" presetClass="entr" presetSubtype="0" fill="hold"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dissolve">
                                      <p:cBhvr>
                                        <p:cTn id="43" dur="500"/>
                                        <p:tgtEl>
                                          <p:spTgt spid="3">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dissolve">
                                      <p:cBhvr>
                                        <p:cTn id="4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Creation/Evolution and the First Law – Caprock Baptist Church">
            <a:extLst>
              <a:ext uri="{FF2B5EF4-FFF2-40B4-BE49-F238E27FC236}">
                <a16:creationId xmlns:a16="http://schemas.microsoft.com/office/drawing/2014/main" id="{C92453A5-76F9-7BFD-1E1A-E408DBD740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3" y="10"/>
            <a:ext cx="12191997" cy="6857988"/>
          </a:xfrm>
          <a:prstGeom prst="rect">
            <a:avLst/>
          </a:prstGeom>
          <a:noFill/>
          <a:extLst>
            <a:ext uri="{909E8E84-426E-40DD-AFC4-6F175D3DCCD1}">
              <a14:hiddenFill xmlns:a14="http://schemas.microsoft.com/office/drawing/2010/main">
                <a:solidFill>
                  <a:srgbClr val="FFFFFF"/>
                </a:solidFill>
              </a14:hiddenFill>
            </a:ext>
          </a:extLst>
        </p:spPr>
      </p:pic>
      <p:grpSp>
        <p:nvGrpSpPr>
          <p:cNvPr id="2074" name="Group 2061">
            <a:extLst>
              <a:ext uri="{FF2B5EF4-FFF2-40B4-BE49-F238E27FC236}">
                <a16:creationId xmlns:a16="http://schemas.microsoft.com/office/drawing/2014/main" id="{17F72E41-D8D7-F589-0125-D336DE2AF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598" y="21736"/>
            <a:ext cx="12206598" cy="6879745"/>
            <a:chOff x="-14598" y="21736"/>
            <a:chExt cx="12206598" cy="6879745"/>
          </a:xfrm>
        </p:grpSpPr>
        <p:sp>
          <p:nvSpPr>
            <p:cNvPr id="2063" name="Rectangle 2062">
              <a:extLst>
                <a:ext uri="{FF2B5EF4-FFF2-40B4-BE49-F238E27FC236}">
                  <a16:creationId xmlns:a16="http://schemas.microsoft.com/office/drawing/2014/main" id="{FC13EADE-3A56-21CF-6809-E58C7DDCB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4578264" y="-733992"/>
              <a:ext cx="3020876" cy="12206596"/>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5" name="Rectangle 2063">
              <a:extLst>
                <a:ext uri="{FF2B5EF4-FFF2-40B4-BE49-F238E27FC236}">
                  <a16:creationId xmlns:a16="http://schemas.microsoft.com/office/drawing/2014/main" id="{8B1EA0F4-FEA8-8A8D-25F3-BCCDA3F4F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3832304"/>
              <a:ext cx="12192000" cy="3055057"/>
            </a:xfrm>
            <a:prstGeom prst="rect">
              <a:avLst/>
            </a:prstGeom>
            <a:gradFill flip="none" rotWithShape="1">
              <a:gsLst>
                <a:gs pos="0">
                  <a:schemeClr val="accent5"/>
                </a:gs>
                <a:gs pos="75000">
                  <a:schemeClr val="accent5">
                    <a:lumMod val="60000"/>
                    <a:lumOff val="40000"/>
                    <a:alpha val="0"/>
                  </a:schemeClr>
                </a:gs>
              </a:gsLst>
              <a:lin ang="558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065" name="Rectangle 2064">
              <a:extLst>
                <a:ext uri="{FF2B5EF4-FFF2-40B4-BE49-F238E27FC236}">
                  <a16:creationId xmlns:a16="http://schemas.microsoft.com/office/drawing/2014/main" id="{DD3842CE-80A1-1110-8DDA-D6F18BE0C6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7617204" y="1610686"/>
              <a:ext cx="4574794" cy="5290794"/>
            </a:xfrm>
            <a:prstGeom prst="rect">
              <a:avLst/>
            </a:prstGeom>
            <a:gradFill flip="none" rotWithShape="1">
              <a:gsLst>
                <a:gs pos="5000">
                  <a:schemeClr val="accent2"/>
                </a:gs>
                <a:gs pos="49000">
                  <a:schemeClr val="accent5">
                    <a:lumMod val="60000"/>
                    <a:lumOff val="40000"/>
                    <a:alpha val="0"/>
                  </a:scheme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6" name="Rectangle 2065">
              <a:extLst>
                <a:ext uri="{FF2B5EF4-FFF2-40B4-BE49-F238E27FC236}">
                  <a16:creationId xmlns:a16="http://schemas.microsoft.com/office/drawing/2014/main" id="{31C9318B-F00C-0365-EC3A-B46DF3523B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4597" y="21736"/>
              <a:ext cx="3585523" cy="6879745"/>
            </a:xfrm>
            <a:prstGeom prst="rect">
              <a:avLst/>
            </a:prstGeom>
            <a:gradFill flip="none" rotWithShape="1">
              <a:gsLst>
                <a:gs pos="5000">
                  <a:schemeClr val="accent2"/>
                </a:gs>
                <a:gs pos="49000">
                  <a:schemeClr val="accent5">
                    <a:lumMod val="60000"/>
                    <a:lumOff val="40000"/>
                    <a:alpha val="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7" name="Rectangle 2066">
              <a:extLst>
                <a:ext uri="{FF2B5EF4-FFF2-40B4-BE49-F238E27FC236}">
                  <a16:creationId xmlns:a16="http://schemas.microsoft.com/office/drawing/2014/main" id="{7E92A2C8-D25D-5522-FFDD-CF5793AEF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06026" y="1712428"/>
              <a:ext cx="4354310" cy="5995557"/>
            </a:xfrm>
            <a:prstGeom prst="rect">
              <a:avLst/>
            </a:prstGeom>
            <a:gradFill flip="none" rotWithShape="1">
              <a:gsLst>
                <a:gs pos="0">
                  <a:schemeClr val="accent5">
                    <a:lumMod val="60000"/>
                    <a:lumOff val="40000"/>
                  </a:schemeClr>
                </a:gs>
                <a:gs pos="54000">
                  <a:schemeClr val="accent2">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69BCAFF-60E6-214C-B75E-64A916EE354E}"/>
              </a:ext>
            </a:extLst>
          </p:cNvPr>
          <p:cNvSpPr>
            <a:spLocks noGrp="1"/>
          </p:cNvSpPr>
          <p:nvPr>
            <p:ph type="title"/>
          </p:nvPr>
        </p:nvSpPr>
        <p:spPr>
          <a:xfrm>
            <a:off x="838200" y="5539563"/>
            <a:ext cx="10141040" cy="712381"/>
          </a:xfrm>
        </p:spPr>
        <p:txBody>
          <a:bodyPr vert="horz" lIns="91440" tIns="45720" rIns="91440" bIns="45720" rtlCol="0" anchor="b">
            <a:normAutofit/>
          </a:bodyPr>
          <a:lstStyle/>
          <a:p>
            <a:pPr algn="ctr"/>
            <a:r>
              <a:rPr lang="en-US" b="1" dirty="0">
                <a:solidFill>
                  <a:srgbClr val="FFFFFF"/>
                </a:solidFill>
              </a:rPr>
              <a:t>Are Evolution and Creation in Conflict?</a:t>
            </a:r>
          </a:p>
        </p:txBody>
      </p:sp>
    </p:spTree>
    <p:extLst>
      <p:ext uri="{BB962C8B-B14F-4D97-AF65-F5344CB8AC3E}">
        <p14:creationId xmlns:p14="http://schemas.microsoft.com/office/powerpoint/2010/main" val="319287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38CBA-F2DF-FF4C-9DC8-4BD127F8C48D}"/>
              </a:ext>
            </a:extLst>
          </p:cNvPr>
          <p:cNvSpPr>
            <a:spLocks noGrp="1"/>
          </p:cNvSpPr>
          <p:nvPr>
            <p:ph type="title"/>
          </p:nvPr>
        </p:nvSpPr>
        <p:spPr>
          <a:xfrm>
            <a:off x="838200" y="159027"/>
            <a:ext cx="10515600" cy="964096"/>
          </a:xfrm>
        </p:spPr>
        <p:txBody>
          <a:bodyPr>
            <a:normAutofit fontScale="90000"/>
          </a:bodyPr>
          <a:lstStyle/>
          <a:p>
            <a:pPr algn="ctr"/>
            <a:r>
              <a:rPr lang="en-US" dirty="0"/>
              <a:t>Pope John Paul II’s address to the Pontifical Academy of Science 10/22/1996</a:t>
            </a:r>
          </a:p>
        </p:txBody>
      </p:sp>
      <p:sp>
        <p:nvSpPr>
          <p:cNvPr id="3" name="Content Placeholder 2">
            <a:extLst>
              <a:ext uri="{FF2B5EF4-FFF2-40B4-BE49-F238E27FC236}">
                <a16:creationId xmlns:a16="http://schemas.microsoft.com/office/drawing/2014/main" id="{E7BB3DDE-6373-784F-8FF4-EB5434883804}"/>
              </a:ext>
            </a:extLst>
          </p:cNvPr>
          <p:cNvSpPr>
            <a:spLocks noGrp="1"/>
          </p:cNvSpPr>
          <p:nvPr>
            <p:ph idx="1"/>
          </p:nvPr>
        </p:nvSpPr>
        <p:spPr>
          <a:xfrm>
            <a:off x="248478" y="1606963"/>
            <a:ext cx="8090452" cy="5092009"/>
          </a:xfrm>
        </p:spPr>
        <p:txBody>
          <a:bodyPr>
            <a:normAutofit/>
          </a:bodyPr>
          <a:lstStyle/>
          <a:p>
            <a:r>
              <a:rPr lang="en-US" dirty="0"/>
              <a:t>“Truth cannot contradict truth”</a:t>
            </a:r>
          </a:p>
          <a:p>
            <a:r>
              <a:rPr lang="en-US" dirty="0"/>
              <a:t>“There was no opposition between evolution and the doctrine of the faith about man…on condition that one did not lose sight of several indisputable points.”</a:t>
            </a:r>
          </a:p>
          <a:p>
            <a:pPr lvl="1"/>
            <a:r>
              <a:rPr lang="en-US" sz="2800" dirty="0"/>
              <a:t>“…if the human body takes its origin from pre-existent living matter the </a:t>
            </a:r>
            <a:r>
              <a:rPr lang="en-US" sz="2800" b="1" u="sng" dirty="0"/>
              <a:t>spiritual soul is immediately created by God.”</a:t>
            </a:r>
          </a:p>
          <a:p>
            <a:r>
              <a:rPr lang="en-US" dirty="0"/>
              <a:t>“…theories of evolution which…consider </a:t>
            </a:r>
            <a:r>
              <a:rPr lang="en-US" b="1" u="sng" dirty="0"/>
              <a:t>the mind as emerging from the forces of living matter…are incompatible with the truth about man."</a:t>
            </a:r>
          </a:p>
        </p:txBody>
      </p:sp>
      <p:pic>
        <p:nvPicPr>
          <p:cNvPr id="3076" name="Picture 4" descr="Catholic Saints, Roman Catholic, Pape Jeans, Pope Saint John Paul Ii ...">
            <a:extLst>
              <a:ext uri="{FF2B5EF4-FFF2-40B4-BE49-F238E27FC236}">
                <a16:creationId xmlns:a16="http://schemas.microsoft.com/office/drawing/2014/main" id="{8B1ED2C9-FE5F-2C49-3246-1D78CC9C27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8384" y="1606964"/>
            <a:ext cx="3515138"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82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E679631C-DA4B-F79B-6262-7A14BBB4B327}"/>
              </a:ext>
            </a:extLst>
          </p:cNvPr>
          <p:cNvSpPr>
            <a:spLocks noGrp="1"/>
          </p:cNvSpPr>
          <p:nvPr>
            <p:ph type="title"/>
          </p:nvPr>
        </p:nvSpPr>
        <p:spPr>
          <a:xfrm>
            <a:off x="958506" y="800392"/>
            <a:ext cx="10264697" cy="1212102"/>
          </a:xfrm>
        </p:spPr>
        <p:txBody>
          <a:bodyPr>
            <a:normAutofit/>
          </a:bodyPr>
          <a:lstStyle/>
          <a:p>
            <a:pPr algn="ctr"/>
            <a:r>
              <a:rPr lang="en-US" sz="4000" dirty="0">
                <a:solidFill>
                  <a:srgbClr val="FFFFFF"/>
                </a:solidFill>
              </a:rPr>
              <a:t>Does Heaven Exist?</a:t>
            </a:r>
          </a:p>
        </p:txBody>
      </p:sp>
      <p:sp>
        <p:nvSpPr>
          <p:cNvPr id="3" name="Content Placeholder 2">
            <a:extLst>
              <a:ext uri="{FF2B5EF4-FFF2-40B4-BE49-F238E27FC236}">
                <a16:creationId xmlns:a16="http://schemas.microsoft.com/office/drawing/2014/main" id="{37E9AD92-C97C-9612-E226-C2798038B76C}"/>
              </a:ext>
            </a:extLst>
          </p:cNvPr>
          <p:cNvSpPr>
            <a:spLocks noGrp="1"/>
          </p:cNvSpPr>
          <p:nvPr>
            <p:ph idx="1"/>
          </p:nvPr>
        </p:nvSpPr>
        <p:spPr>
          <a:xfrm>
            <a:off x="1367624" y="2490436"/>
            <a:ext cx="9708995" cy="3567173"/>
          </a:xfrm>
        </p:spPr>
        <p:txBody>
          <a:bodyPr anchor="ctr">
            <a:normAutofit/>
          </a:bodyPr>
          <a:lstStyle/>
          <a:p>
            <a:pPr marL="0" indent="0" algn="ctr">
              <a:buNone/>
            </a:pPr>
            <a:r>
              <a:rPr lang="en-US" sz="2400" spc="-150" dirty="0"/>
              <a:t> </a:t>
            </a:r>
          </a:p>
        </p:txBody>
      </p:sp>
      <p:pic>
        <p:nvPicPr>
          <p:cNvPr id="4" name="Bart and Charlie.mp4">
            <a:hlinkClick r:id="" action="ppaction://media"/>
            <a:extLst>
              <a:ext uri="{FF2B5EF4-FFF2-40B4-BE49-F238E27FC236}">
                <a16:creationId xmlns:a16="http://schemas.microsoft.com/office/drawing/2014/main" id="{D6BAC5EA-6B08-4E49-06FE-D83A0BB645C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863600"/>
            <a:ext cx="9144000" cy="5130800"/>
          </a:xfrm>
          <a:prstGeom prst="rect">
            <a:avLst/>
          </a:prstGeom>
        </p:spPr>
      </p:pic>
    </p:spTree>
    <p:extLst>
      <p:ext uri="{BB962C8B-B14F-4D97-AF65-F5344CB8AC3E}">
        <p14:creationId xmlns:p14="http://schemas.microsoft.com/office/powerpoint/2010/main" val="374051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5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6" name="Rectangle 307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30D0B0C-81D6-8E43-BCBD-FC7BB6691384}"/>
              </a:ext>
            </a:extLst>
          </p:cNvPr>
          <p:cNvSpPr>
            <a:spLocks noGrp="1"/>
          </p:cNvSpPr>
          <p:nvPr>
            <p:ph type="title"/>
          </p:nvPr>
        </p:nvSpPr>
        <p:spPr>
          <a:xfrm>
            <a:off x="6657715" y="467271"/>
            <a:ext cx="4195674" cy="784586"/>
          </a:xfrm>
        </p:spPr>
        <p:txBody>
          <a:bodyPr anchor="b">
            <a:normAutofit fontScale="90000"/>
          </a:bodyPr>
          <a:lstStyle/>
          <a:p>
            <a:r>
              <a:rPr lang="en-US" sz="5600" dirty="0"/>
              <a:t>Kinds of Souls</a:t>
            </a:r>
          </a:p>
        </p:txBody>
      </p:sp>
      <p:sp>
        <p:nvSpPr>
          <p:cNvPr id="3088" name="Oval 308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ome - Microbiome Network">
            <a:extLst>
              <a:ext uri="{FF2B5EF4-FFF2-40B4-BE49-F238E27FC236}">
                <a16:creationId xmlns:a16="http://schemas.microsoft.com/office/drawing/2014/main" id="{94DD1642-9680-9707-C299-D0F3098876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673" r="6325" b="-2"/>
          <a:stretch/>
        </p:blipFill>
        <p:spPr bwMode="auto">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noFill/>
          <a:extLst>
            <a:ext uri="{909E8E84-426E-40DD-AFC4-6F175D3DCCD1}">
              <a14:hiddenFill xmlns:a14="http://schemas.microsoft.com/office/drawing/2010/main">
                <a:solidFill>
                  <a:srgbClr val="FFFFFF"/>
                </a:solidFill>
              </a14:hiddenFill>
            </a:ext>
          </a:extLst>
        </p:spPr>
      </p:pic>
      <p:sp>
        <p:nvSpPr>
          <p:cNvPr id="3090"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308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1983430A-2FE3-984E-A73A-F4098D78AD39}"/>
              </a:ext>
            </a:extLst>
          </p:cNvPr>
          <p:cNvSpPr>
            <a:spLocks noGrp="1"/>
          </p:cNvSpPr>
          <p:nvPr>
            <p:ph idx="1"/>
          </p:nvPr>
        </p:nvSpPr>
        <p:spPr>
          <a:xfrm>
            <a:off x="6330272" y="1404257"/>
            <a:ext cx="5175925" cy="5127172"/>
          </a:xfrm>
        </p:spPr>
        <p:txBody>
          <a:bodyPr anchor="t">
            <a:normAutofit lnSpcReduction="10000"/>
          </a:bodyPr>
          <a:lstStyle/>
          <a:p>
            <a:r>
              <a:rPr lang="en-US" sz="2400" b="1" dirty="0">
                <a:solidFill>
                  <a:schemeClr val="tx1">
                    <a:alpha val="80000"/>
                  </a:schemeClr>
                </a:solidFill>
              </a:rPr>
              <a:t>Plant (Vegetative/nutritive)</a:t>
            </a:r>
          </a:p>
          <a:p>
            <a:pPr lvl="1"/>
            <a:r>
              <a:rPr lang="en-US" dirty="0">
                <a:solidFill>
                  <a:schemeClr val="tx1">
                    <a:alpha val="80000"/>
                  </a:schemeClr>
                </a:solidFill>
              </a:rPr>
              <a:t>Merely able to nourish and reproduce itself</a:t>
            </a:r>
          </a:p>
          <a:p>
            <a:r>
              <a:rPr lang="en-US" sz="2400" b="1" dirty="0">
                <a:solidFill>
                  <a:schemeClr val="tx1">
                    <a:alpha val="80000"/>
                  </a:schemeClr>
                </a:solidFill>
              </a:rPr>
              <a:t>Animal</a:t>
            </a:r>
          </a:p>
          <a:p>
            <a:pPr lvl="1"/>
            <a:r>
              <a:rPr lang="en-US" dirty="0">
                <a:solidFill>
                  <a:schemeClr val="tx1">
                    <a:alpha val="80000"/>
                  </a:schemeClr>
                </a:solidFill>
              </a:rPr>
              <a:t>Powers of </a:t>
            </a:r>
            <a:r>
              <a:rPr lang="en-US" u="sng" dirty="0">
                <a:solidFill>
                  <a:schemeClr val="tx1">
                    <a:alpha val="80000"/>
                  </a:schemeClr>
                </a:solidFill>
              </a:rPr>
              <a:t>plant soul PLUS</a:t>
            </a:r>
          </a:p>
          <a:p>
            <a:pPr lvl="1"/>
            <a:r>
              <a:rPr lang="en-US" dirty="0">
                <a:solidFill>
                  <a:schemeClr val="tx1">
                    <a:alpha val="80000"/>
                  </a:schemeClr>
                </a:solidFill>
              </a:rPr>
              <a:t>Powers flowing from bodily organs (sensations)</a:t>
            </a:r>
          </a:p>
          <a:p>
            <a:r>
              <a:rPr lang="en-US" sz="2400" b="1" dirty="0">
                <a:solidFill>
                  <a:schemeClr val="tx1">
                    <a:alpha val="80000"/>
                  </a:schemeClr>
                </a:solidFill>
              </a:rPr>
              <a:t>Human (rational/intellective)</a:t>
            </a:r>
          </a:p>
          <a:p>
            <a:pPr lvl="1"/>
            <a:r>
              <a:rPr lang="en-US" dirty="0">
                <a:solidFill>
                  <a:schemeClr val="tx1">
                    <a:alpha val="80000"/>
                  </a:schemeClr>
                </a:solidFill>
              </a:rPr>
              <a:t>Powers of </a:t>
            </a:r>
            <a:r>
              <a:rPr lang="en-US" u="sng" dirty="0">
                <a:solidFill>
                  <a:schemeClr val="tx1">
                    <a:alpha val="80000"/>
                  </a:schemeClr>
                </a:solidFill>
              </a:rPr>
              <a:t>animal and plant soul PLUS</a:t>
            </a:r>
          </a:p>
          <a:p>
            <a:pPr lvl="1"/>
            <a:r>
              <a:rPr lang="en-US" dirty="0">
                <a:solidFill>
                  <a:schemeClr val="tx1">
                    <a:alpha val="80000"/>
                  </a:schemeClr>
                </a:solidFill>
              </a:rPr>
              <a:t>Powers that transcend the body; i.e., immaterial powers</a:t>
            </a:r>
          </a:p>
          <a:p>
            <a:pPr marL="457200" lvl="1" indent="0">
              <a:buNone/>
            </a:pPr>
            <a:endParaRPr lang="en-US" dirty="0">
              <a:solidFill>
                <a:schemeClr val="tx1">
                  <a:alpha val="80000"/>
                </a:schemeClr>
              </a:solidFill>
            </a:endParaRPr>
          </a:p>
          <a:p>
            <a:pPr marL="457200" lvl="1" indent="0">
              <a:buNone/>
            </a:pPr>
            <a:r>
              <a:rPr lang="en-US" b="1" i="1" dirty="0">
                <a:solidFill>
                  <a:schemeClr val="tx1">
                    <a:alpha val="80000"/>
                  </a:schemeClr>
                </a:solidFill>
              </a:rPr>
              <a:t>Why is the human soul important?</a:t>
            </a:r>
          </a:p>
          <a:p>
            <a:pPr marL="457200" lvl="1" indent="0">
              <a:buNone/>
            </a:pPr>
            <a:endParaRPr lang="en-US" sz="1300" dirty="0">
              <a:solidFill>
                <a:schemeClr val="tx1">
                  <a:alpha val="80000"/>
                </a:schemeClr>
              </a:solidFill>
            </a:endParaRPr>
          </a:p>
        </p:txBody>
      </p:sp>
      <p:sp>
        <p:nvSpPr>
          <p:cNvPr id="308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308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40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766FD2-7EAF-DE33-CC26-A1D622435CC9}"/>
              </a:ext>
            </a:extLst>
          </p:cNvPr>
          <p:cNvSpPr>
            <a:spLocks noGrp="1"/>
          </p:cNvSpPr>
          <p:nvPr>
            <p:ph type="title"/>
          </p:nvPr>
        </p:nvSpPr>
        <p:spPr>
          <a:xfrm>
            <a:off x="6657715" y="152401"/>
            <a:ext cx="4195674" cy="1410296"/>
          </a:xfrm>
        </p:spPr>
        <p:txBody>
          <a:bodyPr anchor="b">
            <a:normAutofit/>
          </a:bodyPr>
          <a:lstStyle/>
          <a:p>
            <a:r>
              <a:rPr lang="en-US" sz="4800" dirty="0"/>
              <a:t>The Timeline of the Human Soul</a:t>
            </a:r>
          </a:p>
        </p:txBody>
      </p:sp>
      <p:sp>
        <p:nvSpPr>
          <p:cNvPr id="23" name="Oval 2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6BE5EE8-FC40-20B9-4BF7-9CC8C3B205B9}"/>
              </a:ext>
            </a:extLst>
          </p:cNvPr>
          <p:cNvPicPr>
            <a:picLocks noChangeAspect="1"/>
          </p:cNvPicPr>
          <p:nvPr/>
        </p:nvPicPr>
        <p:blipFill rotWithShape="1">
          <a:blip r:embed="rId3"/>
          <a:srcRect l="25750"/>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27"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86E33616-0A7E-FF76-206F-082DC2DEABD0}"/>
              </a:ext>
            </a:extLst>
          </p:cNvPr>
          <p:cNvSpPr>
            <a:spLocks noGrp="1"/>
          </p:cNvSpPr>
          <p:nvPr>
            <p:ph idx="1"/>
          </p:nvPr>
        </p:nvSpPr>
        <p:spPr>
          <a:xfrm>
            <a:off x="6636595" y="1715098"/>
            <a:ext cx="4767112" cy="4827216"/>
          </a:xfrm>
        </p:spPr>
        <p:txBody>
          <a:bodyPr anchor="t">
            <a:normAutofit/>
          </a:bodyPr>
          <a:lstStyle/>
          <a:p>
            <a:r>
              <a:rPr lang="en-US" sz="2400" dirty="0">
                <a:solidFill>
                  <a:schemeClr val="tx1">
                    <a:alpha val="80000"/>
                  </a:schemeClr>
                </a:solidFill>
              </a:rPr>
              <a:t>Defines the person at the point of </a:t>
            </a:r>
            <a:r>
              <a:rPr lang="en-US" sz="2400" u="sng" dirty="0">
                <a:solidFill>
                  <a:schemeClr val="tx1">
                    <a:alpha val="80000"/>
                  </a:schemeClr>
                </a:solidFill>
              </a:rPr>
              <a:t>conception</a:t>
            </a:r>
            <a:r>
              <a:rPr lang="en-US" sz="2400" dirty="0">
                <a:solidFill>
                  <a:schemeClr val="tx1">
                    <a:alpha val="80000"/>
                  </a:schemeClr>
                </a:solidFill>
              </a:rPr>
              <a:t>.</a:t>
            </a:r>
          </a:p>
          <a:p>
            <a:endParaRPr lang="en-US" sz="2400" dirty="0">
              <a:solidFill>
                <a:schemeClr val="tx1">
                  <a:alpha val="80000"/>
                </a:schemeClr>
              </a:solidFill>
            </a:endParaRPr>
          </a:p>
          <a:p>
            <a:r>
              <a:rPr lang="en-US" sz="2400" u="sng" dirty="0">
                <a:solidFill>
                  <a:schemeClr val="tx1">
                    <a:alpha val="80000"/>
                  </a:schemeClr>
                </a:solidFill>
              </a:rPr>
              <a:t>During life span</a:t>
            </a:r>
            <a:r>
              <a:rPr lang="en-US" sz="2400" dirty="0">
                <a:solidFill>
                  <a:schemeClr val="tx1">
                    <a:alpha val="80000"/>
                  </a:schemeClr>
                </a:solidFill>
              </a:rPr>
              <a:t>, provides for rational judgment (conscience and will) of a person.</a:t>
            </a:r>
          </a:p>
          <a:p>
            <a:endParaRPr lang="en-US" sz="2400" dirty="0">
              <a:solidFill>
                <a:schemeClr val="tx1">
                  <a:alpha val="80000"/>
                </a:schemeClr>
              </a:solidFill>
            </a:endParaRPr>
          </a:p>
          <a:p>
            <a:r>
              <a:rPr lang="en-US" sz="2400" dirty="0">
                <a:solidFill>
                  <a:schemeClr val="tx1">
                    <a:alpha val="80000"/>
                  </a:schemeClr>
                </a:solidFill>
              </a:rPr>
              <a:t>At </a:t>
            </a:r>
            <a:r>
              <a:rPr lang="en-US" sz="2400" u="sng" dirty="0">
                <a:solidFill>
                  <a:schemeClr val="tx1">
                    <a:alpha val="80000"/>
                  </a:schemeClr>
                </a:solidFill>
              </a:rPr>
              <a:t>death</a:t>
            </a:r>
            <a:r>
              <a:rPr lang="en-US" sz="2400" dirty="0">
                <a:solidFill>
                  <a:schemeClr val="tx1">
                    <a:alpha val="80000"/>
                  </a:schemeClr>
                </a:solidFill>
              </a:rPr>
              <a:t>:</a:t>
            </a:r>
          </a:p>
          <a:p>
            <a:pPr lvl="1"/>
            <a:r>
              <a:rPr lang="en-US" dirty="0">
                <a:solidFill>
                  <a:schemeClr val="tx1">
                    <a:alpha val="80000"/>
                  </a:schemeClr>
                </a:solidFill>
              </a:rPr>
              <a:t>Heaven</a:t>
            </a:r>
          </a:p>
          <a:p>
            <a:pPr lvl="1"/>
            <a:r>
              <a:rPr lang="en-US" dirty="0">
                <a:solidFill>
                  <a:schemeClr val="tx1">
                    <a:alpha val="80000"/>
                  </a:schemeClr>
                </a:solidFill>
              </a:rPr>
              <a:t>Purgatory</a:t>
            </a:r>
          </a:p>
          <a:p>
            <a:pPr lvl="1"/>
            <a:r>
              <a:rPr lang="en-US" dirty="0">
                <a:solidFill>
                  <a:schemeClr val="tx1">
                    <a:alpha val="80000"/>
                  </a:schemeClr>
                </a:solidFill>
              </a:rPr>
              <a:t>Hell</a:t>
            </a:r>
          </a:p>
          <a:p>
            <a:pPr marL="457200" lvl="1" indent="0">
              <a:buNone/>
            </a:pPr>
            <a:endParaRPr lang="en-US" sz="1400" dirty="0">
              <a:solidFill>
                <a:schemeClr val="tx1">
                  <a:alpha val="80000"/>
                </a:schemeClr>
              </a:solidFill>
            </a:endParaRPr>
          </a:p>
        </p:txBody>
      </p:sp>
      <p:sp>
        <p:nvSpPr>
          <p:cNvPr id="2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31"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4801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close-up of a person's hands&#10;&#10;Description automatically generated">
            <a:extLst>
              <a:ext uri="{FF2B5EF4-FFF2-40B4-BE49-F238E27FC236}">
                <a16:creationId xmlns:a16="http://schemas.microsoft.com/office/drawing/2014/main" id="{6AE540C6-0244-DB64-FD0A-EA0DD6BB202C}"/>
              </a:ext>
            </a:extLst>
          </p:cNvPr>
          <p:cNvPicPr>
            <a:picLocks noChangeAspect="1"/>
          </p:cNvPicPr>
          <p:nvPr/>
        </p:nvPicPr>
        <p:blipFill rotWithShape="1">
          <a:blip r:embed="rId2"/>
          <a:srcRect l="578" r="737"/>
          <a:stretch/>
        </p:blipFill>
        <p:spPr>
          <a:xfrm>
            <a:off x="20" y="1282"/>
            <a:ext cx="12191980" cy="6856718"/>
          </a:xfrm>
          <a:prstGeom prst="rect">
            <a:avLst/>
          </a:prstGeom>
        </p:spPr>
      </p:pic>
    </p:spTree>
    <p:extLst>
      <p:ext uri="{BB962C8B-B14F-4D97-AF65-F5344CB8AC3E}">
        <p14:creationId xmlns:p14="http://schemas.microsoft.com/office/powerpoint/2010/main" val="3743931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1" name="Rectangle 4110">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8071F54A-B807-E843-B929-A5773258A589}"/>
              </a:ext>
            </a:extLst>
          </p:cNvPr>
          <p:cNvSpPr>
            <a:spLocks noGrp="1"/>
          </p:cNvSpPr>
          <p:nvPr>
            <p:ph type="title"/>
          </p:nvPr>
        </p:nvSpPr>
        <p:spPr>
          <a:xfrm>
            <a:off x="1790502" y="388308"/>
            <a:ext cx="8610996" cy="1021424"/>
          </a:xfrm>
        </p:spPr>
        <p:txBody>
          <a:bodyPr vert="horz" lIns="91440" tIns="45720" rIns="91440" bIns="45720" rtlCol="0" anchor="b">
            <a:normAutofit/>
          </a:bodyPr>
          <a:lstStyle/>
          <a:p>
            <a:pPr algn="ctr"/>
            <a:r>
              <a:rPr lang="en-US" b="1" kern="1200" dirty="0">
                <a:solidFill>
                  <a:schemeClr val="bg1"/>
                </a:solidFill>
                <a:latin typeface="+mj-lt"/>
                <a:ea typeface="+mj-ea"/>
                <a:cs typeface="+mj-cs"/>
              </a:rPr>
              <a:t>Near Death Experiences (NDE) </a:t>
            </a:r>
          </a:p>
        </p:txBody>
      </p:sp>
      <p:cxnSp>
        <p:nvCxnSpPr>
          <p:cNvPr id="4113" name="Straight Connector 4112">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1440584"/>
            <a:ext cx="80271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15" name="Straight Connector 4114">
            <a:extLst>
              <a:ext uri="{FF2B5EF4-FFF2-40B4-BE49-F238E27FC236}">
                <a16:creationId xmlns:a16="http://schemas.microsoft.com/office/drawing/2014/main" id="{17C2F6CE-0CF2-4DDD-85F5-96799A328F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164811" y="6267491"/>
            <a:ext cx="80271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D0C02A9-CEE8-4845-A9CA-A01CBA721380}"/>
              </a:ext>
            </a:extLst>
          </p:cNvPr>
          <p:cNvSpPr>
            <a:spLocks noGrp="1"/>
          </p:cNvSpPr>
          <p:nvPr>
            <p:ph sz="half" idx="1"/>
          </p:nvPr>
        </p:nvSpPr>
        <p:spPr>
          <a:xfrm>
            <a:off x="1790503" y="2393992"/>
            <a:ext cx="4243099" cy="3563215"/>
          </a:xfrm>
        </p:spPr>
        <p:txBody>
          <a:bodyPr vert="horz" lIns="91440" tIns="45720" rIns="91440" bIns="45720" rtlCol="0">
            <a:normAutofit/>
          </a:bodyPr>
          <a:lstStyle/>
          <a:p>
            <a:pPr marL="0" indent="0" defTabSz="740664">
              <a:spcBef>
                <a:spcPts val="810"/>
              </a:spcBef>
              <a:buNone/>
            </a:pPr>
            <a:endParaRPr lang="en-US" sz="1458" kern="1200">
              <a:solidFill>
                <a:schemeClr val="tx1"/>
              </a:solidFill>
              <a:hlinkClick r:id="rId3">
                <a:extLst>
                  <a:ext uri="{A12FA001-AC4F-418D-AE19-62706E023703}">
                    <ahyp:hlinkClr xmlns:ahyp="http://schemas.microsoft.com/office/drawing/2018/hyperlinkcolor" val="tx"/>
                  </a:ext>
                </a:extLst>
              </a:hlinkClick>
            </a:endParaRPr>
          </a:p>
          <a:p>
            <a:pPr marL="0" indent="0" defTabSz="740664">
              <a:spcBef>
                <a:spcPts val="810"/>
              </a:spcBef>
              <a:buNone/>
            </a:pPr>
            <a:endParaRPr lang="en-US" sz="1458" kern="1200">
              <a:solidFill>
                <a:srgbClr val="954F72"/>
              </a:solidFill>
              <a:hlinkClick r:id="rId3">
                <a:extLst>
                  <a:ext uri="{A12FA001-AC4F-418D-AE19-62706E023703}">
                    <ahyp:hlinkClr xmlns:ahyp="http://schemas.microsoft.com/office/drawing/2018/hyperlinkcolor" val="tx"/>
                  </a:ext>
                </a:extLst>
              </a:hlinkClick>
            </a:endParaRPr>
          </a:p>
          <a:p>
            <a:pPr marL="0" indent="0" defTabSz="740664">
              <a:spcBef>
                <a:spcPts val="810"/>
              </a:spcBef>
              <a:buNone/>
            </a:pPr>
            <a:endParaRPr lang="en-US" sz="1458" kern="1200">
              <a:solidFill>
                <a:srgbClr val="954F72"/>
              </a:solidFill>
              <a:hlinkClick r:id="rId3">
                <a:extLst>
                  <a:ext uri="{A12FA001-AC4F-418D-AE19-62706E023703}">
                    <ahyp:hlinkClr xmlns:ahyp="http://schemas.microsoft.com/office/drawing/2018/hyperlinkcolor" val="tx"/>
                  </a:ext>
                </a:extLst>
              </a:hlinkClick>
            </a:endParaRPr>
          </a:p>
          <a:p>
            <a:pPr marL="0" indent="0" defTabSz="740664">
              <a:spcBef>
                <a:spcPts val="810"/>
              </a:spcBef>
              <a:buNone/>
            </a:pPr>
            <a:endParaRPr lang="en-US" sz="1458" kern="1200">
              <a:solidFill>
                <a:srgbClr val="954F72"/>
              </a:solidFill>
              <a:hlinkClick r:id="rId3">
                <a:extLst>
                  <a:ext uri="{A12FA001-AC4F-418D-AE19-62706E023703}">
                    <ahyp:hlinkClr xmlns:ahyp="http://schemas.microsoft.com/office/drawing/2018/hyperlinkcolor" val="tx"/>
                  </a:ext>
                </a:extLst>
              </a:hlinkClick>
            </a:endParaRPr>
          </a:p>
          <a:p>
            <a:pPr marL="0" indent="0" defTabSz="740664">
              <a:spcBef>
                <a:spcPts val="810"/>
              </a:spcBef>
              <a:buNone/>
            </a:pPr>
            <a:endParaRPr lang="en-US" sz="1458" kern="1200">
              <a:solidFill>
                <a:srgbClr val="954F72"/>
              </a:solidFill>
              <a:hlinkClick r:id="rId3">
                <a:extLst>
                  <a:ext uri="{A12FA001-AC4F-418D-AE19-62706E023703}">
                    <ahyp:hlinkClr xmlns:ahyp="http://schemas.microsoft.com/office/drawing/2018/hyperlinkcolor" val="tx"/>
                  </a:ext>
                </a:extLst>
              </a:hlinkClick>
            </a:endParaRPr>
          </a:p>
          <a:p>
            <a:pPr marL="0" indent="0" defTabSz="740664">
              <a:spcBef>
                <a:spcPts val="810"/>
              </a:spcBef>
              <a:buNone/>
            </a:pPr>
            <a:endParaRPr lang="en-US" sz="1458" kern="1200">
              <a:solidFill>
                <a:srgbClr val="954F72"/>
              </a:solidFill>
              <a:hlinkClick r:id="rId3">
                <a:extLst>
                  <a:ext uri="{A12FA001-AC4F-418D-AE19-62706E023703}">
                    <ahyp:hlinkClr xmlns:ahyp="http://schemas.microsoft.com/office/drawing/2018/hyperlinkcolor" val="tx"/>
                  </a:ext>
                </a:extLst>
              </a:hlinkClick>
            </a:endParaRPr>
          </a:p>
          <a:p>
            <a:pPr marL="0" indent="0" defTabSz="740664">
              <a:spcBef>
                <a:spcPts val="810"/>
              </a:spcBef>
              <a:buNone/>
            </a:pPr>
            <a:endParaRPr lang="en-US" sz="1458" kern="1200">
              <a:solidFill>
                <a:srgbClr val="954F72"/>
              </a:solidFill>
              <a:latin typeface="+mn-lt"/>
              <a:ea typeface="+mn-ea"/>
              <a:cs typeface="+mn-cs"/>
              <a:hlinkClick r:id="rId3">
                <a:extLst>
                  <a:ext uri="{A12FA001-AC4F-418D-AE19-62706E023703}">
                    <ahyp:hlinkClr xmlns:ahyp="http://schemas.microsoft.com/office/drawing/2018/hyperlinkcolor" val="tx"/>
                  </a:ext>
                </a:extLst>
              </a:hlinkClick>
            </a:endParaRPr>
          </a:p>
          <a:p>
            <a:pPr marL="0" indent="0">
              <a:buNone/>
            </a:pPr>
            <a:endParaRPr lang="en-US" sz="1800" kern="1200">
              <a:solidFill>
                <a:srgbClr val="954F72"/>
              </a:solidFill>
              <a:hlinkClick r:id="rId3">
                <a:extLst>
                  <a:ext uri="{A12FA001-AC4F-418D-AE19-62706E023703}">
                    <ahyp:hlinkClr xmlns:ahyp="http://schemas.microsoft.com/office/drawing/2018/hyperlinkcolor" val="tx"/>
                  </a:ext>
                </a:extLst>
              </a:hlinkClick>
            </a:endParaRPr>
          </a:p>
        </p:txBody>
      </p:sp>
      <p:sp>
        <p:nvSpPr>
          <p:cNvPr id="4" name="Content Placeholder 3">
            <a:extLst>
              <a:ext uri="{FF2B5EF4-FFF2-40B4-BE49-F238E27FC236}">
                <a16:creationId xmlns:a16="http://schemas.microsoft.com/office/drawing/2014/main" id="{AE6EE6CF-133E-4084-A072-6C398BE0E816}"/>
              </a:ext>
            </a:extLst>
          </p:cNvPr>
          <p:cNvSpPr>
            <a:spLocks noGrp="1"/>
          </p:cNvSpPr>
          <p:nvPr>
            <p:ph sz="half" idx="2"/>
          </p:nvPr>
        </p:nvSpPr>
        <p:spPr>
          <a:xfrm>
            <a:off x="6158399" y="1715407"/>
            <a:ext cx="4243099" cy="3961931"/>
          </a:xfrm>
        </p:spPr>
        <p:txBody>
          <a:bodyPr>
            <a:normAutofit/>
          </a:bodyPr>
          <a:lstStyle/>
          <a:p>
            <a:pPr marL="0" indent="0" algn="ctr" defTabSz="740664">
              <a:spcBef>
                <a:spcPts val="810"/>
              </a:spcBef>
              <a:buNone/>
            </a:pPr>
            <a:r>
              <a:rPr lang="en-US" sz="3888" kern="1200" dirty="0">
                <a:solidFill>
                  <a:schemeClr val="tx1"/>
                </a:solidFill>
                <a:latin typeface="+mn-lt"/>
                <a:ea typeface="+mn-ea"/>
                <a:cs typeface="+mn-cs"/>
              </a:rPr>
              <a:t>Medical Evidence </a:t>
            </a:r>
          </a:p>
          <a:p>
            <a:pPr marL="0" indent="0" algn="ctr" defTabSz="740664">
              <a:spcBef>
                <a:spcPts val="810"/>
              </a:spcBef>
              <a:buNone/>
            </a:pPr>
            <a:r>
              <a:rPr lang="en-US" sz="3888" kern="1200" dirty="0">
                <a:solidFill>
                  <a:schemeClr val="tx1"/>
                </a:solidFill>
                <a:latin typeface="+mn-lt"/>
                <a:ea typeface="+mn-ea"/>
                <a:cs typeface="+mn-cs"/>
              </a:rPr>
              <a:t>of a Human Soul</a:t>
            </a:r>
          </a:p>
          <a:p>
            <a:pPr marL="0" indent="0" algn="ctr" defTabSz="740664">
              <a:spcBef>
                <a:spcPts val="810"/>
              </a:spcBef>
              <a:buNone/>
            </a:pPr>
            <a:endParaRPr lang="en-US" sz="2268" kern="1200" dirty="0">
              <a:solidFill>
                <a:schemeClr val="tx1"/>
              </a:solidFill>
              <a:latin typeface="+mn-lt"/>
              <a:ea typeface="+mn-ea"/>
              <a:cs typeface="+mn-cs"/>
            </a:endParaRPr>
          </a:p>
          <a:p>
            <a:pPr marL="0" indent="0" algn="ctr" defTabSz="740664">
              <a:spcBef>
                <a:spcPts val="810"/>
              </a:spcBef>
              <a:buNone/>
            </a:pPr>
            <a:r>
              <a:rPr lang="en-US" sz="2268" kern="1200" dirty="0">
                <a:solidFill>
                  <a:schemeClr val="tx1"/>
                </a:solidFill>
                <a:latin typeface="+mn-lt"/>
                <a:ea typeface="+mn-ea"/>
                <a:cs typeface="+mn-cs"/>
              </a:rPr>
              <a:t>Near-Death Experiences (NDEs)</a:t>
            </a:r>
          </a:p>
          <a:p>
            <a:pPr marL="0" indent="0" algn="ctr" defTabSz="740664">
              <a:spcBef>
                <a:spcPts val="810"/>
              </a:spcBef>
              <a:buNone/>
            </a:pPr>
            <a:endParaRPr lang="en-US" sz="2268" kern="1200" dirty="0">
              <a:solidFill>
                <a:schemeClr val="tx1"/>
              </a:solidFill>
              <a:latin typeface="+mn-lt"/>
              <a:ea typeface="+mn-ea"/>
              <a:cs typeface="+mn-cs"/>
            </a:endParaRPr>
          </a:p>
          <a:p>
            <a:pPr marL="0" indent="0" algn="ctr" defTabSz="740664">
              <a:spcBef>
                <a:spcPts val="810"/>
              </a:spcBef>
              <a:buNone/>
            </a:pPr>
            <a:endParaRPr lang="en-US" sz="2268" kern="1200" dirty="0">
              <a:solidFill>
                <a:schemeClr val="tx1"/>
              </a:solidFill>
              <a:latin typeface="+mn-lt"/>
              <a:ea typeface="+mn-ea"/>
              <a:cs typeface="+mn-cs"/>
            </a:endParaRPr>
          </a:p>
          <a:p>
            <a:pPr marL="0" indent="0" algn="ctr" defTabSz="740664">
              <a:spcBef>
                <a:spcPts val="810"/>
              </a:spcBef>
              <a:buNone/>
            </a:pPr>
            <a:endParaRPr lang="en-US" sz="2268" kern="1200" dirty="0">
              <a:solidFill>
                <a:schemeClr val="tx1"/>
              </a:solidFill>
              <a:latin typeface="+mn-lt"/>
              <a:ea typeface="+mn-ea"/>
              <a:cs typeface="+mn-cs"/>
            </a:endParaRPr>
          </a:p>
          <a:p>
            <a:pPr marL="0" indent="0" algn="ctr" defTabSz="740664">
              <a:spcBef>
                <a:spcPts val="810"/>
              </a:spcBef>
              <a:buNone/>
            </a:pPr>
            <a:endParaRPr lang="en-US" sz="2268" kern="1200" dirty="0">
              <a:solidFill>
                <a:schemeClr val="tx1"/>
              </a:solidFill>
              <a:latin typeface="+mn-lt"/>
              <a:ea typeface="+mn-ea"/>
              <a:cs typeface="+mn-cs"/>
            </a:endParaRPr>
          </a:p>
          <a:p>
            <a:pPr marL="0" indent="0" algn="ctr" defTabSz="740664">
              <a:spcBef>
                <a:spcPts val="810"/>
              </a:spcBef>
              <a:buNone/>
            </a:pPr>
            <a:endParaRPr lang="en-US" sz="2268" kern="1200" dirty="0">
              <a:solidFill>
                <a:schemeClr val="tx1"/>
              </a:solidFill>
              <a:latin typeface="+mn-lt"/>
              <a:ea typeface="+mn-ea"/>
              <a:cs typeface="+mn-cs"/>
            </a:endParaRPr>
          </a:p>
          <a:p>
            <a:pPr marL="0" indent="0" algn="ctr">
              <a:buNone/>
            </a:pPr>
            <a:endParaRPr lang="en-US" dirty="0"/>
          </a:p>
        </p:txBody>
      </p:sp>
      <p:pic>
        <p:nvPicPr>
          <p:cNvPr id="4106" name="Picture 10">
            <a:extLst>
              <a:ext uri="{FF2B5EF4-FFF2-40B4-BE49-F238E27FC236}">
                <a16:creationId xmlns:a16="http://schemas.microsoft.com/office/drawing/2014/main" id="{AA359C81-55A6-46BC-818A-DC81141144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4450" y="1866719"/>
            <a:ext cx="4305498" cy="4085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162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video3.mp4">
            <a:hlinkClick r:id="" action="ppaction://media"/>
            <a:extLst>
              <a:ext uri="{FF2B5EF4-FFF2-40B4-BE49-F238E27FC236}">
                <a16:creationId xmlns:a16="http://schemas.microsoft.com/office/drawing/2014/main" id="{0903FB86-7127-4876-6458-4552A8D33A13}"/>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1121832" y="643466"/>
            <a:ext cx="9948335" cy="5571067"/>
          </a:xfrm>
          <a:prstGeom prst="rect">
            <a:avLst/>
          </a:prstGeom>
        </p:spPr>
      </p:pic>
    </p:spTree>
    <p:extLst>
      <p:ext uri="{BB962C8B-B14F-4D97-AF65-F5344CB8AC3E}">
        <p14:creationId xmlns:p14="http://schemas.microsoft.com/office/powerpoint/2010/main" val="627656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557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F575A102-D95D-4D6E-8F1B-49EED0AEC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0">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extBox 3">
            <a:extLst>
              <a:ext uri="{FF2B5EF4-FFF2-40B4-BE49-F238E27FC236}">
                <a16:creationId xmlns:a16="http://schemas.microsoft.com/office/drawing/2014/main" id="{88B6BD9F-D216-017D-5061-DAF5C87A0008}"/>
              </a:ext>
            </a:extLst>
          </p:cNvPr>
          <p:cNvSpPr txBox="1"/>
          <p:nvPr/>
        </p:nvSpPr>
        <p:spPr>
          <a:xfrm>
            <a:off x="793159" y="1377146"/>
            <a:ext cx="4076460" cy="3626217"/>
          </a:xfrm>
          <a:prstGeom prst="rect">
            <a:avLst/>
          </a:prstGeom>
        </p:spPr>
        <p:txBody>
          <a:bodyPr vert="horz" lIns="91440" tIns="45720" rIns="91440" bIns="45720" rtlCol="0" anchor="b">
            <a:normAutofit/>
          </a:bodyPr>
          <a:lstStyle/>
          <a:p>
            <a:pPr algn="r" defTabSz="914400">
              <a:lnSpc>
                <a:spcPct val="90000"/>
              </a:lnSpc>
              <a:spcBef>
                <a:spcPct val="0"/>
              </a:spcBef>
              <a:spcAft>
                <a:spcPts val="600"/>
              </a:spcAft>
            </a:pPr>
            <a:r>
              <a:rPr lang="en-US" sz="6200" kern="1200">
                <a:solidFill>
                  <a:srgbClr val="FFFFFF"/>
                </a:solidFill>
                <a:latin typeface="+mj-lt"/>
                <a:ea typeface="+mj-ea"/>
                <a:cs typeface="+mj-cs"/>
              </a:rPr>
              <a:t>HEAVEN IS FOR REAL VIDEO SEGMENT</a:t>
            </a:r>
          </a:p>
        </p:txBody>
      </p:sp>
      <p:pic>
        <p:nvPicPr>
          <p:cNvPr id="2" name="A8F34EAC" descr="A black background with a black square&#10;&#10;Description automatically generated with medium confidence">
            <a:hlinkClick r:id="" action="ppaction://media"/>
            <a:extLst>
              <a:ext uri="{FF2B5EF4-FFF2-40B4-BE49-F238E27FC236}">
                <a16:creationId xmlns:a16="http://schemas.microsoft.com/office/drawing/2014/main" id="{3506168E-C249-A2D9-1F5F-862BAD8BD3B2}"/>
              </a:ext>
            </a:extLst>
          </p:cNvPr>
          <p:cNvPicPr>
            <a:picLocks noChangeAspect="1"/>
          </p:cNvPicPr>
          <p:nvPr>
            <a:videoFile r:link="rId2"/>
            <p:extLst>
              <p:ext uri="{DAA4B4D4-6D71-4841-9C94-3DE7FCFB9230}">
                <p14:media xmlns:p14="http://schemas.microsoft.com/office/powerpoint/2010/main" r:embed="rId1"/>
              </p:ext>
            </p:extLst>
          </p:nvPr>
        </p:nvPicPr>
        <p:blipFill>
          <a:blip r:embed="rId4">
            <a:alphaModFix/>
          </a:blip>
          <a:stretch>
            <a:fillRect/>
          </a:stretch>
        </p:blipFill>
        <p:spPr>
          <a:xfrm>
            <a:off x="696687" y="97972"/>
            <a:ext cx="10955308" cy="5629646"/>
          </a:xfrm>
          <a:prstGeom prst="rect">
            <a:avLst/>
          </a:prstGeom>
        </p:spPr>
      </p:pic>
      <p:grpSp>
        <p:nvGrpSpPr>
          <p:cNvPr id="24" name="Group 12">
            <a:extLst>
              <a:ext uri="{FF2B5EF4-FFF2-40B4-BE49-F238E27FC236}">
                <a16:creationId xmlns:a16="http://schemas.microsoft.com/office/drawing/2014/main" id="{CF0FFF1F-79B6-4A13-A464-070CD6F89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25"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endParaRPr lang="en-US">
                <a:solidFill>
                  <a:srgbClr val="FFFFFF"/>
                </a:solidFill>
              </a:endParaRPr>
            </a:p>
          </p:txBody>
        </p:sp>
        <p:sp>
          <p:nvSpPr>
            <p:cNvPr id="26" name="Graphic 15">
              <a:extLst>
                <a:ext uri="{FF2B5EF4-FFF2-40B4-BE49-F238E27FC236}">
                  <a16:creationId xmlns:a16="http://schemas.microsoft.com/office/drawing/2014/main" id="{8550FED7-7C32-42BB-98DB-30272A6331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27"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28" name="Straight Connector 17">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242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9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3A037-E124-6340-BBCC-71E7F382A4D2}"/>
              </a:ext>
            </a:extLst>
          </p:cNvPr>
          <p:cNvSpPr>
            <a:spLocks noGrp="1"/>
          </p:cNvSpPr>
          <p:nvPr>
            <p:ph type="title"/>
          </p:nvPr>
        </p:nvSpPr>
        <p:spPr/>
        <p:txBody>
          <a:bodyPr/>
          <a:lstStyle/>
          <a:p>
            <a:pPr algn="ctr"/>
            <a:r>
              <a:rPr lang="en-US" dirty="0"/>
              <a:t>Parallels between NDE Reports and Scripture</a:t>
            </a:r>
          </a:p>
        </p:txBody>
      </p:sp>
      <p:sp>
        <p:nvSpPr>
          <p:cNvPr id="3" name="Content Placeholder 2">
            <a:extLst>
              <a:ext uri="{FF2B5EF4-FFF2-40B4-BE49-F238E27FC236}">
                <a16:creationId xmlns:a16="http://schemas.microsoft.com/office/drawing/2014/main" id="{735D615C-ADE3-8946-8FCA-0DE47025E2E4}"/>
              </a:ext>
            </a:extLst>
          </p:cNvPr>
          <p:cNvSpPr>
            <a:spLocks noGrp="1"/>
          </p:cNvSpPr>
          <p:nvPr>
            <p:ph idx="1"/>
          </p:nvPr>
        </p:nvSpPr>
        <p:spPr>
          <a:xfrm>
            <a:off x="762000" y="1427002"/>
            <a:ext cx="10515600" cy="4351338"/>
          </a:xfrm>
        </p:spPr>
        <p:txBody>
          <a:bodyPr>
            <a:normAutofit fontScale="70000" lnSpcReduction="20000"/>
          </a:bodyPr>
          <a:lstStyle/>
          <a:p>
            <a:pPr marL="0" lvl="0" indent="0" eaLnBrk="0" fontAlgn="base" hangingPunct="0">
              <a:lnSpc>
                <a:spcPct val="100000"/>
              </a:lnSpc>
              <a:spcBef>
                <a:spcPct val="0"/>
              </a:spcBef>
              <a:spcAft>
                <a:spcPct val="0"/>
              </a:spcAft>
              <a:buNone/>
            </a:pPr>
            <a:endParaRPr lang="en-US" altLang="en-US" i="1" dirty="0">
              <a:latin typeface="Calibri" panose="020F0502020204030204" pitchFamily="34" charset="0"/>
            </a:endParaRPr>
          </a:p>
          <a:p>
            <a:pPr marL="0" lvl="0" indent="0" eaLnBrk="0" fontAlgn="base" hangingPunct="0">
              <a:lnSpc>
                <a:spcPct val="100000"/>
              </a:lnSpc>
              <a:spcBef>
                <a:spcPct val="0"/>
              </a:spcBef>
              <a:spcAft>
                <a:spcPct val="0"/>
              </a:spcAft>
              <a:buNone/>
            </a:pPr>
            <a:r>
              <a:rPr lang="en-US" altLang="en-US" i="1" dirty="0">
                <a:latin typeface="Calibri" panose="020F0502020204030204" pitchFamily="34" charset="0"/>
              </a:rPr>
              <a:t>1.  Jesus appears to His disciples after the Resurrection</a:t>
            </a:r>
          </a:p>
          <a:p>
            <a:pPr marL="0" lvl="0" indent="0" eaLnBrk="0" fontAlgn="base" hangingPunct="0">
              <a:lnSpc>
                <a:spcPct val="100000"/>
              </a:lnSpc>
              <a:spcBef>
                <a:spcPct val="0"/>
              </a:spcBef>
              <a:spcAft>
                <a:spcPct val="0"/>
              </a:spcAft>
              <a:buNone/>
            </a:pPr>
            <a:endParaRPr lang="en-US" altLang="en-US" i="1" dirty="0">
              <a:latin typeface="Calibri" panose="020F0502020204030204" pitchFamily="34" charset="0"/>
            </a:endParaRPr>
          </a:p>
          <a:p>
            <a:pPr marL="0" lvl="0" indent="0" eaLnBrk="0" fontAlgn="base" hangingPunct="0">
              <a:lnSpc>
                <a:spcPct val="100000"/>
              </a:lnSpc>
              <a:spcBef>
                <a:spcPct val="0"/>
              </a:spcBef>
              <a:spcAft>
                <a:spcPct val="0"/>
              </a:spcAft>
              <a:buNone/>
            </a:pPr>
            <a:r>
              <a:rPr lang="en-US" altLang="en-US" i="1" dirty="0">
                <a:latin typeface="Calibri" panose="020F0502020204030204" pitchFamily="34" charset="0"/>
              </a:rPr>
              <a:t>	John 20:19; Luke 24:3_________________________________________________</a:t>
            </a:r>
          </a:p>
          <a:p>
            <a:pPr marL="0" lvl="0" indent="0" eaLnBrk="0" fontAlgn="base" hangingPunct="0">
              <a:lnSpc>
                <a:spcPct val="100000"/>
              </a:lnSpc>
              <a:spcBef>
                <a:spcPct val="0"/>
              </a:spcBef>
              <a:spcAft>
                <a:spcPct val="0"/>
              </a:spcAft>
              <a:buNone/>
            </a:pPr>
            <a:endParaRPr lang="en-US" altLang="en-US" i="1" dirty="0">
              <a:latin typeface="Calibri" panose="020F0502020204030204" pitchFamily="34" charset="0"/>
            </a:endParaRPr>
          </a:p>
          <a:p>
            <a:pPr marL="0" lvl="0" indent="0" eaLnBrk="0" fontAlgn="base" hangingPunct="0">
              <a:lnSpc>
                <a:spcPct val="100000"/>
              </a:lnSpc>
              <a:spcBef>
                <a:spcPct val="0"/>
              </a:spcBef>
              <a:spcAft>
                <a:spcPct val="0"/>
              </a:spcAft>
              <a:buNone/>
            </a:pPr>
            <a:r>
              <a:rPr lang="en-US" altLang="en-US" i="1" dirty="0">
                <a:latin typeface="Calibri" panose="020F0502020204030204" pitchFamily="34" charset="0"/>
              </a:rPr>
              <a:t>2. The disciples meet Jesus on the road to Emmaus</a:t>
            </a:r>
          </a:p>
          <a:p>
            <a:pPr marL="0" lvl="0" indent="0" eaLnBrk="0" fontAlgn="base" hangingPunct="0">
              <a:lnSpc>
                <a:spcPct val="100000"/>
              </a:lnSpc>
              <a:spcBef>
                <a:spcPct val="0"/>
              </a:spcBef>
              <a:spcAft>
                <a:spcPct val="0"/>
              </a:spcAft>
              <a:buNone/>
            </a:pPr>
            <a:endParaRPr lang="en-US" altLang="en-US" dirty="0">
              <a:latin typeface="Calibri" panose="020F0502020204030204" pitchFamily="34" charset="0"/>
            </a:endParaRPr>
          </a:p>
          <a:p>
            <a:pPr marL="0" lvl="0" indent="0" eaLnBrk="0" fontAlgn="base" hangingPunct="0">
              <a:lnSpc>
                <a:spcPct val="100000"/>
              </a:lnSpc>
              <a:spcBef>
                <a:spcPct val="0"/>
              </a:spcBef>
              <a:spcAft>
                <a:spcPct val="0"/>
              </a:spcAft>
              <a:buNone/>
            </a:pPr>
            <a:r>
              <a:rPr lang="en-US" altLang="en-US" dirty="0">
                <a:latin typeface="Calibri" panose="020F0502020204030204" pitchFamily="34" charset="0"/>
              </a:rPr>
              <a:t>	Luke 24:28-32:______________________________________________________</a:t>
            </a:r>
          </a:p>
          <a:p>
            <a:pPr marL="0" lvl="0" indent="0" eaLnBrk="0" fontAlgn="base" hangingPunct="0">
              <a:lnSpc>
                <a:spcPct val="100000"/>
              </a:lnSpc>
              <a:spcBef>
                <a:spcPct val="0"/>
              </a:spcBef>
              <a:spcAft>
                <a:spcPct val="0"/>
              </a:spcAft>
              <a:buNone/>
            </a:pPr>
            <a:endParaRPr lang="en-US" altLang="en-US" dirty="0">
              <a:latin typeface="Calibri" panose="020F0502020204030204" pitchFamily="34" charset="0"/>
            </a:endParaRPr>
          </a:p>
          <a:p>
            <a:pPr marL="0" lvl="0" indent="0" eaLnBrk="0" fontAlgn="base" hangingPunct="0">
              <a:lnSpc>
                <a:spcPct val="100000"/>
              </a:lnSpc>
              <a:spcBef>
                <a:spcPct val="0"/>
              </a:spcBef>
              <a:spcAft>
                <a:spcPct val="0"/>
              </a:spcAft>
              <a:buNone/>
            </a:pPr>
            <a:r>
              <a:rPr lang="en-US" altLang="en-US" i="1" dirty="0">
                <a:latin typeface="Calibri" panose="020F0502020204030204" pitchFamily="34" charset="0"/>
              </a:rPr>
              <a:t>3. The Resurrection of the body</a:t>
            </a:r>
          </a:p>
          <a:p>
            <a:pPr marL="0" lvl="0" indent="0" eaLnBrk="0" fontAlgn="base" hangingPunct="0">
              <a:lnSpc>
                <a:spcPct val="100000"/>
              </a:lnSpc>
              <a:spcBef>
                <a:spcPct val="0"/>
              </a:spcBef>
              <a:spcAft>
                <a:spcPct val="0"/>
              </a:spcAft>
              <a:buNone/>
            </a:pPr>
            <a:endParaRPr lang="en-US" altLang="en-US" i="1" dirty="0">
              <a:latin typeface="Calibri" panose="020F0502020204030204" pitchFamily="34" charset="0"/>
            </a:endParaRPr>
          </a:p>
          <a:p>
            <a:pPr marL="0" lvl="0" indent="0" eaLnBrk="0" fontAlgn="base" hangingPunct="0">
              <a:lnSpc>
                <a:spcPct val="100000"/>
              </a:lnSpc>
              <a:spcBef>
                <a:spcPct val="0"/>
              </a:spcBef>
              <a:spcAft>
                <a:spcPct val="0"/>
              </a:spcAft>
              <a:buNone/>
            </a:pPr>
            <a:r>
              <a:rPr lang="en-US" altLang="en-US" i="1" dirty="0">
                <a:latin typeface="Calibri" panose="020F0502020204030204" pitchFamily="34" charset="0"/>
              </a:rPr>
              <a:t>	1 Cor. 15:42-44:______________________________________________________</a:t>
            </a:r>
          </a:p>
          <a:p>
            <a:pPr marL="0" lvl="0" indent="0" eaLnBrk="0" fontAlgn="base" hangingPunct="0">
              <a:lnSpc>
                <a:spcPct val="100000"/>
              </a:lnSpc>
              <a:spcBef>
                <a:spcPct val="0"/>
              </a:spcBef>
              <a:spcAft>
                <a:spcPct val="0"/>
              </a:spcAft>
              <a:buNone/>
            </a:pPr>
            <a:endParaRPr lang="en-US" altLang="en-US" i="1" dirty="0">
              <a:latin typeface="Calibri" panose="020F0502020204030204" pitchFamily="34" charset="0"/>
            </a:endParaRPr>
          </a:p>
          <a:p>
            <a:pPr marL="0" lvl="0" indent="0" eaLnBrk="0" fontAlgn="base" hangingPunct="0">
              <a:lnSpc>
                <a:spcPct val="100000"/>
              </a:lnSpc>
              <a:spcBef>
                <a:spcPct val="0"/>
              </a:spcBef>
              <a:spcAft>
                <a:spcPct val="0"/>
              </a:spcAft>
              <a:buNone/>
            </a:pPr>
            <a:r>
              <a:rPr lang="en-US" altLang="en-US" i="1" dirty="0">
                <a:latin typeface="Calibri" panose="020F0502020204030204" pitchFamily="34" charset="0"/>
              </a:rPr>
              <a:t>4. Unconditional Love of Jesus</a:t>
            </a:r>
          </a:p>
          <a:p>
            <a:pPr marL="0" lvl="0" indent="0" eaLnBrk="0" fontAlgn="base" hangingPunct="0">
              <a:lnSpc>
                <a:spcPct val="100000"/>
              </a:lnSpc>
              <a:spcBef>
                <a:spcPct val="0"/>
              </a:spcBef>
              <a:spcAft>
                <a:spcPct val="0"/>
              </a:spcAft>
              <a:buNone/>
            </a:pPr>
            <a:endParaRPr lang="en-US" altLang="en-US" i="1" dirty="0">
              <a:latin typeface="Calibri" panose="020F0502020204030204" pitchFamily="34" charset="0"/>
            </a:endParaRPr>
          </a:p>
          <a:p>
            <a:pPr marL="0" lvl="0" indent="0" eaLnBrk="0" fontAlgn="base" hangingPunct="0">
              <a:lnSpc>
                <a:spcPct val="100000"/>
              </a:lnSpc>
              <a:spcBef>
                <a:spcPct val="0"/>
              </a:spcBef>
              <a:spcAft>
                <a:spcPct val="0"/>
              </a:spcAft>
              <a:buNone/>
            </a:pPr>
            <a:r>
              <a:rPr lang="en-US" altLang="en-US" i="1" dirty="0">
                <a:latin typeface="Calibri" panose="020F0502020204030204" pitchFamily="34" charset="0"/>
              </a:rPr>
              <a:t>	1 John 4:16-19 :______________________________________________________ </a:t>
            </a:r>
          </a:p>
          <a:p>
            <a:pPr marL="0" lvl="0" indent="0" eaLnBrk="0" fontAlgn="base" hangingPunct="0">
              <a:lnSpc>
                <a:spcPct val="100000"/>
              </a:lnSpc>
              <a:spcBef>
                <a:spcPct val="0"/>
              </a:spcBef>
              <a:spcAft>
                <a:spcPct val="0"/>
              </a:spcAft>
              <a:buNone/>
            </a:pPr>
            <a:endParaRPr lang="en-US" altLang="en-US" i="1" dirty="0">
              <a:latin typeface="Calibri" panose="020F0502020204030204" pitchFamily="34" charset="0"/>
            </a:endParaRPr>
          </a:p>
          <a:p>
            <a:pPr marL="0" lvl="0" indent="0" eaLnBrk="0" fontAlgn="base" hangingPunct="0">
              <a:lnSpc>
                <a:spcPct val="100000"/>
              </a:lnSpc>
              <a:spcBef>
                <a:spcPct val="0"/>
              </a:spcBef>
              <a:spcAft>
                <a:spcPct val="0"/>
              </a:spcAft>
              <a:buNone/>
            </a:pPr>
            <a:endParaRPr lang="en-US" altLang="en-US" b="1" dirty="0">
              <a:latin typeface="Calibri" panose="020F0502020204030204" pitchFamily="34" charset="0"/>
            </a:endParaRPr>
          </a:p>
          <a:p>
            <a:endParaRPr lang="en-US" dirty="0"/>
          </a:p>
        </p:txBody>
      </p:sp>
      <p:pic>
        <p:nvPicPr>
          <p:cNvPr id="2050" name="Picture 2" descr="page14image544586400">
            <a:extLst>
              <a:ext uri="{FF2B5EF4-FFF2-40B4-BE49-F238E27FC236}">
                <a16:creationId xmlns:a16="http://schemas.microsoft.com/office/drawing/2014/main" id="{6AB2D86F-5B97-334B-AE4E-9FCABBDDC7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881" y="1427002"/>
            <a:ext cx="5359400" cy="21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473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67684408-C5A5-9855-F57E-FCFBE0299610}"/>
              </a:ext>
            </a:extLst>
          </p:cNvPr>
          <p:cNvPicPr>
            <a:picLocks noChangeAspect="1"/>
          </p:cNvPicPr>
          <p:nvPr/>
        </p:nvPicPr>
        <p:blipFill rotWithShape="1">
          <a:blip r:embed="rId2"/>
          <a:srcRect t="19"/>
          <a:stretch/>
        </p:blipFill>
        <p:spPr>
          <a:xfrm>
            <a:off x="20" y="1282"/>
            <a:ext cx="12191980" cy="6856718"/>
          </a:xfrm>
          <a:prstGeom prst="rect">
            <a:avLst/>
          </a:prstGeom>
        </p:spPr>
      </p:pic>
    </p:spTree>
    <p:extLst>
      <p:ext uri="{BB962C8B-B14F-4D97-AF65-F5344CB8AC3E}">
        <p14:creationId xmlns:p14="http://schemas.microsoft.com/office/powerpoint/2010/main" val="24613274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D7DD085-2EDC-4663-BE59-98366AC81EEC}"/>
              </a:ext>
            </a:extLst>
          </p:cNvPr>
          <p:cNvPicPr>
            <a:picLocks noChangeAspect="1"/>
          </p:cNvPicPr>
          <p:nvPr/>
        </p:nvPicPr>
        <p:blipFill rotWithShape="1">
          <a:blip r:embed="rId2"/>
          <a:srcRect b="3506"/>
          <a:stretch/>
        </p:blipFill>
        <p:spPr>
          <a:xfrm>
            <a:off x="2" y="1690688"/>
            <a:ext cx="6297104" cy="4596990"/>
          </a:xfrm>
          <a:prstGeom prst="rect">
            <a:avLst/>
          </a:prstGeom>
        </p:spPr>
      </p:pic>
      <p:sp>
        <p:nvSpPr>
          <p:cNvPr id="2" name="Title 1">
            <a:extLst>
              <a:ext uri="{FF2B5EF4-FFF2-40B4-BE49-F238E27FC236}">
                <a16:creationId xmlns:a16="http://schemas.microsoft.com/office/drawing/2014/main" id="{8EA6F378-025C-0E44-A4D0-5BD13894FE75}"/>
              </a:ext>
            </a:extLst>
          </p:cNvPr>
          <p:cNvSpPr>
            <a:spLocks noGrp="1"/>
          </p:cNvSpPr>
          <p:nvPr>
            <p:ph type="title"/>
          </p:nvPr>
        </p:nvSpPr>
        <p:spPr/>
        <p:txBody>
          <a:bodyPr>
            <a:normAutofit/>
          </a:bodyPr>
          <a:lstStyle/>
          <a:p>
            <a:pPr algn="ctr"/>
            <a:r>
              <a:rPr lang="en-US" sz="5400" dirty="0"/>
              <a:t>Evolution and the Bible</a:t>
            </a:r>
          </a:p>
        </p:txBody>
      </p:sp>
      <p:sp>
        <p:nvSpPr>
          <p:cNvPr id="5" name="Text Placeholder 4">
            <a:extLst>
              <a:ext uri="{FF2B5EF4-FFF2-40B4-BE49-F238E27FC236}">
                <a16:creationId xmlns:a16="http://schemas.microsoft.com/office/drawing/2014/main" id="{2678266A-BA87-4EA0-BD82-EB76BC68AE02}"/>
              </a:ext>
            </a:extLst>
          </p:cNvPr>
          <p:cNvSpPr>
            <a:spLocks noGrp="1"/>
          </p:cNvSpPr>
          <p:nvPr>
            <p:ph type="body" idx="1"/>
          </p:nvPr>
        </p:nvSpPr>
        <p:spPr/>
        <p:txBody>
          <a:bodyPr>
            <a:normAutofit/>
          </a:bodyPr>
          <a:lstStyle/>
          <a:p>
            <a:endParaRPr lang="en-US" dirty="0"/>
          </a:p>
        </p:txBody>
      </p:sp>
      <p:sp>
        <p:nvSpPr>
          <p:cNvPr id="3" name="Content Placeholder 2">
            <a:extLst>
              <a:ext uri="{FF2B5EF4-FFF2-40B4-BE49-F238E27FC236}">
                <a16:creationId xmlns:a16="http://schemas.microsoft.com/office/drawing/2014/main" id="{5C1DD517-C93F-E04E-8035-75F6440EFD24}"/>
              </a:ext>
            </a:extLst>
          </p:cNvPr>
          <p:cNvSpPr>
            <a:spLocks noGrp="1"/>
          </p:cNvSpPr>
          <p:nvPr>
            <p:ph sz="half" idx="2"/>
          </p:nvPr>
        </p:nvSpPr>
        <p:spPr/>
        <p:txBody>
          <a:bodyPr>
            <a:normAutofit/>
          </a:bodyPr>
          <a:lstStyle/>
          <a:p>
            <a:endParaRPr lang="en-US" sz="2000" dirty="0">
              <a:hlinkClick r:id="" action="ppaction://noaction"/>
            </a:endParaRPr>
          </a:p>
          <a:p>
            <a:endParaRPr lang="en-US" sz="2000" dirty="0">
              <a:hlinkClick r:id="" action="ppaction://noaction"/>
            </a:endParaRPr>
          </a:p>
          <a:p>
            <a:pPr marL="0" indent="0">
              <a:buNone/>
            </a:pPr>
            <a:endParaRPr lang="en-US" sz="2000" dirty="0"/>
          </a:p>
        </p:txBody>
      </p:sp>
      <p:sp>
        <p:nvSpPr>
          <p:cNvPr id="6" name="Text Placeholder 5">
            <a:extLst>
              <a:ext uri="{FF2B5EF4-FFF2-40B4-BE49-F238E27FC236}">
                <a16:creationId xmlns:a16="http://schemas.microsoft.com/office/drawing/2014/main" id="{233BF7AF-5065-454C-AEAF-38DE12CA5737}"/>
              </a:ext>
            </a:extLst>
          </p:cNvPr>
          <p:cNvSpPr>
            <a:spLocks noGrp="1"/>
          </p:cNvSpPr>
          <p:nvPr>
            <p:ph type="body" sz="quarter" idx="3"/>
          </p:nvPr>
        </p:nvSpPr>
        <p:spPr>
          <a:xfrm>
            <a:off x="6471730" y="1690688"/>
            <a:ext cx="4883657" cy="1325563"/>
          </a:xfrm>
        </p:spPr>
        <p:txBody>
          <a:bodyPr>
            <a:normAutofit/>
          </a:bodyPr>
          <a:lstStyle/>
          <a:p>
            <a:pPr algn="ctr"/>
            <a:endParaRPr kumimoji="0" lang="en-US" sz="40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algn="ctr"/>
            <a:endParaRPr lang="en-US" dirty="0"/>
          </a:p>
        </p:txBody>
      </p:sp>
      <p:sp>
        <p:nvSpPr>
          <p:cNvPr id="7" name="Content Placeholder 6">
            <a:extLst>
              <a:ext uri="{FF2B5EF4-FFF2-40B4-BE49-F238E27FC236}">
                <a16:creationId xmlns:a16="http://schemas.microsoft.com/office/drawing/2014/main" id="{A9F48C14-B7CC-4E09-9226-7C7059CDFBE3}"/>
              </a:ext>
            </a:extLst>
          </p:cNvPr>
          <p:cNvSpPr>
            <a:spLocks noGrp="1"/>
          </p:cNvSpPr>
          <p:nvPr>
            <p:ph sz="quarter" idx="4"/>
          </p:nvPr>
        </p:nvSpPr>
        <p:spPr>
          <a:xfrm>
            <a:off x="7363838" y="2937753"/>
            <a:ext cx="3991550" cy="3251910"/>
          </a:xfrm>
        </p:spPr>
        <p:txBody>
          <a:bodyPr/>
          <a:lstStyle/>
          <a:p>
            <a:pPr marL="0" indent="0">
              <a:buNone/>
            </a:pPr>
            <a:endParaRPr lang="en-US" dirty="0"/>
          </a:p>
        </p:txBody>
      </p:sp>
    </p:spTree>
    <p:extLst>
      <p:ext uri="{BB962C8B-B14F-4D97-AF65-F5344CB8AC3E}">
        <p14:creationId xmlns:p14="http://schemas.microsoft.com/office/powerpoint/2010/main" val="1335047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0ADF5-ECE1-494D-AED3-C702F3B10366}"/>
              </a:ext>
            </a:extLst>
          </p:cNvPr>
          <p:cNvSpPr>
            <a:spLocks noGrp="1"/>
          </p:cNvSpPr>
          <p:nvPr>
            <p:ph type="title"/>
          </p:nvPr>
        </p:nvSpPr>
        <p:spPr>
          <a:xfrm>
            <a:off x="5868557" y="871146"/>
            <a:ext cx="5444382" cy="1669360"/>
          </a:xfrm>
        </p:spPr>
        <p:txBody>
          <a:bodyPr anchor="t">
            <a:normAutofit/>
          </a:bodyPr>
          <a:lstStyle/>
          <a:p>
            <a:r>
              <a:rPr lang="en-US" sz="3200" dirty="0"/>
              <a:t>Who are Our First Parents?</a:t>
            </a:r>
          </a:p>
        </p:txBody>
      </p:sp>
      <p:pic>
        <p:nvPicPr>
          <p:cNvPr id="15" name="Picture 11" descr="A hand of two adults and a kid on top of each other">
            <a:extLst>
              <a:ext uri="{FF2B5EF4-FFF2-40B4-BE49-F238E27FC236}">
                <a16:creationId xmlns:a16="http://schemas.microsoft.com/office/drawing/2014/main" id="{F1A8E2DB-1925-07EB-4CB8-597F9F13AE2B}"/>
              </a:ext>
            </a:extLst>
          </p:cNvPr>
          <p:cNvPicPr>
            <a:picLocks noChangeAspect="1"/>
          </p:cNvPicPr>
          <p:nvPr/>
        </p:nvPicPr>
        <p:blipFill rotWithShape="1">
          <a:blip r:embed="rId3"/>
          <a:srcRect l="28355" r="21507" b="-1"/>
          <a:stretch/>
        </p:blipFill>
        <p:spPr>
          <a:xfrm>
            <a:off x="-1" y="10"/>
            <a:ext cx="5151179" cy="6857990"/>
          </a:xfrm>
          <a:prstGeom prst="rect">
            <a:avLst/>
          </a:prstGeom>
        </p:spPr>
      </p:pic>
      <p:cxnSp>
        <p:nvCxnSpPr>
          <p:cNvPr id="20" name="Straight Connector 1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9DC5042-BF42-B243-9211-20656341643A}"/>
              </a:ext>
            </a:extLst>
          </p:cNvPr>
          <p:cNvSpPr>
            <a:spLocks noGrp="1"/>
          </p:cNvSpPr>
          <p:nvPr>
            <p:ph idx="1"/>
          </p:nvPr>
        </p:nvSpPr>
        <p:spPr>
          <a:xfrm>
            <a:off x="5268686" y="1491346"/>
            <a:ext cx="6803571" cy="5366654"/>
          </a:xfrm>
        </p:spPr>
        <p:txBody>
          <a:bodyPr>
            <a:normAutofit/>
          </a:bodyPr>
          <a:lstStyle/>
          <a:p>
            <a:pPr marL="0" indent="0">
              <a:buNone/>
            </a:pPr>
            <a:r>
              <a:rPr lang="en-US" sz="2400" dirty="0"/>
              <a:t>The names Adam and Eve clearly have symbolic meaning (“formed from the earth” and “giver of life,” respectively) but what do we know about the individuals themselves? Catholics can believe that the first man and woman evolved from previous species provided that these two were the first to receive a unique </a:t>
            </a:r>
            <a:r>
              <a:rPr lang="en-US" sz="2400" dirty="0" err="1"/>
              <a:t>transphysical</a:t>
            </a:r>
            <a:r>
              <a:rPr lang="en-US" sz="2400" dirty="0"/>
              <a:t> soul from God, making them in His image. Interestingly, there is established evidence that the whole of humanity today has one common female ancestor—named “Mitochondrial Eve” —whose mitochondrial DNA is integral to the genome of every human being around the world (without exception). We also have a common male ancestor—named “Y chromosome Adam”—who is the origin of the male “Y” chromosome. </a:t>
            </a:r>
          </a:p>
        </p:txBody>
      </p:sp>
    </p:spTree>
    <p:extLst>
      <p:ext uri="{BB962C8B-B14F-4D97-AF65-F5344CB8AC3E}">
        <p14:creationId xmlns:p14="http://schemas.microsoft.com/office/powerpoint/2010/main" val="3523981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0ADF5-ECE1-494D-AED3-C702F3B10366}"/>
              </a:ext>
            </a:extLst>
          </p:cNvPr>
          <p:cNvSpPr>
            <a:spLocks noGrp="1"/>
          </p:cNvSpPr>
          <p:nvPr>
            <p:ph type="title"/>
          </p:nvPr>
        </p:nvSpPr>
        <p:spPr>
          <a:xfrm>
            <a:off x="5868557" y="871146"/>
            <a:ext cx="5444382" cy="1669360"/>
          </a:xfrm>
        </p:spPr>
        <p:txBody>
          <a:bodyPr anchor="t">
            <a:normAutofit/>
          </a:bodyPr>
          <a:lstStyle/>
          <a:p>
            <a:r>
              <a:rPr lang="en-US" sz="3200" dirty="0"/>
              <a:t>Who are Our First Parents?</a:t>
            </a:r>
          </a:p>
        </p:txBody>
      </p:sp>
      <p:pic>
        <p:nvPicPr>
          <p:cNvPr id="15" name="Picture 11" descr="A hand of two adults and a kid on top of each other">
            <a:extLst>
              <a:ext uri="{FF2B5EF4-FFF2-40B4-BE49-F238E27FC236}">
                <a16:creationId xmlns:a16="http://schemas.microsoft.com/office/drawing/2014/main" id="{F1A8E2DB-1925-07EB-4CB8-597F9F13AE2B}"/>
              </a:ext>
            </a:extLst>
          </p:cNvPr>
          <p:cNvPicPr>
            <a:picLocks noChangeAspect="1"/>
          </p:cNvPicPr>
          <p:nvPr/>
        </p:nvPicPr>
        <p:blipFill rotWithShape="1">
          <a:blip r:embed="rId3"/>
          <a:srcRect l="28355" r="21507" b="-1"/>
          <a:stretch/>
        </p:blipFill>
        <p:spPr>
          <a:xfrm>
            <a:off x="-1" y="10"/>
            <a:ext cx="5151179" cy="6857990"/>
          </a:xfrm>
          <a:prstGeom prst="rect">
            <a:avLst/>
          </a:prstGeom>
        </p:spPr>
      </p:pic>
      <p:sp>
        <p:nvSpPr>
          <p:cNvPr id="3" name="Content Placeholder 2">
            <a:extLst>
              <a:ext uri="{FF2B5EF4-FFF2-40B4-BE49-F238E27FC236}">
                <a16:creationId xmlns:a16="http://schemas.microsoft.com/office/drawing/2014/main" id="{39DC5042-BF42-B243-9211-20656341643A}"/>
              </a:ext>
            </a:extLst>
          </p:cNvPr>
          <p:cNvSpPr>
            <a:spLocks noGrp="1"/>
          </p:cNvSpPr>
          <p:nvPr>
            <p:ph idx="1"/>
          </p:nvPr>
        </p:nvSpPr>
        <p:spPr>
          <a:xfrm>
            <a:off x="5268686" y="1491346"/>
            <a:ext cx="6803571" cy="5366654"/>
          </a:xfrm>
        </p:spPr>
        <p:txBody>
          <a:bodyPr>
            <a:normAutofit lnSpcReduction="10000"/>
          </a:bodyPr>
          <a:lstStyle/>
          <a:p>
            <a:pPr marL="0" indent="0">
              <a:buNone/>
            </a:pPr>
            <a:r>
              <a:rPr lang="en-US" sz="2400" dirty="0"/>
              <a:t>Mitochondrial Eve and Y chromosome Adam probably lived around the same time (300,000 years ago) and came from a similar region (southwestern coastal Africa). Were these our first parents? It’s an interesting idea, though not definitive (these two might have only been the ancestors of the first man and woman to receive a </a:t>
            </a:r>
            <a:r>
              <a:rPr lang="en-US" sz="2400" dirty="0" err="1"/>
              <a:t>transphysical</a:t>
            </a:r>
            <a:r>
              <a:rPr lang="en-US" sz="2400" dirty="0"/>
              <a:t> soul). Linguistic studies suggest that language first appeared about 70,000 years ago without any obvious cause—this might have been the time that a </a:t>
            </a:r>
            <a:r>
              <a:rPr lang="en-US" sz="2400" dirty="0" err="1"/>
              <a:t>transphysical</a:t>
            </a:r>
            <a:r>
              <a:rPr lang="en-US" sz="2400" dirty="0"/>
              <a:t> soul was infused into our first parents. </a:t>
            </a:r>
          </a:p>
          <a:p>
            <a:r>
              <a:rPr lang="en-US" sz="2400" dirty="0"/>
              <a:t>The timing is still an open question for scientists to explore, but whenever they lived, we know that the original human couple was the first to receive a unique </a:t>
            </a:r>
            <a:r>
              <a:rPr lang="en-US" sz="2400" dirty="0" err="1"/>
              <a:t>transphysical</a:t>
            </a:r>
            <a:r>
              <a:rPr lang="en-US" sz="2400" dirty="0"/>
              <a:t> soul and were the first ancestors of the entire human race.</a:t>
            </a:r>
          </a:p>
          <a:p>
            <a:pPr marL="0" indent="0">
              <a:buNone/>
            </a:pPr>
            <a:endParaRPr lang="en-US" sz="2400" dirty="0"/>
          </a:p>
        </p:txBody>
      </p:sp>
    </p:spTree>
    <p:extLst>
      <p:ext uri="{BB962C8B-B14F-4D97-AF65-F5344CB8AC3E}">
        <p14:creationId xmlns:p14="http://schemas.microsoft.com/office/powerpoint/2010/main" val="2505131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5176</TotalTime>
  <Words>1480</Words>
  <Application>Microsoft Office PowerPoint</Application>
  <PresentationFormat>Widescreen</PresentationFormat>
  <Paragraphs>145</Paragraphs>
  <Slides>26</Slides>
  <Notes>14</Notes>
  <HiddenSlides>0</HiddenSlides>
  <MMClips>4</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26</vt:i4>
      </vt:variant>
    </vt:vector>
  </HeadingPairs>
  <TitlesOfParts>
    <vt:vector size="33" baseType="lpstr">
      <vt:lpstr>Aptos</vt:lpstr>
      <vt:lpstr>Arial</vt:lpstr>
      <vt:lpstr>Calibri</vt:lpstr>
      <vt:lpstr>Calibri Light</vt:lpstr>
      <vt:lpstr>Office Theme</vt:lpstr>
      <vt:lpstr>1_Office Theme</vt:lpstr>
      <vt:lpstr>2_Office Theme</vt:lpstr>
      <vt:lpstr>St. Raymond of Peñafort  Ninth Grade Class 2 September 17, 2023</vt:lpstr>
      <vt:lpstr>Story of St. Januarius, September 19th</vt:lpstr>
      <vt:lpstr>Review of the Last Class</vt:lpstr>
      <vt:lpstr>PowerPoint Presentation</vt:lpstr>
      <vt:lpstr>Wonders of Nature: Water</vt:lpstr>
      <vt:lpstr>Wonders of Nature: Water</vt:lpstr>
      <vt:lpstr>The Cosmological Argument</vt:lpstr>
      <vt:lpstr>PowerPoint Presentation</vt:lpstr>
      <vt:lpstr>Where Does Our Faith Come From?</vt:lpstr>
      <vt:lpstr>Faith and Reason?</vt:lpstr>
      <vt:lpstr>What is “Sola Scriptura?”</vt:lpstr>
      <vt:lpstr>Creation and Evolution</vt:lpstr>
      <vt:lpstr>Are Evolution and Creation in Conflict?</vt:lpstr>
      <vt:lpstr>Pope John Paul II’s address to the Pontifical Academy of Science 10/22/1996</vt:lpstr>
      <vt:lpstr>Does Heaven Exist?</vt:lpstr>
      <vt:lpstr>Kinds of Souls</vt:lpstr>
      <vt:lpstr>The Timeline of the Human Soul</vt:lpstr>
      <vt:lpstr>PowerPoint Presentation</vt:lpstr>
      <vt:lpstr>Near Death Experiences (NDE) </vt:lpstr>
      <vt:lpstr>PowerPoint Presentation</vt:lpstr>
      <vt:lpstr>PowerPoint Presentation</vt:lpstr>
      <vt:lpstr>Parallels between NDE Reports and Scripture</vt:lpstr>
      <vt:lpstr>PowerPoint Presentation</vt:lpstr>
      <vt:lpstr>Evolution and the Bible</vt:lpstr>
      <vt:lpstr>Who are Our First Parents?</vt:lpstr>
      <vt:lpstr>Who are Our First Parents?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Raymond of Penefort Ninth Grade CCD Class 2</dc:title>
  <dc:creator>Bob Laird</dc:creator>
  <cp:lastModifiedBy>Gerri Laird</cp:lastModifiedBy>
  <cp:revision>35</cp:revision>
  <cp:lastPrinted>2020-09-19T23:48:50Z</cp:lastPrinted>
  <dcterms:created xsi:type="dcterms:W3CDTF">2020-09-18T02:55:21Z</dcterms:created>
  <dcterms:modified xsi:type="dcterms:W3CDTF">2023-09-18T20:19:50Z</dcterms:modified>
</cp:coreProperties>
</file>