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39" r:id="rId2"/>
    <p:sldId id="367" r:id="rId3"/>
    <p:sldId id="370" r:id="rId4"/>
    <p:sldId id="371" r:id="rId5"/>
    <p:sldId id="366" r:id="rId6"/>
    <p:sldId id="350" r:id="rId7"/>
    <p:sldId id="373" r:id="rId8"/>
    <p:sldId id="351" r:id="rId9"/>
    <p:sldId id="372" r:id="rId10"/>
    <p:sldId id="358" r:id="rId11"/>
    <p:sldId id="359" r:id="rId12"/>
    <p:sldId id="360" r:id="rId13"/>
    <p:sldId id="338" r:id="rId14"/>
    <p:sldId id="308" r:id="rId15"/>
    <p:sldId id="334" r:id="rId16"/>
    <p:sldId id="333" r:id="rId17"/>
    <p:sldId id="340" r:id="rId18"/>
    <p:sldId id="342" r:id="rId19"/>
    <p:sldId id="341" r:id="rId20"/>
    <p:sldId id="322" r:id="rId21"/>
    <p:sldId id="305" r:id="rId22"/>
    <p:sldId id="353" r:id="rId23"/>
    <p:sldId id="261" r:id="rId24"/>
    <p:sldId id="343" r:id="rId25"/>
    <p:sldId id="299" r:id="rId26"/>
    <p:sldId id="298" r:id="rId27"/>
    <p:sldId id="297" r:id="rId28"/>
    <p:sldId id="300" r:id="rId29"/>
    <p:sldId id="301" r:id="rId30"/>
    <p:sldId id="302" r:id="rId31"/>
    <p:sldId id="303" r:id="rId32"/>
    <p:sldId id="320" r:id="rId33"/>
    <p:sldId id="321" r:id="rId34"/>
    <p:sldId id="325" r:id="rId35"/>
    <p:sldId id="295" r:id="rId36"/>
    <p:sldId id="323" r:id="rId37"/>
    <p:sldId id="324" r:id="rId38"/>
    <p:sldId id="326" r:id="rId39"/>
    <p:sldId id="281" r:id="rId40"/>
    <p:sldId id="284" r:id="rId41"/>
    <p:sldId id="278" r:id="rId42"/>
    <p:sldId id="368" r:id="rId43"/>
    <p:sldId id="369" r:id="rId44"/>
    <p:sldId id="335" r:id="rId45"/>
    <p:sldId id="336" r:id="rId46"/>
    <p:sldId id="259" r:id="rId47"/>
    <p:sldId id="310" r:id="rId48"/>
    <p:sldId id="337" r:id="rId49"/>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F6E6541-45DE-4EF4-BA9F-DA44E1656E4A}">
          <p14:sldIdLst>
            <p14:sldId id="339"/>
            <p14:sldId id="367"/>
            <p14:sldId id="370"/>
            <p14:sldId id="371"/>
            <p14:sldId id="366"/>
            <p14:sldId id="350"/>
            <p14:sldId id="373"/>
            <p14:sldId id="351"/>
            <p14:sldId id="372"/>
            <p14:sldId id="358"/>
            <p14:sldId id="359"/>
            <p14:sldId id="360"/>
            <p14:sldId id="338"/>
            <p14:sldId id="308"/>
            <p14:sldId id="334"/>
            <p14:sldId id="333"/>
            <p14:sldId id="340"/>
            <p14:sldId id="342"/>
            <p14:sldId id="341"/>
            <p14:sldId id="322"/>
            <p14:sldId id="305"/>
            <p14:sldId id="353"/>
            <p14:sldId id="261"/>
            <p14:sldId id="343"/>
            <p14:sldId id="299"/>
            <p14:sldId id="298"/>
            <p14:sldId id="297"/>
            <p14:sldId id="300"/>
            <p14:sldId id="301"/>
            <p14:sldId id="302"/>
            <p14:sldId id="303"/>
            <p14:sldId id="320"/>
            <p14:sldId id="321"/>
            <p14:sldId id="325"/>
            <p14:sldId id="295"/>
            <p14:sldId id="323"/>
            <p14:sldId id="324"/>
            <p14:sldId id="326"/>
            <p14:sldId id="281"/>
            <p14:sldId id="284"/>
            <p14:sldId id="278"/>
            <p14:sldId id="368"/>
            <p14:sldId id="369"/>
            <p14:sldId id="335"/>
            <p14:sldId id="336"/>
            <p14:sldId id="259"/>
            <p14:sldId id="310"/>
            <p14:sldId id="33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b Laird" initials="BL" lastIdx="4" clrIdx="0">
    <p:extLst>
      <p:ext uri="{19B8F6BF-5375-455C-9EA6-DF929625EA0E}">
        <p15:presenceInfo xmlns:p15="http://schemas.microsoft.com/office/powerpoint/2012/main" userId="S::blaird@cardinalnewmansociety.org::9c0f2886-365d-44a7-b76f-3e4017337039" providerId="AD"/>
      </p:ext>
    </p:extLst>
  </p:cmAuthor>
  <p:cmAuthor id="2" name="Gerri Laird" initials="GL" lastIdx="21" clrIdx="1">
    <p:extLst>
      <p:ext uri="{19B8F6BF-5375-455C-9EA6-DF929625EA0E}">
        <p15:presenceInfo xmlns:p15="http://schemas.microsoft.com/office/powerpoint/2012/main" userId="424f5dd1d4d5a46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7D87C8-0685-436B-B690-9E55B298F1AE}" v="10" dt="2022-04-24T17:47:15.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1" autoAdjust="0"/>
    <p:restoredTop sz="94632"/>
  </p:normalViewPr>
  <p:slideViewPr>
    <p:cSldViewPr snapToGrid="0">
      <p:cViewPr varScale="1">
        <p:scale>
          <a:sx n="79" d="100"/>
          <a:sy n="79" d="100"/>
        </p:scale>
        <p:origin x="710" y="72"/>
      </p:cViewPr>
      <p:guideLst/>
    </p:cSldViewPr>
  </p:slideViewPr>
  <p:notesTextViewPr>
    <p:cViewPr>
      <p:scale>
        <a:sx n="1" d="1"/>
        <a:sy n="1" d="1"/>
      </p:scale>
      <p:origin x="0" y="0"/>
    </p:cViewPr>
  </p:notesTextViewPr>
  <p:sorterViewPr>
    <p:cViewPr>
      <p:scale>
        <a:sx n="100" d="100"/>
        <a:sy n="100" d="100"/>
      </p:scale>
      <p:origin x="0" y="-4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C07D87C8-0685-436B-B690-9E55B298F1AE}"/>
    <pc:docChg chg="undo custSel addSld modSld modSection">
      <pc:chgData name="Gerri Laird" userId="424f5dd1d4d5a467" providerId="LiveId" clId="{C07D87C8-0685-436B-B690-9E55B298F1AE}" dt="2022-04-24T17:47:15.962" v="159" actId="20577"/>
      <pc:docMkLst>
        <pc:docMk/>
      </pc:docMkLst>
      <pc:sldChg chg="modSp mod">
        <pc:chgData name="Gerri Laird" userId="424f5dd1d4d5a467" providerId="LiveId" clId="{C07D87C8-0685-436B-B690-9E55B298F1AE}" dt="2022-04-24T17:47:02.637" v="157" actId="20577"/>
        <pc:sldMkLst>
          <pc:docMk/>
          <pc:sldMk cId="3290654684" sldId="358"/>
        </pc:sldMkLst>
        <pc:spChg chg="mod">
          <ac:chgData name="Gerri Laird" userId="424f5dd1d4d5a467" providerId="LiveId" clId="{C07D87C8-0685-436B-B690-9E55B298F1AE}" dt="2022-04-24T17:47:02.637" v="157" actId="20577"/>
          <ac:spMkLst>
            <pc:docMk/>
            <pc:sldMk cId="3290654684" sldId="358"/>
            <ac:spMk id="3" creationId="{F81FB9B3-7D4F-4C99-B5E0-8AA3EE0E07D3}"/>
          </ac:spMkLst>
        </pc:spChg>
      </pc:sldChg>
      <pc:sldChg chg="addSp delSp modSp new mod setBg modAnim">
        <pc:chgData name="Gerri Laird" userId="424f5dd1d4d5a467" providerId="LiveId" clId="{C07D87C8-0685-436B-B690-9E55B298F1AE}" dt="2022-04-24T17:47:15.962" v="159" actId="20577"/>
        <pc:sldMkLst>
          <pc:docMk/>
          <pc:sldMk cId="2209710699" sldId="373"/>
        </pc:sldMkLst>
        <pc:spChg chg="mod">
          <ac:chgData name="Gerri Laird" userId="424f5dd1d4d5a467" providerId="LiveId" clId="{C07D87C8-0685-436B-B690-9E55B298F1AE}" dt="2022-04-24T17:41:18.283" v="148" actId="26606"/>
          <ac:spMkLst>
            <pc:docMk/>
            <pc:sldMk cId="2209710699" sldId="373"/>
            <ac:spMk id="2" creationId="{CE9859BA-152E-4709-A6E1-957ED3BA734F}"/>
          </ac:spMkLst>
        </pc:spChg>
        <pc:spChg chg="del">
          <ac:chgData name="Gerri Laird" userId="424f5dd1d4d5a467" providerId="LiveId" clId="{C07D87C8-0685-436B-B690-9E55B298F1AE}" dt="2022-04-24T17:19:15.588" v="1"/>
          <ac:spMkLst>
            <pc:docMk/>
            <pc:sldMk cId="2209710699" sldId="373"/>
            <ac:spMk id="3" creationId="{A25B80AB-3D19-4B54-8EC4-70967DD07682}"/>
          </ac:spMkLst>
        </pc:spChg>
        <pc:spChg chg="mod ord">
          <ac:chgData name="Gerri Laird" userId="424f5dd1d4d5a467" providerId="LiveId" clId="{C07D87C8-0685-436B-B690-9E55B298F1AE}" dt="2022-04-24T17:47:15.962" v="159" actId="20577"/>
          <ac:spMkLst>
            <pc:docMk/>
            <pc:sldMk cId="2209710699" sldId="373"/>
            <ac:spMk id="4" creationId="{47F3387A-6DAB-4922-9E48-724BAF65713F}"/>
          </ac:spMkLst>
        </pc:spChg>
        <pc:spChg chg="add del">
          <ac:chgData name="Gerri Laird" userId="424f5dd1d4d5a467" providerId="LiveId" clId="{C07D87C8-0685-436B-B690-9E55B298F1AE}" dt="2022-04-24T17:34:44.591" v="89" actId="26606"/>
          <ac:spMkLst>
            <pc:docMk/>
            <pc:sldMk cId="2209710699" sldId="373"/>
            <ac:spMk id="16" creationId="{2B566528-1B12-4246-9431-5C2D7D081168}"/>
          </ac:spMkLst>
        </pc:spChg>
        <pc:spChg chg="add del">
          <ac:chgData name="Gerri Laird" userId="424f5dd1d4d5a467" providerId="LiveId" clId="{C07D87C8-0685-436B-B690-9E55B298F1AE}" dt="2022-04-24T17:34:44.591" v="89" actId="26606"/>
          <ac:spMkLst>
            <pc:docMk/>
            <pc:sldMk cId="2209710699" sldId="373"/>
            <ac:spMk id="22" creationId="{D3F51FEB-38FB-4F6C-9F7B-2F2AFAB65463}"/>
          </ac:spMkLst>
        </pc:spChg>
        <pc:spChg chg="add del">
          <ac:chgData name="Gerri Laird" userId="424f5dd1d4d5a467" providerId="LiveId" clId="{C07D87C8-0685-436B-B690-9E55B298F1AE}" dt="2022-04-24T17:34:44.591" v="89" actId="26606"/>
          <ac:spMkLst>
            <pc:docMk/>
            <pc:sldMk cId="2209710699" sldId="373"/>
            <ac:spMk id="24" creationId="{1E547BA6-BAE0-43BB-A7CA-60F69CE252F0}"/>
          </ac:spMkLst>
        </pc:spChg>
        <pc:spChg chg="add del">
          <ac:chgData name="Gerri Laird" userId="424f5dd1d4d5a467" providerId="LiveId" clId="{C07D87C8-0685-436B-B690-9E55B298F1AE}" dt="2022-04-24T17:41:18.283" v="148" actId="26606"/>
          <ac:spMkLst>
            <pc:docMk/>
            <pc:sldMk cId="2209710699" sldId="373"/>
            <ac:spMk id="26" creationId="{394842B0-684D-44CC-B4BC-D13331CFD290}"/>
          </ac:spMkLst>
        </pc:spChg>
        <pc:spChg chg="add del">
          <ac:chgData name="Gerri Laird" userId="424f5dd1d4d5a467" providerId="LiveId" clId="{C07D87C8-0685-436B-B690-9E55B298F1AE}" dt="2022-04-24T17:41:18.283" v="148" actId="26606"/>
          <ac:spMkLst>
            <pc:docMk/>
            <pc:sldMk cId="2209710699" sldId="373"/>
            <ac:spMk id="27" creationId="{4C2A3DC3-F495-4B99-9FF3-3FB30D63235E}"/>
          </ac:spMkLst>
        </pc:spChg>
        <pc:spChg chg="add del">
          <ac:chgData name="Gerri Laird" userId="424f5dd1d4d5a467" providerId="LiveId" clId="{C07D87C8-0685-436B-B690-9E55B298F1AE}" dt="2022-04-24T17:41:18.283" v="148" actId="26606"/>
          <ac:spMkLst>
            <pc:docMk/>
            <pc:sldMk cId="2209710699" sldId="373"/>
            <ac:spMk id="30" creationId="{1B2AF202-99CD-4D7D-B75F-9C9E5FCB35DC}"/>
          </ac:spMkLst>
        </pc:spChg>
        <pc:spChg chg="add del">
          <ac:chgData name="Gerri Laird" userId="424f5dd1d4d5a467" providerId="LiveId" clId="{C07D87C8-0685-436B-B690-9E55B298F1AE}" dt="2022-04-24T17:41:18.283" v="148" actId="26606"/>
          <ac:spMkLst>
            <pc:docMk/>
            <pc:sldMk cId="2209710699" sldId="373"/>
            <ac:spMk id="31" creationId="{E7D0293F-4714-4ED3-9B3D-2009BAD30541}"/>
          </ac:spMkLst>
        </pc:spChg>
        <pc:spChg chg="add del">
          <ac:chgData name="Gerri Laird" userId="424f5dd1d4d5a467" providerId="LiveId" clId="{C07D87C8-0685-436B-B690-9E55B298F1AE}" dt="2022-04-24T17:40:46.550" v="146" actId="26606"/>
          <ac:spMkLst>
            <pc:docMk/>
            <pc:sldMk cId="2209710699" sldId="373"/>
            <ac:spMk id="32" creationId="{D2B783EE-0239-4717-BBEA-8C9EAC61C824}"/>
          </ac:spMkLst>
        </pc:spChg>
        <pc:spChg chg="add del">
          <ac:chgData name="Gerri Laird" userId="424f5dd1d4d5a467" providerId="LiveId" clId="{C07D87C8-0685-436B-B690-9E55B298F1AE}" dt="2022-04-24T17:40:46.550" v="146" actId="26606"/>
          <ac:spMkLst>
            <pc:docMk/>
            <pc:sldMk cId="2209710699" sldId="373"/>
            <ac:spMk id="34" creationId="{A7B99495-F43F-4D80-A44F-2CB4764EB90B}"/>
          </ac:spMkLst>
        </pc:spChg>
        <pc:spChg chg="add del">
          <ac:chgData name="Gerri Laird" userId="424f5dd1d4d5a467" providerId="LiveId" clId="{C07D87C8-0685-436B-B690-9E55B298F1AE}" dt="2022-04-24T17:40:46.550" v="146" actId="26606"/>
          <ac:spMkLst>
            <pc:docMk/>
            <pc:sldMk cId="2209710699" sldId="373"/>
            <ac:spMk id="36" creationId="{70BEB1E7-2F88-40BC-B73D-42E5B6F80BFC}"/>
          </ac:spMkLst>
        </pc:spChg>
        <pc:grpChg chg="add del">
          <ac:chgData name="Gerri Laird" userId="424f5dd1d4d5a467" providerId="LiveId" clId="{C07D87C8-0685-436B-B690-9E55B298F1AE}" dt="2022-04-24T17:34:44.591" v="89" actId="26606"/>
          <ac:grpSpMkLst>
            <pc:docMk/>
            <pc:sldMk cId="2209710699" sldId="373"/>
            <ac:grpSpMk id="18" creationId="{07EAA094-9CF6-4695-958A-33D9BCAA9474}"/>
          </ac:grpSpMkLst>
        </pc:grpChg>
        <pc:picChg chg="add mod ord">
          <ac:chgData name="Gerri Laird" userId="424f5dd1d4d5a467" providerId="LiveId" clId="{C07D87C8-0685-436B-B690-9E55B298F1AE}" dt="2022-04-24T17:41:27.091" v="149" actId="1076"/>
          <ac:picMkLst>
            <pc:docMk/>
            <pc:sldMk cId="2209710699" sldId="373"/>
            <ac:picMk id="6" creationId="{17BE62D0-67C9-4CF5-BCFF-00BA5C5FC900}"/>
          </ac:picMkLst>
        </pc:picChg>
        <pc:picChg chg="add mod">
          <ac:chgData name="Gerri Laird" userId="424f5dd1d4d5a467" providerId="LiveId" clId="{C07D87C8-0685-436B-B690-9E55B298F1AE}" dt="2022-04-24T17:43:31.523" v="153" actId="1076"/>
          <ac:picMkLst>
            <pc:docMk/>
            <pc:sldMk cId="2209710699" sldId="373"/>
            <ac:picMk id="7" creationId="{FC0F63F3-2321-4C2C-91A4-CDFD27CA11F7}"/>
          </ac:picMkLst>
        </pc:picChg>
        <pc:cxnChg chg="add del">
          <ac:chgData name="Gerri Laird" userId="424f5dd1d4d5a467" providerId="LiveId" clId="{C07D87C8-0685-436B-B690-9E55B298F1AE}" dt="2022-04-24T17:34:44.607" v="90" actId="26606"/>
          <ac:cxnSpMkLst>
            <pc:docMk/>
            <pc:sldMk cId="2209710699" sldId="373"/>
            <ac:cxnSpMk id="11" creationId="{A7F400EE-A8A5-48AF-B4D6-291B52C6F0B0}"/>
          </ac:cxnSpMkLst>
        </pc:cxnChg>
        <pc:cxnChg chg="add del">
          <ac:chgData name="Gerri Laird" userId="424f5dd1d4d5a467" providerId="LiveId" clId="{C07D87C8-0685-436B-B690-9E55B298F1AE}" dt="2022-04-24T17:41:18.283" v="148" actId="26606"/>
          <ac:cxnSpMkLst>
            <pc:docMk/>
            <pc:sldMk cId="2209710699" sldId="373"/>
            <ac:cxnSpMk id="29" creationId="{0EDAB602-A0DB-4325-8907-4F988F911003}"/>
          </ac:cxnSpMkLst>
        </pc:cxn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1-04-10T16:50:29.127" idx="12">
    <p:pos x="781" y="1178"/>
    <p:text>The interview of Professor George  on communicating with others that I included in the Holy Saturday email.</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1-04-16T15:58:34.154" idx="19">
    <p:pos x="2285" y="2925"/>
    <p:text>Do you mean "could name" or "could not name"?</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a:p>
        </p:txBody>
      </p:sp>
      <p:sp>
        <p:nvSpPr>
          <p:cNvPr id="3" name="Date Placeholder 2"/>
          <p:cNvSpPr>
            <a:spLocks noGrp="1"/>
          </p:cNvSpPr>
          <p:nvPr>
            <p:ph type="dt" idx="1"/>
          </p:nvPr>
        </p:nvSpPr>
        <p:spPr>
          <a:xfrm>
            <a:off x="4021294" y="0"/>
            <a:ext cx="3076363" cy="470895"/>
          </a:xfrm>
          <a:prstGeom prst="rect">
            <a:avLst/>
          </a:prstGeom>
        </p:spPr>
        <p:txBody>
          <a:bodyPr vert="horz" lIns="94192" tIns="47096" rIns="94192" bIns="47096" rtlCol="0"/>
          <a:lstStyle>
            <a:lvl1pPr algn="r">
              <a:defRPr sz="1200"/>
            </a:lvl1pPr>
          </a:lstStyle>
          <a:p>
            <a:fld id="{77042F4F-88F4-402D-BA6C-65C2290EB912}" type="datetimeFigureOut">
              <a:rPr lang="en-US" smtClean="0"/>
              <a:t>4/24/2022</a:t>
            </a:fld>
            <a:endParaRPr lang="en-US"/>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n-US"/>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8E8FF91D-8D21-4F08-AB0A-4CC7C0D470D6}" type="slidenum">
              <a:rPr lang="en-US" smtClean="0"/>
              <a:t>‹#›</a:t>
            </a:fld>
            <a:endParaRPr lang="en-US"/>
          </a:p>
        </p:txBody>
      </p:sp>
    </p:spTree>
    <p:extLst>
      <p:ext uri="{BB962C8B-B14F-4D97-AF65-F5344CB8AC3E}">
        <p14:creationId xmlns:p14="http://schemas.microsoft.com/office/powerpoint/2010/main" val="1656102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clean up these definitions and maybe even move them to later.</a:t>
            </a:r>
          </a:p>
        </p:txBody>
      </p:sp>
      <p:sp>
        <p:nvSpPr>
          <p:cNvPr id="4" name="Slide Number Placeholder 3"/>
          <p:cNvSpPr>
            <a:spLocks noGrp="1"/>
          </p:cNvSpPr>
          <p:nvPr>
            <p:ph type="sldNum" sz="quarter" idx="5"/>
          </p:nvPr>
        </p:nvSpPr>
        <p:spPr/>
        <p:txBody>
          <a:bodyPr/>
          <a:lstStyle/>
          <a:p>
            <a:fld id="{8E8FF91D-8D21-4F08-AB0A-4CC7C0D470D6}" type="slidenum">
              <a:rPr lang="en-US" smtClean="0"/>
              <a:t>6</a:t>
            </a:fld>
            <a:endParaRPr lang="en-US"/>
          </a:p>
        </p:txBody>
      </p:sp>
    </p:spTree>
    <p:extLst>
      <p:ext uri="{BB962C8B-B14F-4D97-AF65-F5344CB8AC3E}">
        <p14:creationId xmlns:p14="http://schemas.microsoft.com/office/powerpoint/2010/main" val="4193854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parents note: https://</a:t>
            </a:r>
            <a:r>
              <a:rPr lang="en-US" dirty="0" err="1"/>
              <a:t>www.youtube.com</a:t>
            </a:r>
            <a:r>
              <a:rPr lang="en-US" dirty="0"/>
              <a:t>/</a:t>
            </a:r>
            <a:r>
              <a:rPr lang="en-US" dirty="0" err="1"/>
              <a:t>watch?v</a:t>
            </a:r>
            <a:r>
              <a:rPr lang="en-US" dirty="0"/>
              <a:t>=2_zLFQwlPNQ – “I don’t understand the Catholic faith.” “They don’t answer </a:t>
            </a:r>
            <a:r>
              <a:rPr lang="en-US"/>
              <a:t>my questions!”</a:t>
            </a:r>
            <a:endParaRPr lang="en-US" dirty="0"/>
          </a:p>
          <a:p>
            <a:r>
              <a:rPr lang="en-US" dirty="0"/>
              <a:t>Not dumbing down the faith.</a:t>
            </a:r>
          </a:p>
        </p:txBody>
      </p:sp>
      <p:sp>
        <p:nvSpPr>
          <p:cNvPr id="4" name="Slide Number Placeholder 3"/>
          <p:cNvSpPr>
            <a:spLocks noGrp="1"/>
          </p:cNvSpPr>
          <p:nvPr>
            <p:ph type="sldNum" sz="quarter" idx="5"/>
          </p:nvPr>
        </p:nvSpPr>
        <p:spPr/>
        <p:txBody>
          <a:bodyPr/>
          <a:lstStyle/>
          <a:p>
            <a:fld id="{8E8FF91D-8D21-4F08-AB0A-4CC7C0D470D6}" type="slidenum">
              <a:rPr lang="en-US" smtClean="0"/>
              <a:t>9</a:t>
            </a:fld>
            <a:endParaRPr lang="en-US"/>
          </a:p>
        </p:txBody>
      </p:sp>
    </p:spTree>
    <p:extLst>
      <p:ext uri="{BB962C8B-B14F-4D97-AF65-F5344CB8AC3E}">
        <p14:creationId xmlns:p14="http://schemas.microsoft.com/office/powerpoint/2010/main" val="3203417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we ID these better on the power point?</a:t>
            </a:r>
          </a:p>
        </p:txBody>
      </p:sp>
      <p:sp>
        <p:nvSpPr>
          <p:cNvPr id="4" name="Slide Number Placeholder 3"/>
          <p:cNvSpPr>
            <a:spLocks noGrp="1"/>
          </p:cNvSpPr>
          <p:nvPr>
            <p:ph type="sldNum" sz="quarter" idx="5"/>
          </p:nvPr>
        </p:nvSpPr>
        <p:spPr/>
        <p:txBody>
          <a:bodyPr/>
          <a:lstStyle/>
          <a:p>
            <a:fld id="{8E8FF91D-8D21-4F08-AB0A-4CC7C0D470D6}" type="slidenum">
              <a:rPr lang="en-US" smtClean="0"/>
              <a:t>15</a:t>
            </a:fld>
            <a:endParaRPr lang="en-US"/>
          </a:p>
        </p:txBody>
      </p:sp>
    </p:spTree>
    <p:extLst>
      <p:ext uri="{BB962C8B-B14F-4D97-AF65-F5344CB8AC3E}">
        <p14:creationId xmlns:p14="http://schemas.microsoft.com/office/powerpoint/2010/main" val="2957809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be using the terms Marxism and communism interchangeably. </a:t>
            </a:r>
          </a:p>
        </p:txBody>
      </p:sp>
      <p:sp>
        <p:nvSpPr>
          <p:cNvPr id="4" name="Slide Number Placeholder 3"/>
          <p:cNvSpPr>
            <a:spLocks noGrp="1"/>
          </p:cNvSpPr>
          <p:nvPr>
            <p:ph type="sldNum" sz="quarter" idx="5"/>
          </p:nvPr>
        </p:nvSpPr>
        <p:spPr/>
        <p:txBody>
          <a:bodyPr/>
          <a:lstStyle/>
          <a:p>
            <a:fld id="{8E8FF91D-8D21-4F08-AB0A-4CC7C0D470D6}" type="slidenum">
              <a:rPr lang="en-US" smtClean="0"/>
              <a:t>22</a:t>
            </a:fld>
            <a:endParaRPr lang="en-US"/>
          </a:p>
        </p:txBody>
      </p:sp>
    </p:spTree>
    <p:extLst>
      <p:ext uri="{BB962C8B-B14F-4D97-AF65-F5344CB8AC3E}">
        <p14:creationId xmlns:p14="http://schemas.microsoft.com/office/powerpoint/2010/main" val="1178767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8FF91D-8D21-4F08-AB0A-4CC7C0D470D6}" type="slidenum">
              <a:rPr lang="en-US" smtClean="0"/>
              <a:t>38</a:t>
            </a:fld>
            <a:endParaRPr lang="en-US"/>
          </a:p>
        </p:txBody>
      </p:sp>
    </p:spTree>
    <p:extLst>
      <p:ext uri="{BB962C8B-B14F-4D97-AF65-F5344CB8AC3E}">
        <p14:creationId xmlns:p14="http://schemas.microsoft.com/office/powerpoint/2010/main" val="3978540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1FD54-4458-4B57-B1DF-FE0BCB326E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AF2E4A-D81E-43EA-8843-EF0A348FF7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0F53F8-3E67-4EA2-BFB6-DECE7CCEC725}"/>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5" name="Footer Placeholder 4">
            <a:extLst>
              <a:ext uri="{FF2B5EF4-FFF2-40B4-BE49-F238E27FC236}">
                <a16:creationId xmlns:a16="http://schemas.microsoft.com/office/drawing/2014/main" id="{D22AB7AF-D129-4D40-ADD4-64113D4DA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A01C7-74A6-42CF-9879-088CBA88BCA0}"/>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991375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6DE15-087B-4BDB-981D-5F8A292B95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5205E9-B8B4-4732-8D0A-829364AB90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79922-2035-4C50-ACF4-D7B473B24FA3}"/>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5" name="Footer Placeholder 4">
            <a:extLst>
              <a:ext uri="{FF2B5EF4-FFF2-40B4-BE49-F238E27FC236}">
                <a16:creationId xmlns:a16="http://schemas.microsoft.com/office/drawing/2014/main" id="{9AB8005A-C728-4C97-B8AF-C07B1F92EA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6BD159-A976-4FEC-9D26-35C08497E6CC}"/>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40374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5247B-809B-454A-974F-6B2A245674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B76C8E-5B07-47CE-86CB-31C5416228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DC6E44-D31F-4B52-B75D-48760F54080F}"/>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5" name="Footer Placeholder 4">
            <a:extLst>
              <a:ext uri="{FF2B5EF4-FFF2-40B4-BE49-F238E27FC236}">
                <a16:creationId xmlns:a16="http://schemas.microsoft.com/office/drawing/2014/main" id="{2CBB0789-9299-4DB0-84F1-974C8DD4D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B054B-B1EB-4C4D-A264-99953ECDD607}"/>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990810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C06B1-3D88-4B7F-B155-F97798EC4F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C245F4-2A7C-4710-B878-B524F1C33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2B0438-2551-40B9-81B7-0DD71AEF6D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D7B6BC-4878-4D69-A2E6-654F22876D3B}"/>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6" name="Footer Placeholder 5">
            <a:extLst>
              <a:ext uri="{FF2B5EF4-FFF2-40B4-BE49-F238E27FC236}">
                <a16:creationId xmlns:a16="http://schemas.microsoft.com/office/drawing/2014/main" id="{4494EA86-C913-45D9-9226-0F050A9129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68EC49-1D43-4AE3-834D-3FC7DCE5D50F}"/>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57356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4B472-9BDB-4242-8E45-EAE10D14AD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289AFF-6097-4EE6-BD24-1AB5BE5AF0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B81F1B-F259-4367-8E55-035C09C5E1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57751D-92B2-484C-9CAA-6674F76271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DA0D91-ED43-4FC8-B369-8AE39B34DC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86F23-771C-41CC-9EEB-3E2BAD6E6EFE}"/>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8" name="Footer Placeholder 7">
            <a:extLst>
              <a:ext uri="{FF2B5EF4-FFF2-40B4-BE49-F238E27FC236}">
                <a16:creationId xmlns:a16="http://schemas.microsoft.com/office/drawing/2014/main" id="{3B1DF849-CBC1-4D5E-9D76-C27C4BEFBB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06748E-E5DF-482A-87C5-C834FBBA09A5}"/>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182941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452D0-F4CF-4D33-B5A8-30F45D308B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67F4C4-4C93-410A-8F59-4450C9DD71B4}"/>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4" name="Footer Placeholder 3">
            <a:extLst>
              <a:ext uri="{FF2B5EF4-FFF2-40B4-BE49-F238E27FC236}">
                <a16:creationId xmlns:a16="http://schemas.microsoft.com/office/drawing/2014/main" id="{96382847-34A2-4C4E-83AB-39FFBCA51A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CD1813-D3D0-4BB7-866D-C983CD272E8B}"/>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743287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6B8793-4CAA-4C80-BDF3-0EBC206FCF25}"/>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3" name="Footer Placeholder 2">
            <a:extLst>
              <a:ext uri="{FF2B5EF4-FFF2-40B4-BE49-F238E27FC236}">
                <a16:creationId xmlns:a16="http://schemas.microsoft.com/office/drawing/2014/main" id="{ACE8A04F-798F-4BEE-A6BF-AACDD0455D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DA813-5F4F-48A8-9C33-2C01BD964246}"/>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322917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0687-CE35-4686-8108-9EE46C7A20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B45CE9-41A8-464A-AEDE-9DF3E1FD78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736032-25B2-4EBD-BE1B-15A98D8FBF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E09221-E697-413A-8C65-C4E95D224BAE}"/>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6" name="Footer Placeholder 5">
            <a:extLst>
              <a:ext uri="{FF2B5EF4-FFF2-40B4-BE49-F238E27FC236}">
                <a16:creationId xmlns:a16="http://schemas.microsoft.com/office/drawing/2014/main" id="{225BC43F-7EBB-4414-B547-3B58D16D6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BCA22-8216-4D60-8FCE-C8479FE3CBE8}"/>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348677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97CF-FEFF-4838-B33E-3F94BAE303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B65B64-7CB2-4BA9-97EA-988E1A2674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76060F-CFE5-4FDB-A2E2-91077C8DD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466718-6139-48A3-B95B-EAF996E1A7C1}"/>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6" name="Footer Placeholder 5">
            <a:extLst>
              <a:ext uri="{FF2B5EF4-FFF2-40B4-BE49-F238E27FC236}">
                <a16:creationId xmlns:a16="http://schemas.microsoft.com/office/drawing/2014/main" id="{E4476D3B-36A9-4379-9997-10DBEF9B8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D417C-9825-40C5-9BFB-A79F05452C07}"/>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035925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C2ECB-4652-4E2C-B499-F8AAC98963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AE031F-389E-4EFC-84BB-11B807E618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2CDDF-059F-4840-982F-152CA92D7C67}"/>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5" name="Footer Placeholder 4">
            <a:extLst>
              <a:ext uri="{FF2B5EF4-FFF2-40B4-BE49-F238E27FC236}">
                <a16:creationId xmlns:a16="http://schemas.microsoft.com/office/drawing/2014/main" id="{4F1AB75D-EAD5-4F0D-A536-9F27CE0FAE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5FD162-D7A5-4BFB-BFF5-16D021B681F3}"/>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932404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342D9D-4EAE-4288-AE47-E248E8510D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6EFA55-1BC2-4E97-969D-5A1CEFE489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E33D9-A34B-40CC-ACEC-119497CB81B0}"/>
              </a:ext>
            </a:extLst>
          </p:cNvPr>
          <p:cNvSpPr>
            <a:spLocks noGrp="1"/>
          </p:cNvSpPr>
          <p:nvPr>
            <p:ph type="dt" sz="half" idx="10"/>
          </p:nvPr>
        </p:nvSpPr>
        <p:spPr/>
        <p:txBody>
          <a:bodyPr/>
          <a:lstStyle/>
          <a:p>
            <a:fld id="{E3AFEFCD-A593-444D-8D0D-3FDE70F00866}" type="datetimeFigureOut">
              <a:rPr lang="en-US" smtClean="0"/>
              <a:t>4/24/2022</a:t>
            </a:fld>
            <a:endParaRPr lang="en-US"/>
          </a:p>
        </p:txBody>
      </p:sp>
      <p:sp>
        <p:nvSpPr>
          <p:cNvPr id="5" name="Footer Placeholder 4">
            <a:extLst>
              <a:ext uri="{FF2B5EF4-FFF2-40B4-BE49-F238E27FC236}">
                <a16:creationId xmlns:a16="http://schemas.microsoft.com/office/drawing/2014/main" id="{85AE7EFD-E7A4-4C8F-A50F-E77C8F5DE1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8C012F-CC7E-4F6A-B8C0-5CAA7B159FA6}"/>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706829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AF88C4-2F9E-41C6-9859-51C0FA1E09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69CC54-8F60-493A-9416-08D7A88F36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D059D-B49A-444B-A2FF-53288B65BB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FEFCD-A593-444D-8D0D-3FDE70F00866}" type="datetimeFigureOut">
              <a:rPr lang="en-US" smtClean="0"/>
              <a:t>4/24/2022</a:t>
            </a:fld>
            <a:endParaRPr lang="en-US"/>
          </a:p>
        </p:txBody>
      </p:sp>
      <p:sp>
        <p:nvSpPr>
          <p:cNvPr id="5" name="Footer Placeholder 4">
            <a:extLst>
              <a:ext uri="{FF2B5EF4-FFF2-40B4-BE49-F238E27FC236}">
                <a16:creationId xmlns:a16="http://schemas.microsoft.com/office/drawing/2014/main" id="{B8E6603D-F9C3-486F-B958-4F1D62DC5E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03A196-8AFB-429B-8B2B-05911AE0E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AEB68A-50BF-4B36-8444-66DD2EA96659}" type="slidenum">
              <a:rPr lang="en-US" smtClean="0"/>
              <a:t>‹#›</a:t>
            </a:fld>
            <a:endParaRPr lang="en-US"/>
          </a:p>
        </p:txBody>
      </p:sp>
    </p:spTree>
    <p:extLst>
      <p:ext uri="{BB962C8B-B14F-4D97-AF65-F5344CB8AC3E}">
        <p14:creationId xmlns:p14="http://schemas.microsoft.com/office/powerpoint/2010/main" val="1203025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hqY0O0xNZJ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IqOmAdVCc0k"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crediblecatholic.com/12vid/7E-P7/u06.mp4" TargetMode="External"/><Relationship Id="rId2" Type="http://schemas.openxmlformats.org/officeDocument/2006/relationships/hyperlink" Target="https://www.crediblecatholic.com/12vid/7E-P7/u05.mp4" TargetMode="External"/><Relationship Id="rId1" Type="http://schemas.openxmlformats.org/officeDocument/2006/relationships/slideLayout" Target="../slideLayouts/slideLayout2.xml"/><Relationship Id="rId5" Type="http://schemas.openxmlformats.org/officeDocument/2006/relationships/hyperlink" Target="https://www.crediblecatholic.com/12vid/7E-P7/u08.mp4" TargetMode="External"/><Relationship Id="rId4" Type="http://schemas.openxmlformats.org/officeDocument/2006/relationships/hyperlink" Target="https://www.crediblecatholic.com/12vid/7E-P7/u07.mp4"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crediblecatholic.com/12vid/7E-P7/u11.mp4" TargetMode="External"/><Relationship Id="rId2" Type="http://schemas.openxmlformats.org/officeDocument/2006/relationships/hyperlink" Target="https://www.crediblecatholic.com/12vid/7E-P7/u10.mp4" TargetMode="External"/><Relationship Id="rId1" Type="http://schemas.openxmlformats.org/officeDocument/2006/relationships/slideLayout" Target="../slideLayouts/slideLayout2.xml"/><Relationship Id="rId4" Type="http://schemas.openxmlformats.org/officeDocument/2006/relationships/hyperlink" Target="https://www.crediblecatholic.com/12vid/7E-P7/u09.mp4"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6896726" y="895749"/>
            <a:ext cx="4728463" cy="2123658"/>
          </a:xfrm>
          <a:prstGeom prst="rect">
            <a:avLst/>
          </a:prstGeom>
        </p:spPr>
        <p:txBody>
          <a:bodyPr wrap="square" lIns="91440" tIns="45720" rIns="91440" bIns="45720" anchor="t">
            <a:spAutoFit/>
          </a:bodyPr>
          <a:lstStyle/>
          <a:p>
            <a:pPr algn="ctr"/>
            <a:r>
              <a:rPr lang="en-US" sz="4400" dirty="0">
                <a:solidFill>
                  <a:srgbClr val="050505"/>
                </a:solidFill>
                <a:latin typeface="system-ui"/>
              </a:rPr>
              <a:t>Ninth Grade CCD Class #25</a:t>
            </a:r>
          </a:p>
          <a:p>
            <a:pPr algn="ctr"/>
            <a:r>
              <a:rPr lang="en-US" sz="4400" dirty="0">
                <a:solidFill>
                  <a:srgbClr val="050505"/>
                </a:solidFill>
                <a:latin typeface="system-ui"/>
              </a:rPr>
              <a:t>April 24, 2022</a:t>
            </a:r>
            <a:endParaRPr lang="en-US" sz="4400" dirty="0"/>
          </a:p>
        </p:txBody>
      </p:sp>
      <p:sp>
        <p:nvSpPr>
          <p:cNvPr id="2" name="TextBox 1">
            <a:extLst>
              <a:ext uri="{FF2B5EF4-FFF2-40B4-BE49-F238E27FC236}">
                <a16:creationId xmlns:a16="http://schemas.microsoft.com/office/drawing/2014/main" id="{787AC7C7-6728-FE40-AD68-29EA40A344DF}"/>
              </a:ext>
            </a:extLst>
          </p:cNvPr>
          <p:cNvSpPr txBox="1"/>
          <p:nvPr/>
        </p:nvSpPr>
        <p:spPr>
          <a:xfrm>
            <a:off x="7548503" y="3611880"/>
            <a:ext cx="3506304" cy="2246769"/>
          </a:xfrm>
          <a:prstGeom prst="rect">
            <a:avLst/>
          </a:prstGeom>
          <a:noFill/>
        </p:spPr>
        <p:txBody>
          <a:bodyPr wrap="square" rtlCol="0">
            <a:spAutoFit/>
          </a:bodyPr>
          <a:lstStyle/>
          <a:p>
            <a:pPr algn="ctr"/>
            <a:r>
              <a:rPr lang="en-US" sz="2800" dirty="0"/>
              <a:t>The American Experiment and its Relation to our Catholic Faith: The “isms”</a:t>
            </a:r>
          </a:p>
        </p:txBody>
      </p:sp>
      <p:sp>
        <p:nvSpPr>
          <p:cNvPr id="7" name="TextBox 6">
            <a:extLst>
              <a:ext uri="{FF2B5EF4-FFF2-40B4-BE49-F238E27FC236}">
                <a16:creationId xmlns:a16="http://schemas.microsoft.com/office/drawing/2014/main" id="{9927F4E0-0528-2F43-9EEF-35F72FD6907C}"/>
              </a:ext>
            </a:extLst>
          </p:cNvPr>
          <p:cNvSpPr txBox="1"/>
          <p:nvPr/>
        </p:nvSpPr>
        <p:spPr>
          <a:xfrm>
            <a:off x="-1253871" y="1965232"/>
            <a:ext cx="4950465" cy="3457522"/>
          </a:xfrm>
          <a:prstGeom prst="rect">
            <a:avLst/>
          </a:prstGeom>
          <a:noFill/>
        </p:spPr>
        <p:txBody>
          <a:bodyPr wrap="square" rtlCol="0">
            <a:spAutoFit/>
          </a:bodyPr>
          <a:lstStyle/>
          <a:p>
            <a:endParaRPr lang="en-US" dirty="0"/>
          </a:p>
        </p:txBody>
      </p:sp>
      <p:pic>
        <p:nvPicPr>
          <p:cNvPr id="1026" name="Picture 2" descr="May be an image of 1 person, beard and text that says '&quot; You... The CHOSEN Yes, you... Follow me.&quot;'">
            <a:extLst>
              <a:ext uri="{FF2B5EF4-FFF2-40B4-BE49-F238E27FC236}">
                <a16:creationId xmlns:a16="http://schemas.microsoft.com/office/drawing/2014/main" id="{1283F1A8-24B0-4570-800F-6E3BCC2754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035" y="324088"/>
            <a:ext cx="6209824" cy="620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665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470A1-65EB-DB4C-BC10-FED3C52C7D12}"/>
              </a:ext>
            </a:extLst>
          </p:cNvPr>
          <p:cNvSpPr>
            <a:spLocks noGrp="1"/>
          </p:cNvSpPr>
          <p:nvPr>
            <p:ph type="title"/>
          </p:nvPr>
        </p:nvSpPr>
        <p:spPr/>
        <p:txBody>
          <a:bodyPr/>
          <a:lstStyle/>
          <a:p>
            <a:pPr algn="ctr"/>
            <a:r>
              <a:rPr lang="en-US" dirty="0"/>
              <a:t>Conflict of Interest</a:t>
            </a:r>
          </a:p>
        </p:txBody>
      </p:sp>
      <p:sp>
        <p:nvSpPr>
          <p:cNvPr id="3" name="Content Placeholder 2">
            <a:extLst>
              <a:ext uri="{FF2B5EF4-FFF2-40B4-BE49-F238E27FC236}">
                <a16:creationId xmlns:a16="http://schemas.microsoft.com/office/drawing/2014/main" id="{F924AE29-7ECF-8C4A-997B-54D54B30C355}"/>
              </a:ext>
            </a:extLst>
          </p:cNvPr>
          <p:cNvSpPr>
            <a:spLocks noGrp="1"/>
          </p:cNvSpPr>
          <p:nvPr>
            <p:ph idx="1"/>
          </p:nvPr>
        </p:nvSpPr>
        <p:spPr/>
        <p:txBody>
          <a:bodyPr/>
          <a:lstStyle/>
          <a:p>
            <a:pPr marL="0" indent="0" algn="ctr">
              <a:buNone/>
            </a:pPr>
            <a:r>
              <a:rPr lang="en-US" dirty="0">
                <a:sym typeface="Wingdings" pitchFamily="2" charset="2"/>
              </a:rPr>
              <a:t>&lt;- </a:t>
            </a:r>
            <a:r>
              <a:rPr lang="en-US" u="sng" dirty="0">
                <a:sym typeface="Wingdings" pitchFamily="2" charset="2"/>
              </a:rPr>
              <a:t>universal destination of goods vs. right to private property </a:t>
            </a:r>
            <a:r>
              <a:rPr lang="en-US" dirty="0">
                <a:sym typeface="Wingdings" pitchFamily="2" charset="2"/>
              </a:rPr>
              <a:t>-&gt;</a:t>
            </a:r>
          </a:p>
          <a:p>
            <a:r>
              <a:rPr lang="en-US" dirty="0"/>
              <a:t>The right to private property (justly acquired) does not do away with the original gift of the earth to the whole of mankind. (CCC 2403)</a:t>
            </a:r>
          </a:p>
          <a:p>
            <a:r>
              <a:rPr lang="en-US" dirty="0"/>
              <a:t>The universal destination of goods remains primordial, even if the promotion of the common good requires respect for the right to private property and its exercise. (CCC 2403)</a:t>
            </a:r>
          </a:p>
          <a:p>
            <a:pPr marL="0" indent="0">
              <a:buNone/>
            </a:pPr>
            <a:endParaRPr lang="en-US" dirty="0"/>
          </a:p>
          <a:p>
            <a:pPr marL="0" indent="0" algn="ctr">
              <a:buNone/>
            </a:pPr>
            <a:r>
              <a:rPr lang="en-US" dirty="0"/>
              <a:t>What is the conflict of interest?</a:t>
            </a:r>
          </a:p>
          <a:p>
            <a:pPr marL="0" indent="0" algn="ctr">
              <a:buNone/>
            </a:pPr>
            <a:r>
              <a:rPr lang="en-US" dirty="0"/>
              <a:t>How can we resolve it?</a:t>
            </a:r>
          </a:p>
        </p:txBody>
      </p:sp>
    </p:spTree>
    <p:extLst>
      <p:ext uri="{BB962C8B-B14F-4D97-AF65-F5344CB8AC3E}">
        <p14:creationId xmlns:p14="http://schemas.microsoft.com/office/powerpoint/2010/main" val="3600982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FEFC5-A4A9-9C97-6797-2D44240A87F2}"/>
              </a:ext>
            </a:extLst>
          </p:cNvPr>
          <p:cNvSpPr>
            <a:spLocks noGrp="1"/>
          </p:cNvSpPr>
          <p:nvPr>
            <p:ph type="title"/>
          </p:nvPr>
        </p:nvSpPr>
        <p:spPr/>
        <p:txBody>
          <a:bodyPr/>
          <a:lstStyle/>
          <a:p>
            <a:pPr algn="ctr"/>
            <a:r>
              <a:rPr lang="en-US" dirty="0"/>
              <a:t>Conflict of Interest</a:t>
            </a:r>
          </a:p>
        </p:txBody>
      </p:sp>
      <p:sp>
        <p:nvSpPr>
          <p:cNvPr id="3" name="Content Placeholder 2">
            <a:extLst>
              <a:ext uri="{FF2B5EF4-FFF2-40B4-BE49-F238E27FC236}">
                <a16:creationId xmlns:a16="http://schemas.microsoft.com/office/drawing/2014/main" id="{86D3392E-7D78-4746-7DA2-7379D0FF6DE1}"/>
              </a:ext>
            </a:extLst>
          </p:cNvPr>
          <p:cNvSpPr>
            <a:spLocks noGrp="1"/>
          </p:cNvSpPr>
          <p:nvPr>
            <p:ph idx="1"/>
          </p:nvPr>
        </p:nvSpPr>
        <p:spPr/>
        <p:txBody>
          <a:bodyPr>
            <a:normAutofit lnSpcReduction="10000"/>
          </a:bodyPr>
          <a:lstStyle/>
          <a:p>
            <a:r>
              <a:rPr lang="en-US" dirty="0"/>
              <a:t>“In his use of things man should regard the external goods he legitimately owns not merely as exclusive to himself but common to others also, in the sense that they can benefit others as well as himself.” (GS 69 §1) The ownership of any property makes its holder a steward of Providence, with the task of making it fruitful and communicating its benefits to others, first of all his family. (CCC 2404)</a:t>
            </a:r>
          </a:p>
          <a:p>
            <a:r>
              <a:rPr lang="en-US" dirty="0"/>
              <a:t>Goods of production – material or immaterial – such as land, factories, practical or artistic skills, obligate their possessors to employ them in ways that will benefit the greatest number. Those who hold goods for use and consumption should use them with moderation, reserving the better part for guests, for the sick and the poor. (CCC 2405)</a:t>
            </a:r>
          </a:p>
          <a:p>
            <a:endParaRPr lang="en-US" dirty="0"/>
          </a:p>
        </p:txBody>
      </p:sp>
    </p:spTree>
    <p:extLst>
      <p:ext uri="{BB962C8B-B14F-4D97-AF65-F5344CB8AC3E}">
        <p14:creationId xmlns:p14="http://schemas.microsoft.com/office/powerpoint/2010/main" val="1271472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C5966-C8EA-A317-A0BE-8AAA6E5235D2}"/>
              </a:ext>
            </a:extLst>
          </p:cNvPr>
          <p:cNvSpPr>
            <a:spLocks noGrp="1"/>
          </p:cNvSpPr>
          <p:nvPr>
            <p:ph type="title"/>
          </p:nvPr>
        </p:nvSpPr>
        <p:spPr/>
        <p:txBody>
          <a:bodyPr/>
          <a:lstStyle/>
          <a:p>
            <a:pPr algn="ctr"/>
            <a:r>
              <a:rPr lang="en-US" dirty="0"/>
              <a:t>Conflict of Interest</a:t>
            </a:r>
          </a:p>
        </p:txBody>
      </p:sp>
      <p:sp>
        <p:nvSpPr>
          <p:cNvPr id="3" name="Content Placeholder 2">
            <a:extLst>
              <a:ext uri="{FF2B5EF4-FFF2-40B4-BE49-F238E27FC236}">
                <a16:creationId xmlns:a16="http://schemas.microsoft.com/office/drawing/2014/main" id="{B941BDF9-0E45-A662-66D1-D039FEA76318}"/>
              </a:ext>
            </a:extLst>
          </p:cNvPr>
          <p:cNvSpPr>
            <a:spLocks noGrp="1"/>
          </p:cNvSpPr>
          <p:nvPr>
            <p:ph idx="1"/>
          </p:nvPr>
        </p:nvSpPr>
        <p:spPr/>
        <p:txBody>
          <a:bodyPr/>
          <a:lstStyle/>
          <a:p>
            <a:r>
              <a:rPr lang="en-US" dirty="0"/>
              <a:t>Political authority has the right and duty to regulate the legitimate exercise of the right to ownership for the sake of the common good. (CCC 2406)</a:t>
            </a:r>
          </a:p>
        </p:txBody>
      </p:sp>
    </p:spTree>
    <p:extLst>
      <p:ext uri="{BB962C8B-B14F-4D97-AF65-F5344CB8AC3E}">
        <p14:creationId xmlns:p14="http://schemas.microsoft.com/office/powerpoint/2010/main" val="1460091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BD2E-50FB-49E5-A200-2E1F56539D20}"/>
              </a:ext>
            </a:extLst>
          </p:cNvPr>
          <p:cNvSpPr>
            <a:spLocks noGrp="1"/>
          </p:cNvSpPr>
          <p:nvPr>
            <p:ph type="title"/>
          </p:nvPr>
        </p:nvSpPr>
        <p:spPr/>
        <p:txBody>
          <a:bodyPr/>
          <a:lstStyle/>
          <a:p>
            <a:pPr algn="ctr"/>
            <a:r>
              <a:rPr lang="en-US" dirty="0"/>
              <a:t>Definitions</a:t>
            </a:r>
          </a:p>
        </p:txBody>
      </p:sp>
      <p:sp>
        <p:nvSpPr>
          <p:cNvPr id="3" name="Content Placeholder 2">
            <a:extLst>
              <a:ext uri="{FF2B5EF4-FFF2-40B4-BE49-F238E27FC236}">
                <a16:creationId xmlns:a16="http://schemas.microsoft.com/office/drawing/2014/main" id="{0D793F09-2151-4B07-ADBA-FF5D9F0FE001}"/>
              </a:ext>
            </a:extLst>
          </p:cNvPr>
          <p:cNvSpPr>
            <a:spLocks noGrp="1"/>
          </p:cNvSpPr>
          <p:nvPr>
            <p:ph idx="1"/>
          </p:nvPr>
        </p:nvSpPr>
        <p:spPr>
          <a:xfrm>
            <a:off x="838200" y="1573377"/>
            <a:ext cx="10515600" cy="4351338"/>
          </a:xfrm>
        </p:spPr>
        <p:txBody>
          <a:bodyPr>
            <a:normAutofit lnSpcReduction="10000"/>
          </a:bodyPr>
          <a:lstStyle/>
          <a:p>
            <a:r>
              <a:rPr lang="en-US" i="1" dirty="0"/>
              <a:t>Totalitarianism</a:t>
            </a:r>
            <a:r>
              <a:rPr lang="en-US" dirty="0"/>
              <a:t> – a form of government in which a single party controls all aspects of the government and suppresses any opposition.</a:t>
            </a:r>
          </a:p>
          <a:p>
            <a:r>
              <a:rPr lang="en-US" i="1" dirty="0"/>
              <a:t>Socialism </a:t>
            </a:r>
            <a:r>
              <a:rPr lang="en-US" dirty="0"/>
              <a:t>– A form of government in which the state controls the marketplace by setting prices, providing services, redistributing wealth; private enterprises are permitted, but they are heavily regulated by price and production controls. </a:t>
            </a:r>
          </a:p>
          <a:p>
            <a:r>
              <a:rPr lang="en-US" i="1" dirty="0"/>
              <a:t>Marxism/Communism – </a:t>
            </a:r>
            <a:r>
              <a:rPr lang="en-US" dirty="0"/>
              <a:t>A form of government in which the state owns all property and denies the ownership of any private property. </a:t>
            </a:r>
            <a:r>
              <a:rPr lang="en-US" u="sng" dirty="0"/>
              <a:t>The three steps toward communism are first totalitarianism, then socialism, and then communism</a:t>
            </a:r>
            <a:r>
              <a:rPr lang="en-US" dirty="0"/>
              <a:t>.</a:t>
            </a:r>
          </a:p>
          <a:p>
            <a:pPr marL="0" indent="0">
              <a:buNone/>
            </a:pPr>
            <a:endParaRPr lang="en-US" i="1" dirty="0"/>
          </a:p>
        </p:txBody>
      </p:sp>
    </p:spTree>
    <p:extLst>
      <p:ext uri="{BB962C8B-B14F-4D97-AF65-F5344CB8AC3E}">
        <p14:creationId xmlns:p14="http://schemas.microsoft.com/office/powerpoint/2010/main" val="369628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1814-843E-7642-BC17-C5C3E3D95835}"/>
              </a:ext>
            </a:extLst>
          </p:cNvPr>
          <p:cNvSpPr>
            <a:spLocks noGrp="1"/>
          </p:cNvSpPr>
          <p:nvPr>
            <p:ph type="title"/>
          </p:nvPr>
        </p:nvSpPr>
        <p:spPr/>
        <p:txBody>
          <a:bodyPr/>
          <a:lstStyle/>
          <a:p>
            <a:pPr algn="ctr"/>
            <a:r>
              <a:rPr lang="en-US" dirty="0"/>
              <a:t>Definitions</a:t>
            </a:r>
          </a:p>
        </p:txBody>
      </p:sp>
      <p:sp>
        <p:nvSpPr>
          <p:cNvPr id="3" name="Content Placeholder 2">
            <a:extLst>
              <a:ext uri="{FF2B5EF4-FFF2-40B4-BE49-F238E27FC236}">
                <a16:creationId xmlns:a16="http://schemas.microsoft.com/office/drawing/2014/main" id="{1652E8E4-CF2C-924D-A4CD-A069D588B3EC}"/>
              </a:ext>
            </a:extLst>
          </p:cNvPr>
          <p:cNvSpPr>
            <a:spLocks noGrp="1"/>
          </p:cNvSpPr>
          <p:nvPr>
            <p:ph idx="1"/>
          </p:nvPr>
        </p:nvSpPr>
        <p:spPr/>
        <p:txBody>
          <a:bodyPr>
            <a:normAutofit fontScale="92500" lnSpcReduction="20000"/>
          </a:bodyPr>
          <a:lstStyle/>
          <a:p>
            <a:pPr marL="0" indent="0">
              <a:buNone/>
            </a:pPr>
            <a:r>
              <a:rPr lang="en-US" i="1" dirty="0"/>
              <a:t>Woke ideology </a:t>
            </a:r>
            <a:r>
              <a:rPr lang="en-US" dirty="0"/>
              <a:t>– a fundamentalist and increasingly militant pseudo-religion – to rising generations; makes it difficult for dissenters to challenge that ideology and, indeed, to survive without being subjected to discrimination and even “cancellation.” </a:t>
            </a:r>
            <a:r>
              <a:rPr lang="en-US" dirty="0">
                <a:solidFill>
                  <a:srgbClr val="FF0000"/>
                </a:solidFill>
              </a:rPr>
              <a:t>The survey from the last class is an example of “woke ideology”.</a:t>
            </a:r>
            <a:endParaRPr lang="en-US" dirty="0"/>
          </a:p>
          <a:p>
            <a:pPr marL="0" indent="0">
              <a:buNone/>
            </a:pPr>
            <a:r>
              <a:rPr lang="en-US" i="1" dirty="0"/>
              <a:t>Cancellation or Cancel Culture </a:t>
            </a:r>
            <a:r>
              <a:rPr lang="en-US" dirty="0"/>
              <a:t>– Usually pertains to a person, organization, business, or ideology whereby its existence is removed (cancelled) from all forms of liberal media.</a:t>
            </a:r>
            <a:r>
              <a:rPr lang="en-US" dirty="0">
                <a:solidFill>
                  <a:srgbClr val="FF0000"/>
                </a:solidFill>
              </a:rPr>
              <a:t> Suppressing opinions on Facebook, Twitter, etc.</a:t>
            </a:r>
            <a:endParaRPr lang="en-US" dirty="0"/>
          </a:p>
          <a:p>
            <a:pPr marL="0" indent="0">
              <a:buNone/>
            </a:pPr>
            <a:r>
              <a:rPr lang="en-US" i="1" dirty="0"/>
              <a:t>Critical race theory</a:t>
            </a:r>
            <a:r>
              <a:rPr lang="en-US" dirty="0"/>
              <a:t> - deploys a series of euphemisms including, “equity,” “social justice,” “diversity and inclusion,” and “culturally responsive teaching” to marginalize any history, culture, political program originating from, created by, or identified with white males.</a:t>
            </a:r>
            <a:r>
              <a:rPr lang="en-US" dirty="0">
                <a:solidFill>
                  <a:srgbClr val="FF0000"/>
                </a:solidFill>
              </a:rPr>
              <a:t> 1619 Project, rewriting history books, etc.</a:t>
            </a:r>
            <a:endParaRPr lang="en-US" dirty="0"/>
          </a:p>
          <a:p>
            <a:pPr marL="0" indent="0">
              <a:buNone/>
            </a:pPr>
            <a:endParaRPr lang="en-US" dirty="0"/>
          </a:p>
        </p:txBody>
      </p:sp>
    </p:spTree>
    <p:extLst>
      <p:ext uri="{BB962C8B-B14F-4D97-AF65-F5344CB8AC3E}">
        <p14:creationId xmlns:p14="http://schemas.microsoft.com/office/powerpoint/2010/main" val="289260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5">
            <a:extLst>
              <a:ext uri="{FF2B5EF4-FFF2-40B4-BE49-F238E27FC236}">
                <a16:creationId xmlns:a16="http://schemas.microsoft.com/office/drawing/2014/main" id="{394842B0-684D-44CC-B4BC-D13331CFD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9859BA-152E-4709-A6E1-957ED3BA734F}"/>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6100" kern="1200" dirty="0">
                <a:solidFill>
                  <a:schemeClr val="tx1"/>
                </a:solidFill>
                <a:latin typeface="+mj-lt"/>
                <a:ea typeface="+mj-ea"/>
                <a:cs typeface="+mj-cs"/>
              </a:rPr>
              <a:t>Example:</a:t>
            </a:r>
            <a:br>
              <a:rPr lang="en-US" sz="6100" kern="1200" dirty="0">
                <a:solidFill>
                  <a:schemeClr val="tx1"/>
                </a:solidFill>
                <a:latin typeface="+mj-lt"/>
                <a:ea typeface="+mj-ea"/>
                <a:cs typeface="+mj-cs"/>
              </a:rPr>
            </a:br>
            <a:r>
              <a:rPr lang="en-US" sz="6100" kern="1200" dirty="0">
                <a:solidFill>
                  <a:schemeClr val="tx1"/>
                </a:solidFill>
                <a:latin typeface="+mj-lt"/>
                <a:ea typeface="+mj-ea"/>
                <a:cs typeface="+mj-cs"/>
              </a:rPr>
              <a:t>“Aunt Jemima”</a:t>
            </a:r>
          </a:p>
        </p:txBody>
      </p:sp>
      <p:sp>
        <p:nvSpPr>
          <p:cNvPr id="27"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7F3387A-6DAB-4922-9E48-724BAF65713F}"/>
              </a:ext>
            </a:extLst>
          </p:cNvPr>
          <p:cNvSpPr>
            <a:spLocks noGrp="1"/>
          </p:cNvSpPr>
          <p:nvPr>
            <p:ph sz="half" idx="2"/>
          </p:nvPr>
        </p:nvSpPr>
        <p:spPr>
          <a:xfrm>
            <a:off x="640080" y="2706624"/>
            <a:ext cx="6894576" cy="3483864"/>
          </a:xfrm>
        </p:spPr>
        <p:txBody>
          <a:bodyPr vert="horz" lIns="91440" tIns="45720" rIns="91440" bIns="45720" rtlCol="0">
            <a:normAutofit/>
          </a:bodyPr>
          <a:lstStyle/>
          <a:p>
            <a:r>
              <a:rPr lang="en-US" sz="1900" dirty="0"/>
              <a:t>Nancy Green:  born a slave in 1834</a:t>
            </a:r>
          </a:p>
          <a:p>
            <a:r>
              <a:rPr lang="en-US" sz="1900" dirty="0"/>
              <a:t>Became a wealthy superstar in the advertising world</a:t>
            </a:r>
          </a:p>
          <a:p>
            <a:r>
              <a:rPr lang="en-US" sz="1900" dirty="0"/>
              <a:t>Was 56-yrs old when she was selected as spokesperson for a new ready-mixed, self-rising pancake flour </a:t>
            </a:r>
          </a:p>
          <a:p>
            <a:r>
              <a:rPr lang="en-US" sz="1900" dirty="0"/>
              <a:t>Made her debut in 1893 at a fair and exposition in Chicago</a:t>
            </a:r>
          </a:p>
          <a:p>
            <a:r>
              <a:rPr lang="en-US" sz="1900" dirty="0"/>
              <a:t>Was a good storyteller</a:t>
            </a:r>
          </a:p>
          <a:p>
            <a:r>
              <a:rPr lang="en-US" sz="1900" dirty="0"/>
              <a:t>Warm and appealing personality</a:t>
            </a:r>
          </a:p>
          <a:p>
            <a:r>
              <a:rPr lang="en-US" sz="1900"/>
              <a:t>Her </a:t>
            </a:r>
            <a:r>
              <a:rPr lang="en-US" sz="1900" dirty="0"/>
              <a:t>financial freedom and stature as a national spokesperson enabled her to become a leading advocate against poverty and in favor of equal rights for all Americans.</a:t>
            </a:r>
          </a:p>
        </p:txBody>
      </p:sp>
      <p:pic>
        <p:nvPicPr>
          <p:cNvPr id="6" name="Content Placeholder 5" descr="A group of people in a room&#10;&#10;Description automatically generated with medium confidence">
            <a:extLst>
              <a:ext uri="{FF2B5EF4-FFF2-40B4-BE49-F238E27FC236}">
                <a16:creationId xmlns:a16="http://schemas.microsoft.com/office/drawing/2014/main" id="{17BE62D0-67C9-4CF5-BCFF-00BA5C5FC900}"/>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25977" b="4385"/>
          <a:stretch/>
        </p:blipFill>
        <p:spPr>
          <a:xfrm>
            <a:off x="7844030" y="1220724"/>
            <a:ext cx="4035547"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7" name="Picture 6">
            <a:extLst>
              <a:ext uri="{FF2B5EF4-FFF2-40B4-BE49-F238E27FC236}">
                <a16:creationId xmlns:a16="http://schemas.microsoft.com/office/drawing/2014/main" id="{FC0F63F3-2321-4C2C-91A4-CDFD27CA11F7}"/>
              </a:ext>
            </a:extLst>
          </p:cNvPr>
          <p:cNvPicPr>
            <a:picLocks noChangeAspect="1"/>
          </p:cNvPicPr>
          <p:nvPr/>
        </p:nvPicPr>
        <p:blipFill rotWithShape="1">
          <a:blip r:embed="rId3"/>
          <a:srcRect r="9" b="-3"/>
          <a:stretch/>
        </p:blipFill>
        <p:spPr>
          <a:xfrm>
            <a:off x="7831932" y="2112264"/>
            <a:ext cx="4047645" cy="2504797"/>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Tree>
    <p:extLst>
      <p:ext uri="{BB962C8B-B14F-4D97-AF65-F5344CB8AC3E}">
        <p14:creationId xmlns:p14="http://schemas.microsoft.com/office/powerpoint/2010/main" val="220971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1000"/>
                                        <p:tgtEl>
                                          <p:spTgt spid="4">
                                            <p:txEl>
                                              <p:pRg st="2" end="2"/>
                                            </p:txEl>
                                          </p:spTgt>
                                        </p:tgtEl>
                                      </p:cBhvr>
                                    </p:animEffect>
                                    <p:anim calcmode="lin" valueType="num">
                                      <p:cBhvr>
                                        <p:cTn id="2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fade">
                                      <p:cBhvr>
                                        <p:cTn id="38" dur="1000"/>
                                        <p:tgtEl>
                                          <p:spTgt spid="4">
                                            <p:txEl>
                                              <p:pRg st="5" end="5"/>
                                            </p:txEl>
                                          </p:spTgt>
                                        </p:tgtEl>
                                      </p:cBhvr>
                                    </p:animEffect>
                                    <p:anim calcmode="lin" valueType="num">
                                      <p:cBhvr>
                                        <p:cTn id="3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1000"/>
                                        <p:tgtEl>
                                          <p:spTgt spid="4">
                                            <p:txEl>
                                              <p:pRg st="6" end="6"/>
                                            </p:txEl>
                                          </p:spTgt>
                                        </p:tgtEl>
                                      </p:cBhvr>
                                    </p:animEffect>
                                    <p:anim calcmode="lin" valueType="num">
                                      <p:cBhvr>
                                        <p:cTn id="4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1814-843E-7642-BC17-C5C3E3D95835}"/>
              </a:ext>
            </a:extLst>
          </p:cNvPr>
          <p:cNvSpPr>
            <a:spLocks noGrp="1"/>
          </p:cNvSpPr>
          <p:nvPr>
            <p:ph type="title"/>
          </p:nvPr>
        </p:nvSpPr>
        <p:spPr/>
        <p:txBody>
          <a:bodyPr/>
          <a:lstStyle/>
          <a:p>
            <a:pPr algn="ctr"/>
            <a:r>
              <a:rPr lang="en-US" dirty="0"/>
              <a:t>Definitions</a:t>
            </a:r>
          </a:p>
        </p:txBody>
      </p:sp>
      <p:sp>
        <p:nvSpPr>
          <p:cNvPr id="3" name="Content Placeholder 2">
            <a:extLst>
              <a:ext uri="{FF2B5EF4-FFF2-40B4-BE49-F238E27FC236}">
                <a16:creationId xmlns:a16="http://schemas.microsoft.com/office/drawing/2014/main" id="{1652E8E4-CF2C-924D-A4CD-A069D588B3EC}"/>
              </a:ext>
            </a:extLst>
          </p:cNvPr>
          <p:cNvSpPr>
            <a:spLocks noGrp="1"/>
          </p:cNvSpPr>
          <p:nvPr>
            <p:ph idx="1"/>
          </p:nvPr>
        </p:nvSpPr>
        <p:spPr/>
        <p:txBody>
          <a:bodyPr>
            <a:normAutofit fontScale="92500" lnSpcReduction="20000"/>
          </a:bodyPr>
          <a:lstStyle/>
          <a:p>
            <a:pPr marL="0" indent="0">
              <a:buNone/>
            </a:pPr>
            <a:r>
              <a:rPr lang="en-US" dirty="0"/>
              <a:t>“</a:t>
            </a:r>
            <a:r>
              <a:rPr lang="en-US" i="1" dirty="0"/>
              <a:t>Critical race theory</a:t>
            </a:r>
            <a:r>
              <a:rPr lang="en-US" dirty="0"/>
              <a:t>” –It originates from identity-based Marxism which builds its political program on social and class conflict. Rahm Emmanuel, President Obama’s chief-of-staff, put it clearly, “You never let a crisis go to waste, and what I mean by that it’s an opportunity to do things that you think that you could not do before.”</a:t>
            </a:r>
          </a:p>
          <a:p>
            <a:pPr marL="0" indent="0">
              <a:buNone/>
            </a:pPr>
            <a:r>
              <a:rPr lang="en-US" dirty="0"/>
              <a:t>Critical race theory deploys a series of euphemisms including, “equity,” “social justice,” “diversity and inclusion,” and “culturally responsive teaching”  to marginalize any history, culture, political program originating from, created by, or identified with white males.</a:t>
            </a:r>
          </a:p>
          <a:p>
            <a:pPr marL="0" indent="0">
              <a:buNone/>
            </a:pPr>
            <a:r>
              <a:rPr lang="en-US" dirty="0"/>
              <a:t>Here’s a radical example, “Brown U. professor proposed the creation of the Department of Antiracism, independent of the elected branches of government, having the power to veto, nullify, or abolish any law at any level of government that it deems insufficiently “antiracist.”</a:t>
            </a:r>
          </a:p>
        </p:txBody>
      </p:sp>
    </p:spTree>
    <p:extLst>
      <p:ext uri="{BB962C8B-B14F-4D97-AF65-F5344CB8AC3E}">
        <p14:creationId xmlns:p14="http://schemas.microsoft.com/office/powerpoint/2010/main" val="1231359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59F5-AD75-B540-EE43-1F3C696A5745}"/>
              </a:ext>
            </a:extLst>
          </p:cNvPr>
          <p:cNvSpPr>
            <a:spLocks noGrp="1"/>
          </p:cNvSpPr>
          <p:nvPr>
            <p:ph type="title"/>
          </p:nvPr>
        </p:nvSpPr>
        <p:spPr/>
        <p:txBody>
          <a:bodyPr/>
          <a:lstStyle/>
          <a:p>
            <a:pPr algn="ctr"/>
            <a:r>
              <a:rPr lang="en-US" dirty="0"/>
              <a:t>Equity, Diversity, and Inclusion</a:t>
            </a:r>
          </a:p>
        </p:txBody>
      </p:sp>
      <p:sp>
        <p:nvSpPr>
          <p:cNvPr id="3" name="Content Placeholder 2">
            <a:extLst>
              <a:ext uri="{FF2B5EF4-FFF2-40B4-BE49-F238E27FC236}">
                <a16:creationId xmlns:a16="http://schemas.microsoft.com/office/drawing/2014/main" id="{320BF8FC-C87B-6645-D829-BE016EBA4C87}"/>
              </a:ext>
            </a:extLst>
          </p:cNvPr>
          <p:cNvSpPr>
            <a:spLocks noGrp="1"/>
          </p:cNvSpPr>
          <p:nvPr>
            <p:ph idx="1"/>
          </p:nvPr>
        </p:nvSpPr>
        <p:spPr/>
        <p:txBody>
          <a:bodyPr/>
          <a:lstStyle/>
          <a:p>
            <a:pPr marL="0" indent="0" algn="ctr">
              <a:buNone/>
            </a:pPr>
            <a:r>
              <a:rPr lang="en-US" dirty="0"/>
              <a:t>Are these fundamental rights?</a:t>
            </a:r>
          </a:p>
          <a:p>
            <a:pPr marL="0" indent="0" algn="ctr">
              <a:buNone/>
            </a:pPr>
            <a:endParaRPr lang="en-US" dirty="0"/>
          </a:p>
          <a:p>
            <a:pPr marL="0" indent="0" algn="ctr">
              <a:buNone/>
            </a:pPr>
            <a:r>
              <a:rPr lang="en-US" dirty="0"/>
              <a:t>Bishop Barron on EDI</a:t>
            </a:r>
          </a:p>
          <a:p>
            <a:pPr marL="0" indent="0" algn="ctr">
              <a:buNone/>
            </a:pPr>
            <a:r>
              <a:rPr lang="en-US" dirty="0">
                <a:hlinkClick r:id="rId3"/>
              </a:rPr>
              <a:t>https://www.youtube.com/watch?v=hqY0O0xNZJA</a:t>
            </a:r>
            <a:endParaRPr lang="en-US" dirty="0"/>
          </a:p>
          <a:p>
            <a:pPr marL="0" indent="0" algn="ctr">
              <a:buNone/>
            </a:pPr>
            <a:r>
              <a:rPr lang="en-US" dirty="0"/>
              <a:t>Start at 0:40</a:t>
            </a:r>
          </a:p>
          <a:p>
            <a:pPr marL="0" indent="0" algn="ctr">
              <a:buNone/>
            </a:pPr>
            <a:r>
              <a:rPr lang="en-US" dirty="0"/>
              <a:t>End at 12:36</a:t>
            </a:r>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322954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3423-86B5-4F11-9C3C-EF420F94E479}"/>
              </a:ext>
            </a:extLst>
          </p:cNvPr>
          <p:cNvSpPr>
            <a:spLocks noGrp="1"/>
          </p:cNvSpPr>
          <p:nvPr>
            <p:ph type="title"/>
          </p:nvPr>
        </p:nvSpPr>
        <p:spPr/>
        <p:txBody>
          <a:bodyPr/>
          <a:lstStyle/>
          <a:p>
            <a:pPr algn="ctr"/>
            <a:r>
              <a:rPr lang="en-US" dirty="0"/>
              <a:t>Critical Race Theory</a:t>
            </a:r>
          </a:p>
        </p:txBody>
      </p:sp>
      <p:sp>
        <p:nvSpPr>
          <p:cNvPr id="3" name="Content Placeholder 2">
            <a:extLst>
              <a:ext uri="{FF2B5EF4-FFF2-40B4-BE49-F238E27FC236}">
                <a16:creationId xmlns:a16="http://schemas.microsoft.com/office/drawing/2014/main" id="{F81FB9B3-7D4F-4C99-B5E0-8AA3EE0E07D3}"/>
              </a:ext>
            </a:extLst>
          </p:cNvPr>
          <p:cNvSpPr>
            <a:spLocks noGrp="1"/>
          </p:cNvSpPr>
          <p:nvPr>
            <p:ph idx="1"/>
          </p:nvPr>
        </p:nvSpPr>
        <p:spPr/>
        <p:txBody>
          <a:bodyPr/>
          <a:lstStyle/>
          <a:p>
            <a:pPr marL="0" indent="0">
              <a:buNone/>
            </a:pPr>
            <a:r>
              <a:rPr lang="en-US" dirty="0"/>
              <a:t>“In contrast to equality, equity as defined and promoted by critical race theorists is little more than reformulated Marxism.”</a:t>
            </a:r>
          </a:p>
          <a:p>
            <a:pPr>
              <a:buFontTx/>
              <a:buChar char="-"/>
            </a:pPr>
            <a:r>
              <a:rPr lang="en-US" dirty="0"/>
              <a:t>Suspension of private property rights;</a:t>
            </a:r>
          </a:p>
          <a:p>
            <a:pPr>
              <a:buFontTx/>
              <a:buChar char="-"/>
            </a:pPr>
            <a:r>
              <a:rPr lang="en-US" dirty="0"/>
              <a:t>Seizing land and wealth redistribution along racial lines;</a:t>
            </a:r>
          </a:p>
          <a:p>
            <a:pPr>
              <a:buFontTx/>
              <a:buChar char="-"/>
            </a:pPr>
            <a:r>
              <a:rPr lang="en-US" dirty="0"/>
              <a:t>End private property, individual rights such as freedom of speech;</a:t>
            </a:r>
          </a:p>
          <a:p>
            <a:pPr>
              <a:buFontTx/>
              <a:buChar char="-"/>
            </a:pPr>
            <a:r>
              <a:rPr lang="en-US" dirty="0"/>
              <a:t>These would be replaced with race-based redistribution of wealth, group-based rights, active discrimination and omnipresent bureaucratic authority. </a:t>
            </a:r>
          </a:p>
        </p:txBody>
      </p:sp>
    </p:spTree>
    <p:extLst>
      <p:ext uri="{BB962C8B-B14F-4D97-AF65-F5344CB8AC3E}">
        <p14:creationId xmlns:p14="http://schemas.microsoft.com/office/powerpoint/2010/main" val="3290654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372F6-893A-488F-8A1E-8D47F57CF2EC}"/>
              </a:ext>
            </a:extLst>
          </p:cNvPr>
          <p:cNvSpPr>
            <a:spLocks noGrp="1"/>
          </p:cNvSpPr>
          <p:nvPr>
            <p:ph type="title"/>
          </p:nvPr>
        </p:nvSpPr>
        <p:spPr/>
        <p:txBody>
          <a:bodyPr/>
          <a:lstStyle/>
          <a:p>
            <a:pPr algn="ctr"/>
            <a:r>
              <a:rPr lang="en-US" dirty="0"/>
              <a:t>Critical Race Theory – How it works!</a:t>
            </a:r>
          </a:p>
        </p:txBody>
      </p:sp>
      <p:sp>
        <p:nvSpPr>
          <p:cNvPr id="3" name="Content Placeholder 2">
            <a:extLst>
              <a:ext uri="{FF2B5EF4-FFF2-40B4-BE49-F238E27FC236}">
                <a16:creationId xmlns:a16="http://schemas.microsoft.com/office/drawing/2014/main" id="{C17E01F6-F4C2-4C6B-98F3-0A91597F8BC1}"/>
              </a:ext>
            </a:extLst>
          </p:cNvPr>
          <p:cNvSpPr>
            <a:spLocks noGrp="1"/>
          </p:cNvSpPr>
          <p:nvPr>
            <p:ph idx="1"/>
          </p:nvPr>
        </p:nvSpPr>
        <p:spPr/>
        <p:txBody>
          <a:bodyPr/>
          <a:lstStyle/>
          <a:p>
            <a:pPr>
              <a:buFontTx/>
              <a:buChar char="-"/>
            </a:pPr>
            <a:r>
              <a:rPr lang="en-US" dirty="0"/>
              <a:t>Government, industry, teacher workshops on it. Department of Homeland Security telling white employees they were committing “microinequities” and have been “socialized into oppressor roles.”</a:t>
            </a:r>
          </a:p>
          <a:p>
            <a:pPr>
              <a:buFontTx/>
              <a:buChar char="-"/>
            </a:pPr>
            <a:r>
              <a:rPr lang="en-US" dirty="0"/>
              <a:t>Disagreement with the program becomes irrefutable evidence of </a:t>
            </a:r>
            <a:r>
              <a:rPr lang="en-US"/>
              <a:t>“unconscious </a:t>
            </a:r>
            <a:r>
              <a:rPr lang="en-US" dirty="0"/>
              <a:t>bias,” or “internalized white supremacy.”</a:t>
            </a:r>
          </a:p>
          <a:p>
            <a:pPr>
              <a:buFontTx/>
              <a:buChar char="-"/>
            </a:pPr>
            <a:r>
              <a:rPr lang="en-US" dirty="0"/>
              <a:t>Dissenters are instructed to remain silent and to accept their “complicity in white supremacy.”</a:t>
            </a:r>
          </a:p>
          <a:p>
            <a:pPr>
              <a:buFontTx/>
              <a:buChar char="-"/>
            </a:pPr>
            <a:r>
              <a:rPr lang="en-US" dirty="0"/>
              <a:t>History classes begin to teach that America was founded on and defined by racism and that our founding principles, our Constitution, and our way of life should be overthrown.</a:t>
            </a:r>
          </a:p>
          <a:p>
            <a:pPr marL="0" indent="0">
              <a:buNone/>
            </a:pPr>
            <a:endParaRPr lang="en-US" dirty="0"/>
          </a:p>
        </p:txBody>
      </p:sp>
    </p:spTree>
    <p:extLst>
      <p:ext uri="{BB962C8B-B14F-4D97-AF65-F5344CB8AC3E}">
        <p14:creationId xmlns:p14="http://schemas.microsoft.com/office/powerpoint/2010/main" val="948486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2D670-7288-40FC-9413-A3A068B413C2}"/>
              </a:ext>
            </a:extLst>
          </p:cNvPr>
          <p:cNvSpPr>
            <a:spLocks noGrp="1"/>
          </p:cNvSpPr>
          <p:nvPr>
            <p:ph type="title"/>
          </p:nvPr>
        </p:nvSpPr>
        <p:spPr/>
        <p:txBody>
          <a:bodyPr/>
          <a:lstStyle/>
          <a:p>
            <a:pPr algn="ctr"/>
            <a:r>
              <a:rPr lang="en-US" dirty="0"/>
              <a:t>Critical Race Theory – How to defeat it:</a:t>
            </a:r>
          </a:p>
        </p:txBody>
      </p:sp>
      <p:sp>
        <p:nvSpPr>
          <p:cNvPr id="3" name="Content Placeholder 2">
            <a:extLst>
              <a:ext uri="{FF2B5EF4-FFF2-40B4-BE49-F238E27FC236}">
                <a16:creationId xmlns:a16="http://schemas.microsoft.com/office/drawing/2014/main" id="{3C98D61C-3F52-4463-B24E-C7A9CF259AD0}"/>
              </a:ext>
            </a:extLst>
          </p:cNvPr>
          <p:cNvSpPr>
            <a:spLocks noGrp="1"/>
          </p:cNvSpPr>
          <p:nvPr>
            <p:ph idx="1"/>
          </p:nvPr>
        </p:nvSpPr>
        <p:spPr/>
        <p:txBody>
          <a:bodyPr/>
          <a:lstStyle/>
          <a:p>
            <a:r>
              <a:rPr lang="en-US" dirty="0"/>
              <a:t>Governmental action, (Pres. Trump banned programs in fed govt., Pres. Biden rescinded the action the first day in office). Several states have banned it: preventing public institutions from conducting programs which stereotype, scapegoat, or demean people based on race. 14</a:t>
            </a:r>
            <a:r>
              <a:rPr lang="en-US" baseline="30000" dirty="0"/>
              <a:t>th</a:t>
            </a:r>
            <a:r>
              <a:rPr lang="en-US" dirty="0"/>
              <a:t> Amendment provides equal protection under the law and the 1</a:t>
            </a:r>
            <a:r>
              <a:rPr lang="en-US" baseline="30000" dirty="0"/>
              <a:t>st</a:t>
            </a:r>
            <a:r>
              <a:rPr lang="en-US" dirty="0"/>
              <a:t> Amendment guarantees free speech.</a:t>
            </a:r>
          </a:p>
          <a:p>
            <a:r>
              <a:rPr lang="en-US" dirty="0"/>
              <a:t>Grassroots mobilization – vote those in support of it out of office, and</a:t>
            </a:r>
          </a:p>
          <a:p>
            <a:r>
              <a:rPr lang="en-US" dirty="0"/>
              <a:t>Appeal to principle – “excellence beats diversity every time.”</a:t>
            </a:r>
          </a:p>
        </p:txBody>
      </p:sp>
    </p:spTree>
    <p:extLst>
      <p:ext uri="{BB962C8B-B14F-4D97-AF65-F5344CB8AC3E}">
        <p14:creationId xmlns:p14="http://schemas.microsoft.com/office/powerpoint/2010/main" val="15195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1D903-6DC7-4AF6-8B24-948DC7FDA607}"/>
              </a:ext>
            </a:extLst>
          </p:cNvPr>
          <p:cNvSpPr>
            <a:spLocks noGrp="1"/>
          </p:cNvSpPr>
          <p:nvPr>
            <p:ph type="title"/>
          </p:nvPr>
        </p:nvSpPr>
        <p:spPr/>
        <p:txBody>
          <a:bodyPr/>
          <a:lstStyle/>
          <a:p>
            <a:pPr algn="ctr"/>
            <a:r>
              <a:rPr lang="en-US" dirty="0"/>
              <a:t>What is the significance of</a:t>
            </a:r>
            <a:br>
              <a:rPr lang="en-US" dirty="0"/>
            </a:br>
            <a:r>
              <a:rPr lang="en-US" dirty="0"/>
              <a:t>“Can We Still Reason Together?”</a:t>
            </a:r>
          </a:p>
        </p:txBody>
      </p:sp>
      <p:sp>
        <p:nvSpPr>
          <p:cNvPr id="3" name="Content Placeholder 2">
            <a:extLst>
              <a:ext uri="{FF2B5EF4-FFF2-40B4-BE49-F238E27FC236}">
                <a16:creationId xmlns:a16="http://schemas.microsoft.com/office/drawing/2014/main" id="{9C326DEF-C036-4B5A-A8C0-BBE9CCDBA6B1}"/>
              </a:ext>
            </a:extLst>
          </p:cNvPr>
          <p:cNvSpPr>
            <a:spLocks noGrp="1"/>
          </p:cNvSpPr>
          <p:nvPr>
            <p:ph idx="1"/>
          </p:nvPr>
        </p:nvSpPr>
        <p:spPr/>
        <p:txBody>
          <a:bodyPr>
            <a:normAutofit fontScale="92500" lnSpcReduction="20000"/>
          </a:bodyPr>
          <a:lstStyle/>
          <a:p>
            <a:r>
              <a:rPr lang="en-US" dirty="0"/>
              <a:t>“Where there is a mutual commitment to truth and truth-seeking, relationships can be built between religious believers and secularists, and they can indeed reason together.”</a:t>
            </a:r>
          </a:p>
          <a:p>
            <a:r>
              <a:rPr lang="en-US" dirty="0"/>
              <a:t>“The minimum condition is this: interlocutors, however wide and deep their substantive philosophical or other differences, need to share the conviction that business between them is to be conducted in the proper currency of intellectual discourse – namely reasons, evidence and arguments.”</a:t>
            </a:r>
          </a:p>
          <a:p>
            <a:r>
              <a:rPr lang="en-US" dirty="0"/>
              <a:t>“Father John Neuhaus, ‘Remember, our job is to be faithful – ever faithful – standing boldly and fighting for what’s right’ the victory will surely come, but His timing and terms are not up to us. We must stick to doing our job, and not try to do His. We are merely His instruments. So, however dark things may seem, never yield to despair. Leave the timing and terms of the victory to God. Be faithful – ever faithful.”</a:t>
            </a:r>
          </a:p>
          <a:p>
            <a:endParaRPr lang="en-US" dirty="0"/>
          </a:p>
        </p:txBody>
      </p:sp>
    </p:spTree>
    <p:extLst>
      <p:ext uri="{BB962C8B-B14F-4D97-AF65-F5344CB8AC3E}">
        <p14:creationId xmlns:p14="http://schemas.microsoft.com/office/powerpoint/2010/main" val="81931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A36F2-2E6A-4F42-9704-65398861CCB5}"/>
              </a:ext>
            </a:extLst>
          </p:cNvPr>
          <p:cNvSpPr>
            <a:spLocks noGrp="1"/>
          </p:cNvSpPr>
          <p:nvPr>
            <p:ph type="title"/>
          </p:nvPr>
        </p:nvSpPr>
        <p:spPr/>
        <p:txBody>
          <a:bodyPr>
            <a:normAutofit/>
          </a:bodyPr>
          <a:lstStyle/>
          <a:p>
            <a:pPr algn="ctr"/>
            <a:r>
              <a:rPr lang="en-US" b="1" i="0" dirty="0">
                <a:solidFill>
                  <a:srgbClr val="333333"/>
                </a:solidFill>
                <a:effectLst/>
                <a:latin typeface="Merriweather"/>
              </a:rPr>
              <a:t>Abuse of Power?</a:t>
            </a:r>
            <a:endParaRPr lang="en-US" dirty="0"/>
          </a:p>
        </p:txBody>
      </p:sp>
      <p:sp>
        <p:nvSpPr>
          <p:cNvPr id="3" name="Content Placeholder 2">
            <a:extLst>
              <a:ext uri="{FF2B5EF4-FFF2-40B4-BE49-F238E27FC236}">
                <a16:creationId xmlns:a16="http://schemas.microsoft.com/office/drawing/2014/main" id="{8C3F27FE-E78D-426D-B895-6E477DA9EB7A}"/>
              </a:ext>
            </a:extLst>
          </p:cNvPr>
          <p:cNvSpPr>
            <a:spLocks noGrp="1"/>
          </p:cNvSpPr>
          <p:nvPr>
            <p:ph idx="1"/>
          </p:nvPr>
        </p:nvSpPr>
        <p:spPr/>
        <p:txBody>
          <a:bodyPr>
            <a:normAutofit/>
          </a:bodyPr>
          <a:lstStyle/>
          <a:p>
            <a:r>
              <a:rPr lang="en-US" b="1" i="0" dirty="0">
                <a:solidFill>
                  <a:srgbClr val="333333"/>
                </a:solidFill>
                <a:effectLst/>
                <a:latin typeface="Merriweather"/>
              </a:rPr>
              <a:t>French Government seeks to ban Home Schooling</a:t>
            </a:r>
          </a:p>
          <a:p>
            <a:r>
              <a:rPr lang="en-US" b="1" i="0" dirty="0">
                <a:solidFill>
                  <a:srgbClr val="333333"/>
                </a:solidFill>
                <a:effectLst/>
                <a:latin typeface="Merriweather"/>
              </a:rPr>
              <a:t>Arkansas bans Transgender Treatment under 18</a:t>
            </a:r>
          </a:p>
          <a:p>
            <a:r>
              <a:rPr lang="en-US" b="1" i="0" dirty="0">
                <a:solidFill>
                  <a:srgbClr val="2F222A"/>
                </a:solidFill>
                <a:effectLst/>
                <a:latin typeface="Inter"/>
              </a:rPr>
              <a:t>Biden plans to end contraception exemption for Little Sisters</a:t>
            </a:r>
          </a:p>
          <a:p>
            <a:r>
              <a:rPr lang="en-US" b="1" i="0" dirty="0">
                <a:solidFill>
                  <a:srgbClr val="232A31"/>
                </a:solidFill>
                <a:effectLst/>
                <a:latin typeface="Yahoo Sans"/>
              </a:rPr>
              <a:t>Boris Johnson faces battle to get vaccine passports through Parliament</a:t>
            </a:r>
          </a:p>
          <a:p>
            <a:r>
              <a:rPr lang="en-US" b="1" i="0" dirty="0">
                <a:solidFill>
                  <a:srgbClr val="2F222A"/>
                </a:solidFill>
                <a:effectLst/>
                <a:latin typeface="Inter"/>
              </a:rPr>
              <a:t>Should Crisis Pregnancy Centers have to give Abortion Referrals?</a:t>
            </a:r>
          </a:p>
          <a:p>
            <a:r>
              <a:rPr lang="en-US" b="1" dirty="0">
                <a:solidFill>
                  <a:srgbClr val="2F222A"/>
                </a:solidFill>
                <a:latin typeface="Inter"/>
              </a:rPr>
              <a:t>Pregnant mom threatened with arrest for removing mask at Mass</a:t>
            </a:r>
          </a:p>
          <a:p>
            <a:r>
              <a:rPr lang="en-US" b="1" i="0" dirty="0">
                <a:solidFill>
                  <a:srgbClr val="2F222A"/>
                </a:solidFill>
                <a:effectLst/>
                <a:latin typeface="Inter"/>
              </a:rPr>
              <a:t>Police attempt to shut down church service </a:t>
            </a:r>
          </a:p>
          <a:p>
            <a:pPr marL="0" indent="0">
              <a:buNone/>
            </a:pPr>
            <a:endParaRPr lang="en-US" b="1" i="0" dirty="0">
              <a:solidFill>
                <a:srgbClr val="333333"/>
              </a:solidFill>
              <a:effectLst/>
              <a:latin typeface="Merriweather"/>
            </a:endParaRPr>
          </a:p>
        </p:txBody>
      </p:sp>
    </p:spTree>
    <p:extLst>
      <p:ext uri="{BB962C8B-B14F-4D97-AF65-F5344CB8AC3E}">
        <p14:creationId xmlns:p14="http://schemas.microsoft.com/office/powerpoint/2010/main" val="44651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185F9-E359-41B7-AB68-6834D0D6FDDD}"/>
              </a:ext>
            </a:extLst>
          </p:cNvPr>
          <p:cNvSpPr>
            <a:spLocks noGrp="1"/>
          </p:cNvSpPr>
          <p:nvPr>
            <p:ph type="title"/>
          </p:nvPr>
        </p:nvSpPr>
        <p:spPr/>
        <p:txBody>
          <a:bodyPr/>
          <a:lstStyle/>
          <a:p>
            <a:pPr algn="ctr"/>
            <a:r>
              <a:rPr lang="en-US" dirty="0"/>
              <a:t>Abuse of Power</a:t>
            </a:r>
          </a:p>
        </p:txBody>
      </p:sp>
      <p:sp>
        <p:nvSpPr>
          <p:cNvPr id="3" name="Content Placeholder 2">
            <a:extLst>
              <a:ext uri="{FF2B5EF4-FFF2-40B4-BE49-F238E27FC236}">
                <a16:creationId xmlns:a16="http://schemas.microsoft.com/office/drawing/2014/main" id="{78F8EE6A-B17C-4D3E-B1F8-5816906527BF}"/>
              </a:ext>
            </a:extLst>
          </p:cNvPr>
          <p:cNvSpPr>
            <a:spLocks noGrp="1"/>
          </p:cNvSpPr>
          <p:nvPr>
            <p:ph idx="1"/>
          </p:nvPr>
        </p:nvSpPr>
        <p:spPr/>
        <p:txBody>
          <a:bodyPr>
            <a:normAutofit fontScale="92500" lnSpcReduction="10000"/>
          </a:bodyPr>
          <a:lstStyle/>
          <a:p>
            <a:r>
              <a:rPr lang="en-US" dirty="0"/>
              <a:t>https://www.ewtn.com/tv/shows/world-over?utm_campaign=The%20World%20Over&amp;utm_medium=email&amp;_hsmi=120458796&amp;_hsenc=p2ANqtz--cevyBQx1gHSHjCbCaZs1FwhD1XHfsf-aFvhGaLW4cNQU9tZ155dgMoPgyq269jYC0-lwXImluThnmNdRjXdn2ZFqPEQ&amp;utm_content=120458796&amp;utm_source=hs_email  [1:24 – 6:43]</a:t>
            </a:r>
          </a:p>
          <a:p>
            <a:r>
              <a:rPr lang="en-US" dirty="0"/>
              <a:t>https://www.ewtn.com/tv/shows/world-over?utm_campaign=The%20World%20Over&amp;utm_medium=email&amp;_hsmi=120458796&amp;_hsenc=p2ANqtz--cevyBQx1gHSHjCbCaZs1FwhD1XHfsf-aFvhGaLW4cNQU9tZ155dgMoPgyq269jYC0-lwXImluThnmNdRjXdn2ZFqPEQ&amp;utm_content=120458796&amp;utm_source=hs_email [10:24 – 12:27]</a:t>
            </a:r>
          </a:p>
          <a:p>
            <a:endParaRPr lang="en-US" dirty="0"/>
          </a:p>
          <a:p>
            <a:endParaRPr lang="en-US" dirty="0"/>
          </a:p>
          <a:p>
            <a:endParaRPr lang="en-US" dirty="0"/>
          </a:p>
        </p:txBody>
      </p:sp>
    </p:spTree>
    <p:extLst>
      <p:ext uri="{BB962C8B-B14F-4D97-AF65-F5344CB8AC3E}">
        <p14:creationId xmlns:p14="http://schemas.microsoft.com/office/powerpoint/2010/main" val="2274403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F9F74-D82B-3C40-85A4-8A0ABD3890D0}"/>
              </a:ext>
            </a:extLst>
          </p:cNvPr>
          <p:cNvSpPr>
            <a:spLocks noGrp="1"/>
          </p:cNvSpPr>
          <p:nvPr>
            <p:ph type="title"/>
          </p:nvPr>
        </p:nvSpPr>
        <p:spPr/>
        <p:txBody>
          <a:bodyPr/>
          <a:lstStyle/>
          <a:p>
            <a:pPr algn="ctr"/>
            <a:r>
              <a:rPr lang="en-US" dirty="0"/>
              <a:t>Capitalism vs. Socialism</a:t>
            </a:r>
          </a:p>
        </p:txBody>
      </p:sp>
      <p:sp>
        <p:nvSpPr>
          <p:cNvPr id="3" name="Content Placeholder 2">
            <a:extLst>
              <a:ext uri="{FF2B5EF4-FFF2-40B4-BE49-F238E27FC236}">
                <a16:creationId xmlns:a16="http://schemas.microsoft.com/office/drawing/2014/main" id="{7C83199B-1650-6C47-B478-1FB81C6ACB85}"/>
              </a:ext>
            </a:extLst>
          </p:cNvPr>
          <p:cNvSpPr>
            <a:spLocks noGrp="1"/>
          </p:cNvSpPr>
          <p:nvPr>
            <p:ph idx="1"/>
          </p:nvPr>
        </p:nvSpPr>
        <p:spPr/>
        <p:txBody>
          <a:bodyPr>
            <a:normAutofit/>
          </a:bodyPr>
          <a:lstStyle/>
          <a:p>
            <a:pPr marL="0" indent="0">
              <a:buNone/>
            </a:pPr>
            <a:r>
              <a:rPr lang="en-US" dirty="0">
                <a:hlinkClick r:id="rId2"/>
              </a:rPr>
              <a:t>https://www.youtube.com/watch?v=IqOmAdVCc0k</a:t>
            </a:r>
            <a:endParaRPr lang="en-US" dirty="0"/>
          </a:p>
          <a:p>
            <a:pPr marL="0" indent="0">
              <a:buNone/>
            </a:pPr>
            <a:endParaRPr lang="en-US" dirty="0"/>
          </a:p>
          <a:p>
            <a:pPr marL="0" indent="0">
              <a:buNone/>
            </a:pPr>
            <a:r>
              <a:rPr lang="en-US" dirty="0"/>
              <a:t>Father Robert Spitzer on Socialism (start at 8:00 – 13:30 mark)</a:t>
            </a:r>
          </a:p>
          <a:p>
            <a:pPr marL="0" indent="0">
              <a:buNone/>
            </a:pPr>
            <a:r>
              <a:rPr lang="en-US" dirty="0"/>
              <a:t> </a:t>
            </a:r>
          </a:p>
          <a:p>
            <a:endParaRPr lang="en-US" dirty="0"/>
          </a:p>
        </p:txBody>
      </p:sp>
    </p:spTree>
    <p:extLst>
      <p:ext uri="{BB962C8B-B14F-4D97-AF65-F5344CB8AC3E}">
        <p14:creationId xmlns:p14="http://schemas.microsoft.com/office/powerpoint/2010/main" val="3296838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93C2F-5CA1-4FF6-A74D-69FB8C46D925}"/>
              </a:ext>
            </a:extLst>
          </p:cNvPr>
          <p:cNvSpPr>
            <a:spLocks noGrp="1"/>
          </p:cNvSpPr>
          <p:nvPr>
            <p:ph type="title"/>
          </p:nvPr>
        </p:nvSpPr>
        <p:spPr/>
        <p:txBody>
          <a:bodyPr/>
          <a:lstStyle/>
          <a:p>
            <a:pPr algn="ctr"/>
            <a:r>
              <a:rPr lang="en-US" dirty="0"/>
              <a:t>What is Socialism?</a:t>
            </a:r>
          </a:p>
        </p:txBody>
      </p:sp>
      <p:sp>
        <p:nvSpPr>
          <p:cNvPr id="3" name="Content Placeholder 2">
            <a:extLst>
              <a:ext uri="{FF2B5EF4-FFF2-40B4-BE49-F238E27FC236}">
                <a16:creationId xmlns:a16="http://schemas.microsoft.com/office/drawing/2014/main" id="{24864684-70F4-42E1-8725-9F820104486E}"/>
              </a:ext>
            </a:extLst>
          </p:cNvPr>
          <p:cNvSpPr>
            <a:spLocks noGrp="1"/>
          </p:cNvSpPr>
          <p:nvPr>
            <p:ph idx="1"/>
          </p:nvPr>
        </p:nvSpPr>
        <p:spPr/>
        <p:txBody>
          <a:bodyPr/>
          <a:lstStyle/>
          <a:p>
            <a:r>
              <a:rPr lang="en-US" dirty="0"/>
              <a:t>Pope Leo XIII in (</a:t>
            </a:r>
            <a:r>
              <a:rPr lang="en-US" i="1" dirty="0"/>
              <a:t>Rerum Novarum 15)</a:t>
            </a:r>
            <a:r>
              <a:rPr lang="en-US" dirty="0"/>
              <a:t> said that socialism is contrary to the natural right to own property and that “the main tenet of socialism, [the] community of goods, must be utterly rejected.”</a:t>
            </a:r>
          </a:p>
          <a:p>
            <a:r>
              <a:rPr lang="en-US" dirty="0"/>
              <a:t>May 2019 poll – (</a:t>
            </a:r>
            <a:r>
              <a:rPr lang="en-US" i="1" dirty="0"/>
              <a:t>Can a Catholic be a Socialist? – pg. 91)</a:t>
            </a:r>
            <a:endParaRPr lang="en-US" dirty="0"/>
          </a:p>
          <a:p>
            <a:pPr lvl="1"/>
            <a:r>
              <a:rPr lang="en-US" dirty="0"/>
              <a:t>1/3 of Americans associated socialism with equality, the government providing people with health care, housing and jobs, and ending poverty.</a:t>
            </a:r>
          </a:p>
          <a:p>
            <a:pPr lvl="1"/>
            <a:r>
              <a:rPr lang="en-US" dirty="0"/>
              <a:t>1/5 didn’t know what socialism was.</a:t>
            </a:r>
          </a:p>
          <a:p>
            <a:pPr lvl="1"/>
            <a:r>
              <a:rPr lang="en-US" dirty="0"/>
              <a:t>1/5 could name the primary tenet of socialism: government ownership of the economy and the abolishment of private property.</a:t>
            </a:r>
          </a:p>
        </p:txBody>
      </p:sp>
    </p:spTree>
    <p:extLst>
      <p:ext uri="{BB962C8B-B14F-4D97-AF65-F5344CB8AC3E}">
        <p14:creationId xmlns:p14="http://schemas.microsoft.com/office/powerpoint/2010/main" val="14043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94861-ECDA-4A88-B829-D9CBD57CF60E}"/>
              </a:ext>
            </a:extLst>
          </p:cNvPr>
          <p:cNvSpPr>
            <a:spLocks noGrp="1"/>
          </p:cNvSpPr>
          <p:nvPr>
            <p:ph type="title"/>
          </p:nvPr>
        </p:nvSpPr>
        <p:spPr/>
        <p:txBody>
          <a:bodyPr/>
          <a:lstStyle/>
          <a:p>
            <a:pPr algn="ctr"/>
            <a:r>
              <a:rPr lang="en-US" dirty="0"/>
              <a:t>What is Socialism?</a:t>
            </a:r>
          </a:p>
        </p:txBody>
      </p:sp>
      <p:sp>
        <p:nvSpPr>
          <p:cNvPr id="3" name="Content Placeholder 2">
            <a:extLst>
              <a:ext uri="{FF2B5EF4-FFF2-40B4-BE49-F238E27FC236}">
                <a16:creationId xmlns:a16="http://schemas.microsoft.com/office/drawing/2014/main" id="{DCAAD2F1-082A-4EBB-B9ED-14176F9DFA9E}"/>
              </a:ext>
            </a:extLst>
          </p:cNvPr>
          <p:cNvSpPr>
            <a:spLocks noGrp="1"/>
          </p:cNvSpPr>
          <p:nvPr>
            <p:ph idx="1"/>
          </p:nvPr>
        </p:nvSpPr>
        <p:spPr/>
        <p:txBody>
          <a:bodyPr>
            <a:normAutofit lnSpcReduction="10000"/>
          </a:bodyPr>
          <a:lstStyle/>
          <a:p>
            <a:r>
              <a:rPr lang="en-US" dirty="0"/>
              <a:t>State controls the marketplace by setting prices, providing services, redistributing wealth.</a:t>
            </a:r>
          </a:p>
          <a:p>
            <a:r>
              <a:rPr lang="en-US" dirty="0"/>
              <a:t>Private enterprises are permitted, but they are heavily regulated by price and production controls. </a:t>
            </a:r>
          </a:p>
          <a:p>
            <a:r>
              <a:rPr lang="en-US" dirty="0"/>
              <a:t>Examples:</a:t>
            </a:r>
          </a:p>
          <a:p>
            <a:pPr lvl="1"/>
            <a:r>
              <a:rPr lang="en-US" dirty="0"/>
              <a:t>Elements of the Affordable Care Act (</a:t>
            </a:r>
            <a:r>
              <a:rPr lang="en-US" dirty="0" err="1"/>
              <a:t>ObamaCare</a:t>
            </a:r>
            <a:r>
              <a:rPr lang="en-US" dirty="0"/>
              <a:t>).</a:t>
            </a:r>
          </a:p>
          <a:p>
            <a:pPr lvl="1"/>
            <a:r>
              <a:rPr lang="en-US" dirty="0"/>
              <a:t>Government requirements that work only performed by businesses where the workers are unionized.</a:t>
            </a:r>
          </a:p>
          <a:p>
            <a:pPr lvl="1"/>
            <a:r>
              <a:rPr lang="en-US" dirty="0"/>
              <a:t>Government takes over the power grids, the internet, etc.</a:t>
            </a:r>
          </a:p>
          <a:p>
            <a:pPr lvl="1"/>
            <a:r>
              <a:rPr lang="en-US" dirty="0"/>
              <a:t>In schools?</a:t>
            </a:r>
          </a:p>
          <a:p>
            <a:pPr lvl="1"/>
            <a:r>
              <a:rPr lang="en-US" dirty="0"/>
              <a:t>What else?</a:t>
            </a:r>
          </a:p>
        </p:txBody>
      </p:sp>
    </p:spTree>
    <p:extLst>
      <p:ext uri="{BB962C8B-B14F-4D97-AF65-F5344CB8AC3E}">
        <p14:creationId xmlns:p14="http://schemas.microsoft.com/office/powerpoint/2010/main" val="1447372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4FE9-4911-45B6-A4D1-C93F494AFB82}"/>
              </a:ext>
            </a:extLst>
          </p:cNvPr>
          <p:cNvSpPr>
            <a:spLocks noGrp="1"/>
          </p:cNvSpPr>
          <p:nvPr>
            <p:ph type="title"/>
          </p:nvPr>
        </p:nvSpPr>
        <p:spPr/>
        <p:txBody>
          <a:bodyPr/>
          <a:lstStyle/>
          <a:p>
            <a:pPr algn="ctr"/>
            <a:r>
              <a:rPr lang="en-US" dirty="0"/>
              <a:t>What is Capitalism?</a:t>
            </a:r>
          </a:p>
        </p:txBody>
      </p:sp>
      <p:sp>
        <p:nvSpPr>
          <p:cNvPr id="3" name="Content Placeholder 2">
            <a:extLst>
              <a:ext uri="{FF2B5EF4-FFF2-40B4-BE49-F238E27FC236}">
                <a16:creationId xmlns:a16="http://schemas.microsoft.com/office/drawing/2014/main" id="{45850291-8146-401C-9026-399C003B7F8A}"/>
              </a:ext>
            </a:extLst>
          </p:cNvPr>
          <p:cNvSpPr>
            <a:spLocks noGrp="1"/>
          </p:cNvSpPr>
          <p:nvPr>
            <p:ph idx="1"/>
          </p:nvPr>
        </p:nvSpPr>
        <p:spPr/>
        <p:txBody>
          <a:bodyPr>
            <a:normAutofit fontScale="77500" lnSpcReduction="20000"/>
          </a:bodyPr>
          <a:lstStyle/>
          <a:p>
            <a:r>
              <a:rPr lang="en-US" dirty="0"/>
              <a:t>Capitalism allows for the free exchange of goods and services.</a:t>
            </a:r>
          </a:p>
          <a:p>
            <a:r>
              <a:rPr lang="en-US" dirty="0"/>
              <a:t>Dunkin Donuts values a donut at $1.00. </a:t>
            </a:r>
          </a:p>
          <a:p>
            <a:pPr lvl="1"/>
            <a:r>
              <a:rPr lang="en-US" dirty="0"/>
              <a:t>I want to buy the donut because at this moment I value the donut more than I value the $1.00 so I am willing to exchange the $1.00 for the donut.</a:t>
            </a:r>
          </a:p>
          <a:p>
            <a:pPr lvl="1"/>
            <a:r>
              <a:rPr lang="en-US" dirty="0"/>
              <a:t>Dunkin Donuts values the $1.00 more than their donut and are willing to part with the donut for $1.00.</a:t>
            </a:r>
          </a:p>
          <a:p>
            <a:r>
              <a:rPr lang="en-US" dirty="0"/>
              <a:t>Capitalism can be summarized as “give me what I want and I’ll give you what you want.”</a:t>
            </a:r>
          </a:p>
          <a:p>
            <a:r>
              <a:rPr lang="en-US" dirty="0"/>
              <a:t>Profit is a sign that a business is meeting the peoples’ needs by providing them with something that they want at a price that is higher than the cost of producing it. It’s an indicator of a healthy business, which benefits the business and the people who are associated with it. </a:t>
            </a:r>
          </a:p>
          <a:p>
            <a:r>
              <a:rPr lang="en-US" dirty="0"/>
              <a:t>Profits show that people are being benefited. Workers are getting paid and the consumers get what they want. </a:t>
            </a:r>
          </a:p>
          <a:p>
            <a:r>
              <a:rPr lang="en-US" dirty="0"/>
              <a:t>Capitalism is a good thing when it is properly ordered toward the common good.</a:t>
            </a:r>
          </a:p>
        </p:txBody>
      </p:sp>
    </p:spTree>
    <p:extLst>
      <p:ext uri="{BB962C8B-B14F-4D97-AF65-F5344CB8AC3E}">
        <p14:creationId xmlns:p14="http://schemas.microsoft.com/office/powerpoint/2010/main" val="58863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3F90-860C-4263-891E-8FF60246EB8D}"/>
              </a:ext>
            </a:extLst>
          </p:cNvPr>
          <p:cNvSpPr>
            <a:spLocks noGrp="1"/>
          </p:cNvSpPr>
          <p:nvPr>
            <p:ph type="title"/>
          </p:nvPr>
        </p:nvSpPr>
        <p:spPr/>
        <p:txBody>
          <a:bodyPr/>
          <a:lstStyle/>
          <a:p>
            <a:pPr algn="ctr"/>
            <a:endParaRPr lang="en-US" dirty="0"/>
          </a:p>
        </p:txBody>
      </p:sp>
      <p:pic>
        <p:nvPicPr>
          <p:cNvPr id="4" name="Content Placeholder 3" descr="See the source image">
            <a:extLst>
              <a:ext uri="{FF2B5EF4-FFF2-40B4-BE49-F238E27FC236}">
                <a16:creationId xmlns:a16="http://schemas.microsoft.com/office/drawing/2014/main" id="{C1F7A6B9-8721-40CE-90F0-9B5D1A2A063D}"/>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77145" y="365125"/>
            <a:ext cx="8649499" cy="5849545"/>
          </a:xfrm>
          <a:prstGeom prst="rect">
            <a:avLst/>
          </a:prstGeom>
          <a:noFill/>
          <a:ln>
            <a:noFill/>
          </a:ln>
        </p:spPr>
      </p:pic>
    </p:spTree>
    <p:extLst>
      <p:ext uri="{BB962C8B-B14F-4D97-AF65-F5344CB8AC3E}">
        <p14:creationId xmlns:p14="http://schemas.microsoft.com/office/powerpoint/2010/main" val="34709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6015D0-EE74-8344-9FA5-0E8186CE7075}"/>
              </a:ext>
            </a:extLst>
          </p:cNvPr>
          <p:cNvPicPr>
            <a:picLocks noChangeAspect="1"/>
          </p:cNvPicPr>
          <p:nvPr/>
        </p:nvPicPr>
        <p:blipFill>
          <a:blip r:embed="rId2"/>
          <a:stretch>
            <a:fillRect/>
          </a:stretch>
        </p:blipFill>
        <p:spPr>
          <a:xfrm>
            <a:off x="3524249" y="397203"/>
            <a:ext cx="4547695" cy="6063594"/>
          </a:xfrm>
          <a:prstGeom prst="rect">
            <a:avLst/>
          </a:prstGeom>
        </p:spPr>
      </p:pic>
    </p:spTree>
    <p:extLst>
      <p:ext uri="{BB962C8B-B14F-4D97-AF65-F5344CB8AC3E}">
        <p14:creationId xmlns:p14="http://schemas.microsoft.com/office/powerpoint/2010/main" val="3119380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235A-7E23-7541-AF34-D43B25834AE8}"/>
              </a:ext>
            </a:extLst>
          </p:cNvPr>
          <p:cNvSpPr>
            <a:spLocks noGrp="1"/>
          </p:cNvSpPr>
          <p:nvPr>
            <p:ph type="title"/>
          </p:nvPr>
        </p:nvSpPr>
        <p:spPr/>
        <p:txBody>
          <a:bodyPr/>
          <a:lstStyle/>
          <a:p>
            <a:pPr algn="ctr"/>
            <a:r>
              <a:rPr lang="en-US" dirty="0"/>
              <a:t>Communism/Marxism</a:t>
            </a:r>
          </a:p>
        </p:txBody>
      </p:sp>
      <p:sp>
        <p:nvSpPr>
          <p:cNvPr id="3" name="Content Placeholder 2">
            <a:extLst>
              <a:ext uri="{FF2B5EF4-FFF2-40B4-BE49-F238E27FC236}">
                <a16:creationId xmlns:a16="http://schemas.microsoft.com/office/drawing/2014/main" id="{63EE6A65-6E3C-BD42-ACB5-D6D2C43AD02D}"/>
              </a:ext>
            </a:extLst>
          </p:cNvPr>
          <p:cNvSpPr>
            <a:spLocks noGrp="1"/>
          </p:cNvSpPr>
          <p:nvPr>
            <p:ph idx="1"/>
          </p:nvPr>
        </p:nvSpPr>
        <p:spPr/>
        <p:txBody>
          <a:bodyPr/>
          <a:lstStyle/>
          <a:p>
            <a:pPr>
              <a:buFontTx/>
              <a:buChar char="-"/>
            </a:pPr>
            <a:r>
              <a:rPr lang="en-US" dirty="0"/>
              <a:t>Based on the writings of Karl Marx and Friedrich Engels.</a:t>
            </a:r>
          </a:p>
          <a:p>
            <a:pPr>
              <a:buFontTx/>
              <a:buChar char="-"/>
            </a:pPr>
            <a:r>
              <a:rPr lang="en-US" dirty="0"/>
              <a:t>Fundamental foundation based on a non-acceptance of God in the world nor of the afterlife.</a:t>
            </a:r>
          </a:p>
          <a:p>
            <a:pPr>
              <a:buFontTx/>
              <a:buChar char="-"/>
            </a:pPr>
            <a:r>
              <a:rPr lang="en-US" dirty="0"/>
              <a:t>Reduces man to an instrument of the state.</a:t>
            </a:r>
          </a:p>
          <a:p>
            <a:pPr>
              <a:buFontTx/>
              <a:buChar char="-"/>
            </a:pPr>
            <a:r>
              <a:rPr lang="en-US" dirty="0"/>
              <a:t>State/”community” ownership of all property and wealth distributed among the citizens.</a:t>
            </a:r>
          </a:p>
          <a:p>
            <a:pPr>
              <a:buFontTx/>
              <a:buChar char="-"/>
            </a:pPr>
            <a:r>
              <a:rPr lang="en-US" dirty="0"/>
              <a:t>No work incentives; government makes all economic decisions.</a:t>
            </a:r>
          </a:p>
        </p:txBody>
      </p:sp>
    </p:spTree>
    <p:extLst>
      <p:ext uri="{BB962C8B-B14F-4D97-AF65-F5344CB8AC3E}">
        <p14:creationId xmlns:p14="http://schemas.microsoft.com/office/powerpoint/2010/main" val="405439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E18C7-2807-0D4F-AAA8-1CF593BAB2C8}"/>
              </a:ext>
            </a:extLst>
          </p:cNvPr>
          <p:cNvSpPr>
            <a:spLocks noGrp="1"/>
          </p:cNvSpPr>
          <p:nvPr>
            <p:ph type="title"/>
          </p:nvPr>
        </p:nvSpPr>
        <p:spPr/>
        <p:txBody>
          <a:bodyPr/>
          <a:lstStyle/>
          <a:p>
            <a:pPr algn="ctr"/>
            <a:r>
              <a:rPr lang="en-US" dirty="0"/>
              <a:t>Communism</a:t>
            </a:r>
          </a:p>
        </p:txBody>
      </p:sp>
      <p:sp>
        <p:nvSpPr>
          <p:cNvPr id="3" name="Content Placeholder 2">
            <a:extLst>
              <a:ext uri="{FF2B5EF4-FFF2-40B4-BE49-F238E27FC236}">
                <a16:creationId xmlns:a16="http://schemas.microsoft.com/office/drawing/2014/main" id="{B2C2D617-D6A8-4C4C-9A3D-AABACE7504A6}"/>
              </a:ext>
            </a:extLst>
          </p:cNvPr>
          <p:cNvSpPr>
            <a:spLocks noGrp="1"/>
          </p:cNvSpPr>
          <p:nvPr>
            <p:ph idx="1"/>
          </p:nvPr>
        </p:nvSpPr>
        <p:spPr/>
        <p:txBody>
          <a:bodyPr>
            <a:normAutofit fontScale="85000" lnSpcReduction="20000"/>
          </a:bodyPr>
          <a:lstStyle/>
          <a:p>
            <a:r>
              <a:rPr lang="en-US" dirty="0"/>
              <a:t>Social doctrine which affirms the community of goods and denies the right to ownership of private property.</a:t>
            </a:r>
          </a:p>
          <a:p>
            <a:r>
              <a:rPr lang="en-US" dirty="0"/>
              <a:t>The philosophy is dialectical materialism</a:t>
            </a:r>
          </a:p>
          <a:p>
            <a:pPr lvl="1"/>
            <a:r>
              <a:rPr lang="en-US" dirty="0"/>
              <a:t>claims that matter and not spirit, and least of all the infinite Spirit who is God, is the primary reality in the universe;</a:t>
            </a:r>
          </a:p>
          <a:p>
            <a:pPr lvl="1"/>
            <a:r>
              <a:rPr lang="en-US" dirty="0"/>
              <a:t>claims that material forces in conflict (dialectic) explain all the progress in the world.</a:t>
            </a:r>
          </a:p>
          <a:p>
            <a:r>
              <a:rPr lang="en-US" dirty="0"/>
              <a:t>Economics is the sole basis of human civilization, making all ethical, religious, philosophical, artistic, social, and political ideas the result of economic conditions.</a:t>
            </a:r>
          </a:p>
          <a:p>
            <a:r>
              <a:rPr lang="en-US" dirty="0"/>
              <a:t>The Communist strategy is a shifting expediency that defies analysis but has two constants that never really change:</a:t>
            </a:r>
          </a:p>
          <a:p>
            <a:pPr lvl="1"/>
            <a:r>
              <a:rPr lang="en-US" dirty="0"/>
              <a:t>Massive indoctrination of the people, and</a:t>
            </a:r>
          </a:p>
          <a:p>
            <a:pPr lvl="1"/>
            <a:r>
              <a:rPr lang="en-US" dirty="0"/>
              <a:t>Ruthless suppression of any ideas or institutions that threaten totalitarian control by the Party.</a:t>
            </a:r>
          </a:p>
        </p:txBody>
      </p:sp>
    </p:spTree>
    <p:extLst>
      <p:ext uri="{BB962C8B-B14F-4D97-AF65-F5344CB8AC3E}">
        <p14:creationId xmlns:p14="http://schemas.microsoft.com/office/powerpoint/2010/main" val="222008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1555-4BAA-4091-B323-0C0E222E62CD}"/>
              </a:ext>
            </a:extLst>
          </p:cNvPr>
          <p:cNvSpPr>
            <a:spLocks noGrp="1"/>
          </p:cNvSpPr>
          <p:nvPr>
            <p:ph type="title"/>
          </p:nvPr>
        </p:nvSpPr>
        <p:spPr/>
        <p:txBody>
          <a:bodyPr/>
          <a:lstStyle/>
          <a:p>
            <a:pPr algn="ctr"/>
            <a:r>
              <a:rPr lang="en-US" dirty="0"/>
              <a:t>Steps toward a Marxist society</a:t>
            </a:r>
            <a:br>
              <a:rPr lang="en-US" dirty="0"/>
            </a:br>
            <a:endParaRPr lang="en-US" dirty="0"/>
          </a:p>
        </p:txBody>
      </p:sp>
      <p:sp>
        <p:nvSpPr>
          <p:cNvPr id="3" name="Content Placeholder 2">
            <a:extLst>
              <a:ext uri="{FF2B5EF4-FFF2-40B4-BE49-F238E27FC236}">
                <a16:creationId xmlns:a16="http://schemas.microsoft.com/office/drawing/2014/main" id="{6EF61DD9-3621-48AE-856E-E8F2EF577B68}"/>
              </a:ext>
            </a:extLst>
          </p:cNvPr>
          <p:cNvSpPr>
            <a:spLocks noGrp="1"/>
          </p:cNvSpPr>
          <p:nvPr>
            <p:ph idx="1"/>
          </p:nvPr>
        </p:nvSpPr>
        <p:spPr/>
        <p:txBody>
          <a:bodyPr/>
          <a:lstStyle/>
          <a:p>
            <a:pPr lvl="1"/>
            <a:r>
              <a:rPr lang="en-US" dirty="0"/>
              <a:t>Worker creates more value than he is paid for, and this surplus value goes to the employer, who exploits the worker to that extent. </a:t>
            </a:r>
          </a:p>
          <a:p>
            <a:pPr lvl="1"/>
            <a:r>
              <a:rPr lang="en-US" dirty="0"/>
              <a:t>The employer puts this surplus value back into his business, and this constitutes capital. The lower the wages, the more capital for the capitalist.</a:t>
            </a:r>
          </a:p>
          <a:p>
            <a:pPr lvl="1"/>
            <a:r>
              <a:rPr lang="en-US" dirty="0"/>
              <a:t>A basic premise of Marxism is that the rich get richer and the poor get poorer.</a:t>
            </a:r>
          </a:p>
          <a:p>
            <a:pPr lvl="1"/>
            <a:r>
              <a:rPr lang="en-US" dirty="0"/>
              <a:t>Capitalism then collapses; the masses revolt and seize the means of production and establish a dictatorship of the proletariat.</a:t>
            </a:r>
          </a:p>
          <a:p>
            <a:pPr lvl="1"/>
            <a:r>
              <a:rPr lang="en-US" dirty="0"/>
              <a:t>Within this dictatorship, Communist utopia will exist because class struggles will cease because all classes of society will have disappeared. </a:t>
            </a:r>
          </a:p>
          <a:p>
            <a:r>
              <a:rPr lang="en-US" dirty="0"/>
              <a:t>See Pope Pius XI, </a:t>
            </a:r>
            <a:r>
              <a:rPr lang="en-US" i="1" dirty="0" err="1"/>
              <a:t>Divini</a:t>
            </a:r>
            <a:r>
              <a:rPr lang="en-US" i="1" dirty="0"/>
              <a:t> </a:t>
            </a:r>
            <a:r>
              <a:rPr lang="en-US" i="1" dirty="0" err="1"/>
              <a:t>Redemptoris</a:t>
            </a:r>
            <a:r>
              <a:rPr lang="en-US" i="1" dirty="0"/>
              <a:t>,</a:t>
            </a:r>
            <a:r>
              <a:rPr lang="en-US" dirty="0"/>
              <a:t> 1937.</a:t>
            </a:r>
          </a:p>
          <a:p>
            <a:endParaRPr lang="en-US" dirty="0"/>
          </a:p>
        </p:txBody>
      </p:sp>
    </p:spTree>
    <p:extLst>
      <p:ext uri="{BB962C8B-B14F-4D97-AF65-F5344CB8AC3E}">
        <p14:creationId xmlns:p14="http://schemas.microsoft.com/office/powerpoint/2010/main" val="427192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p:txBody>
          <a:bodyPr/>
          <a:lstStyle/>
          <a:p>
            <a:pPr algn="ctr"/>
            <a:r>
              <a:rPr lang="en-US" dirty="0"/>
              <a:t>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p:txBody>
          <a:bodyPr/>
          <a:lstStyle/>
          <a:p>
            <a:pPr marL="0" indent="0">
              <a:buNone/>
            </a:pPr>
            <a:r>
              <a:rPr lang="en-US" dirty="0"/>
              <a:t>How could it happen? There are 8 levels of control:</a:t>
            </a:r>
          </a:p>
          <a:p>
            <a:pPr marL="514350" indent="-514350">
              <a:buAutoNum type="arabicPeriod"/>
            </a:pPr>
            <a:r>
              <a:rPr lang="en-US" dirty="0"/>
              <a:t>Healthcare – Control healthcare and you control the people.</a:t>
            </a:r>
          </a:p>
          <a:p>
            <a:pPr marL="514350" indent="-514350">
              <a:buAutoNum type="arabicPeriod"/>
            </a:pPr>
            <a:r>
              <a:rPr lang="en-US" dirty="0"/>
              <a:t>Poverty – Increase the poverty level as high as possible, poor people are easier to control and will not fight back if you are providing everything to them.</a:t>
            </a:r>
          </a:p>
          <a:p>
            <a:pPr marL="514350" indent="-514350">
              <a:buAutoNum type="arabicPeriod"/>
            </a:pPr>
            <a:r>
              <a:rPr lang="en-US" dirty="0"/>
              <a:t>Debt – Increase the debt to an unsustainable level. Then you will be able to increase taxes, and that will produce more poverty.</a:t>
            </a:r>
          </a:p>
          <a:p>
            <a:pPr marL="514350" indent="-514350">
              <a:buAutoNum type="arabicPeriod"/>
            </a:pPr>
            <a:r>
              <a:rPr lang="en-US" dirty="0"/>
              <a:t>Gun Control – Remove the ability to defend themselves from the government. That way you are able to create a police state.</a:t>
            </a:r>
          </a:p>
        </p:txBody>
      </p:sp>
    </p:spTree>
    <p:extLst>
      <p:ext uri="{BB962C8B-B14F-4D97-AF65-F5344CB8AC3E}">
        <p14:creationId xmlns:p14="http://schemas.microsoft.com/office/powerpoint/2010/main" val="302598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p:txBody>
          <a:bodyPr/>
          <a:lstStyle/>
          <a:p>
            <a:pPr algn="ctr"/>
            <a:r>
              <a:rPr lang="en-US" dirty="0"/>
              <a:t>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p:txBody>
          <a:bodyPr>
            <a:normAutofit lnSpcReduction="10000"/>
          </a:bodyPr>
          <a:lstStyle/>
          <a:p>
            <a:pPr marL="0" indent="0">
              <a:buNone/>
            </a:pPr>
            <a:r>
              <a:rPr lang="en-US" dirty="0"/>
              <a:t>5. Welfare – Take control of every aspect (food, housing, income) of their lives because that will make them fully dependent on the government.</a:t>
            </a:r>
          </a:p>
          <a:p>
            <a:pPr marL="0" indent="0">
              <a:buNone/>
            </a:pPr>
            <a:r>
              <a:rPr lang="en-US" dirty="0"/>
              <a:t>6. Education – Take control of what people read and listen to and take control of what children learn in school.</a:t>
            </a:r>
          </a:p>
          <a:p>
            <a:pPr marL="0" indent="0">
              <a:buNone/>
            </a:pPr>
            <a:r>
              <a:rPr lang="en-US" dirty="0"/>
              <a:t>7. Religion – Remove the belief in God from the government and schools because the people need to believe ONLY that the government knows what is best for the people.</a:t>
            </a:r>
          </a:p>
          <a:p>
            <a:pPr marL="0" indent="0">
              <a:buNone/>
            </a:pPr>
            <a:r>
              <a:rPr lang="en-US" dirty="0"/>
              <a:t>8. Class Warfare – Divide the people into the wealthy and the poor. Eliminate the middle class. This will cause more discontent and it will be easier to tax the wealthy with the support of the poor.”</a:t>
            </a:r>
          </a:p>
        </p:txBody>
      </p:sp>
    </p:spTree>
    <p:extLst>
      <p:ext uri="{BB962C8B-B14F-4D97-AF65-F5344CB8AC3E}">
        <p14:creationId xmlns:p14="http://schemas.microsoft.com/office/powerpoint/2010/main" val="348231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p:txBody>
          <a:bodyPr/>
          <a:lstStyle/>
          <a:p>
            <a:pPr algn="ctr"/>
            <a:r>
              <a:rPr lang="en-US" dirty="0"/>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p:txBody>
          <a:bodyPr>
            <a:normAutofit fontScale="92500" lnSpcReduction="10000"/>
          </a:bodyPr>
          <a:lstStyle/>
          <a:p>
            <a:pPr marL="514350" indent="-514350">
              <a:buAutoNum type="arabicPeriod"/>
            </a:pPr>
            <a:r>
              <a:rPr lang="en-US" dirty="0"/>
              <a:t>Don’t think like a Marxist: </a:t>
            </a:r>
          </a:p>
          <a:p>
            <a:pPr marL="0" indent="0">
              <a:buNone/>
            </a:pPr>
            <a:endParaRPr lang="en-US" dirty="0"/>
          </a:p>
          <a:p>
            <a:pPr marL="0" indent="0" algn="ctr">
              <a:buNone/>
            </a:pPr>
            <a:r>
              <a:rPr lang="en-US" dirty="0"/>
              <a:t>“If only there were evil people somewhere insidiously committing evil deeds, and it were necessary only to separate them from the rest of us and destroy them, but the line dividing good and evil cuts through the heart of every human being. And who is willing to destroy a piece of his own heart?”</a:t>
            </a:r>
          </a:p>
          <a:p>
            <a:pPr marL="0" indent="0">
              <a:buNone/>
            </a:pPr>
            <a:endParaRPr lang="en-US" dirty="0"/>
          </a:p>
          <a:p>
            <a:pPr marL="0" indent="0" algn="ctr">
              <a:buNone/>
            </a:pPr>
            <a:r>
              <a:rPr lang="en-US" dirty="0"/>
              <a:t>Be willing to destroy the footholds of Marxism in our own hearts!</a:t>
            </a:r>
          </a:p>
          <a:p>
            <a:pPr marL="0" indent="0" algn="ctr">
              <a:buNone/>
            </a:pPr>
            <a:endParaRPr lang="en-US" dirty="0"/>
          </a:p>
          <a:p>
            <a:pPr marL="0" indent="0" algn="ctr">
              <a:buNone/>
            </a:pPr>
            <a:r>
              <a:rPr lang="en-US" dirty="0"/>
              <a:t>*Taken from “How to Resist Marxism According to Solzhenitsyn” by Jane </a:t>
            </a:r>
            <a:r>
              <a:rPr lang="en-US" dirty="0" err="1"/>
              <a:t>Stannus</a:t>
            </a:r>
            <a:r>
              <a:rPr lang="en-US" dirty="0"/>
              <a:t>, Crisis Magazine online, 2/25/2021</a:t>
            </a:r>
          </a:p>
          <a:p>
            <a:pPr marL="514350" indent="-514350">
              <a:buAutoNum type="arabicPeriod"/>
            </a:pPr>
            <a:endParaRPr lang="en-US" dirty="0"/>
          </a:p>
        </p:txBody>
      </p:sp>
    </p:spTree>
    <p:extLst>
      <p:ext uri="{BB962C8B-B14F-4D97-AF65-F5344CB8AC3E}">
        <p14:creationId xmlns:p14="http://schemas.microsoft.com/office/powerpoint/2010/main" val="303003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p:txBody>
          <a:bodyPr/>
          <a:lstStyle/>
          <a:p>
            <a:pPr algn="ctr"/>
            <a:r>
              <a:rPr lang="en-US" dirty="0"/>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p:txBody>
          <a:bodyPr>
            <a:normAutofit/>
          </a:bodyPr>
          <a:lstStyle/>
          <a:p>
            <a:pPr marL="0" indent="0">
              <a:buNone/>
            </a:pPr>
            <a:r>
              <a:rPr lang="en-US" dirty="0"/>
              <a:t>2. Do remember that we, not Marxists, are the friends of humanity. </a:t>
            </a:r>
          </a:p>
          <a:p>
            <a:pPr marL="0" indent="0">
              <a:buNone/>
            </a:pPr>
            <a:endParaRPr lang="en-US" dirty="0"/>
          </a:p>
          <a:p>
            <a:pPr marL="0" indent="0" algn="ctr">
              <a:buNone/>
            </a:pPr>
            <a:r>
              <a:rPr lang="en-US" dirty="0"/>
              <a:t>The term “anti-communism” is a poorly designed expression, invented to make “it appear as though communism were something original, something basic, something fundamental.”</a:t>
            </a:r>
          </a:p>
          <a:p>
            <a:pPr marL="0" indent="0">
              <a:buNone/>
            </a:pPr>
            <a:endParaRPr lang="en-US" dirty="0"/>
          </a:p>
          <a:p>
            <a:pPr marL="0" indent="0" algn="ctr">
              <a:buNone/>
            </a:pPr>
            <a:r>
              <a:rPr lang="en-US" dirty="0"/>
              <a:t>“That which is against communism is for humanity. Not to accept, to reject this inhuman Communist ideology is simply to be                           a human being.”</a:t>
            </a:r>
          </a:p>
        </p:txBody>
      </p:sp>
    </p:spTree>
    <p:extLst>
      <p:ext uri="{BB962C8B-B14F-4D97-AF65-F5344CB8AC3E}">
        <p14:creationId xmlns:p14="http://schemas.microsoft.com/office/powerpoint/2010/main" val="2509576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p:txBody>
          <a:bodyPr/>
          <a:lstStyle/>
          <a:p>
            <a:pPr algn="ctr"/>
            <a:r>
              <a:rPr lang="en-US" dirty="0"/>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p:txBody>
          <a:bodyPr/>
          <a:lstStyle/>
          <a:p>
            <a:pPr marL="0" indent="0">
              <a:buNone/>
            </a:pPr>
            <a:r>
              <a:rPr lang="en-US" dirty="0"/>
              <a:t>3. Don’t lick out bowls.</a:t>
            </a:r>
          </a:p>
          <a:p>
            <a:pPr marL="0" indent="0">
              <a:buNone/>
            </a:pPr>
            <a:endParaRPr lang="en-US" dirty="0"/>
          </a:p>
          <a:p>
            <a:pPr marL="0" indent="0" algn="ctr">
              <a:buNone/>
            </a:pPr>
            <a:r>
              <a:rPr lang="en-US" dirty="0"/>
              <a:t>“A man can live here, just like anywhere else. Know who croaks first? The guy who licks out bowls, puts his faith in the sick bay, or squeals to godfather [camp slang for the resident informer].”</a:t>
            </a:r>
          </a:p>
          <a:p>
            <a:pPr marL="0" indent="0">
              <a:buNone/>
            </a:pPr>
            <a:endParaRPr lang="en-US" dirty="0"/>
          </a:p>
          <a:p>
            <a:pPr marL="0" indent="0" algn="ctr">
              <a:buNone/>
            </a:pPr>
            <a:r>
              <a:rPr lang="en-US" dirty="0"/>
              <a:t>Marxism is material atheism. Dignified behavior counters it by silently, but powerfully, testifying to the existence and nobility of the soul.</a:t>
            </a:r>
          </a:p>
        </p:txBody>
      </p:sp>
    </p:spTree>
    <p:extLst>
      <p:ext uri="{BB962C8B-B14F-4D97-AF65-F5344CB8AC3E}">
        <p14:creationId xmlns:p14="http://schemas.microsoft.com/office/powerpoint/2010/main" val="3811328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p:txBody>
          <a:bodyPr/>
          <a:lstStyle/>
          <a:p>
            <a:pPr algn="ctr"/>
            <a:r>
              <a:rPr lang="en-US" dirty="0"/>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p:txBody>
          <a:bodyPr>
            <a:normAutofit fontScale="92500" lnSpcReduction="20000"/>
          </a:bodyPr>
          <a:lstStyle/>
          <a:p>
            <a:pPr marL="0" indent="0">
              <a:buNone/>
            </a:pPr>
            <a:r>
              <a:rPr lang="en-US" dirty="0"/>
              <a:t>4. Do support traditional forms of authority.</a:t>
            </a:r>
          </a:p>
          <a:p>
            <a:pPr marL="0" indent="0">
              <a:buNone/>
            </a:pPr>
            <a:endParaRPr lang="en-US" dirty="0"/>
          </a:p>
          <a:p>
            <a:pPr marL="0" indent="0" algn="ctr">
              <a:buNone/>
            </a:pPr>
            <a:r>
              <a:rPr lang="en-US" dirty="0"/>
              <a:t>“Mediocrity triumphs with the excuse of restrictions imposed by democracy.”</a:t>
            </a:r>
          </a:p>
          <a:p>
            <a:pPr marL="0" indent="0">
              <a:buNone/>
            </a:pPr>
            <a:endParaRPr lang="en-US" dirty="0"/>
          </a:p>
          <a:p>
            <a:pPr marL="0" indent="0" algn="ctr">
              <a:buNone/>
            </a:pPr>
            <a:r>
              <a:rPr lang="en-US" dirty="0"/>
              <a:t>This is important for Catholics who are understandably horrified by the moral and doctrinal deviancy of certain members of the hierarchy                  to consider. </a:t>
            </a:r>
          </a:p>
          <a:p>
            <a:pPr marL="0" indent="0" algn="ctr">
              <a:buNone/>
            </a:pPr>
            <a:r>
              <a:rPr lang="en-US" dirty="0"/>
              <a:t>We can’t turn against all authority because some leaders are bad. Of course, it’s legitimate to distance oneself from an authority that’s moving, wittingly or unwittingly, in a bad direction. But it is nonetheless necessary to uphold the principle of personal authority. </a:t>
            </a:r>
          </a:p>
          <a:p>
            <a:pPr marL="0" indent="0" algn="ctr">
              <a:buNone/>
            </a:pPr>
            <a:r>
              <a:rPr lang="en-US" dirty="0"/>
              <a:t>Otherwise, when a good man does become a leader, how will things change?</a:t>
            </a:r>
          </a:p>
        </p:txBody>
      </p:sp>
    </p:spTree>
    <p:extLst>
      <p:ext uri="{BB962C8B-B14F-4D97-AF65-F5344CB8AC3E}">
        <p14:creationId xmlns:p14="http://schemas.microsoft.com/office/powerpoint/2010/main" val="15405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p:txBody>
          <a:bodyPr/>
          <a:lstStyle/>
          <a:p>
            <a:pPr algn="ctr"/>
            <a:r>
              <a:rPr lang="en-US" dirty="0"/>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p:txBody>
          <a:bodyPr>
            <a:normAutofit/>
          </a:bodyPr>
          <a:lstStyle/>
          <a:p>
            <a:pPr marL="0" indent="0">
              <a:buNone/>
            </a:pPr>
            <a:r>
              <a:rPr lang="en-US" dirty="0"/>
              <a:t>5. Don’t tell lies.</a:t>
            </a:r>
          </a:p>
          <a:p>
            <a:pPr marL="0" indent="0">
              <a:buNone/>
            </a:pPr>
            <a:endParaRPr lang="en-US" dirty="0"/>
          </a:p>
          <a:p>
            <a:pPr marL="0" indent="0" algn="ctr">
              <a:buNone/>
            </a:pPr>
            <a:r>
              <a:rPr lang="en-US" dirty="0"/>
              <a:t>“The simplest, the most accessible key to our liberation” from Marxism: “a personal nonparticipation in lies! Even if all is covered by lies, even if all is under their rule, let us resist in the smallest way: Let their rule hold not through me!”</a:t>
            </a:r>
          </a:p>
          <a:p>
            <a:pPr marL="0" indent="0">
              <a:buNone/>
            </a:pPr>
            <a:endParaRPr lang="en-US" dirty="0"/>
          </a:p>
          <a:p>
            <a:pPr marL="0" indent="0" algn="ctr">
              <a:buNone/>
            </a:pPr>
            <a:r>
              <a:rPr lang="en-US" dirty="0"/>
              <a:t>It’s never too late to start telling the truth!</a:t>
            </a:r>
          </a:p>
        </p:txBody>
      </p:sp>
    </p:spTree>
    <p:extLst>
      <p:ext uri="{BB962C8B-B14F-4D97-AF65-F5344CB8AC3E}">
        <p14:creationId xmlns:p14="http://schemas.microsoft.com/office/powerpoint/2010/main" val="2791409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BBBDB-D2A6-4014-A214-18BB4A36BF7B}"/>
              </a:ext>
            </a:extLst>
          </p:cNvPr>
          <p:cNvSpPr>
            <a:spLocks noGrp="1"/>
          </p:cNvSpPr>
          <p:nvPr>
            <p:ph type="title"/>
          </p:nvPr>
        </p:nvSpPr>
        <p:spPr/>
        <p:txBody>
          <a:bodyPr/>
          <a:lstStyle/>
          <a:p>
            <a:pPr algn="ctr"/>
            <a:r>
              <a:rPr lang="en-US" dirty="0"/>
              <a:t>Steps to Communism</a:t>
            </a:r>
          </a:p>
        </p:txBody>
      </p:sp>
      <p:sp>
        <p:nvSpPr>
          <p:cNvPr id="3" name="Content Placeholder 2">
            <a:extLst>
              <a:ext uri="{FF2B5EF4-FFF2-40B4-BE49-F238E27FC236}">
                <a16:creationId xmlns:a16="http://schemas.microsoft.com/office/drawing/2014/main" id="{60AF718C-73EF-41A4-BBE8-45ACE28A0B30}"/>
              </a:ext>
            </a:extLst>
          </p:cNvPr>
          <p:cNvSpPr>
            <a:spLocks noGrp="1"/>
          </p:cNvSpPr>
          <p:nvPr>
            <p:ph idx="1"/>
          </p:nvPr>
        </p:nvSpPr>
        <p:spPr/>
        <p:txBody>
          <a:bodyPr/>
          <a:lstStyle/>
          <a:p>
            <a:r>
              <a:rPr lang="en-US" dirty="0"/>
              <a:t>Abolition of property in land and application of all rents of land to public purposes.</a:t>
            </a:r>
          </a:p>
          <a:p>
            <a:r>
              <a:rPr lang="en-US" dirty="0"/>
              <a:t>A heavy progressive or graduated income tax.</a:t>
            </a:r>
          </a:p>
          <a:p>
            <a:r>
              <a:rPr lang="en-US" dirty="0"/>
              <a:t>Abolition of all right of inheritance.</a:t>
            </a:r>
          </a:p>
          <a:p>
            <a:r>
              <a:rPr lang="en-US" dirty="0"/>
              <a:t>Confiscation of the property of all emigrants and rebels.</a:t>
            </a:r>
          </a:p>
          <a:p>
            <a:r>
              <a:rPr lang="en-US" dirty="0"/>
              <a:t>Centralization of credit in the hands of the State by means of a national bank with State capital and an exclusive monopoly.</a:t>
            </a:r>
          </a:p>
          <a:p>
            <a:r>
              <a:rPr lang="en-US" dirty="0"/>
              <a:t>Centralization of the means of communication and transport in the hands of the State.</a:t>
            </a:r>
          </a:p>
        </p:txBody>
      </p:sp>
    </p:spTree>
    <p:extLst>
      <p:ext uri="{BB962C8B-B14F-4D97-AF65-F5344CB8AC3E}">
        <p14:creationId xmlns:p14="http://schemas.microsoft.com/office/powerpoint/2010/main" val="2661147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DBA6C-E117-4545-B302-E3714BA91BBC}"/>
              </a:ext>
            </a:extLst>
          </p:cNvPr>
          <p:cNvSpPr>
            <a:spLocks noGrp="1"/>
          </p:cNvSpPr>
          <p:nvPr>
            <p:ph type="title"/>
          </p:nvPr>
        </p:nvSpPr>
        <p:spPr/>
        <p:txBody>
          <a:bodyPr/>
          <a:lstStyle/>
          <a:p>
            <a:pPr algn="ctr"/>
            <a:r>
              <a:rPr lang="en-US" dirty="0"/>
              <a:t>Steps to Communism</a:t>
            </a:r>
          </a:p>
        </p:txBody>
      </p:sp>
      <p:sp>
        <p:nvSpPr>
          <p:cNvPr id="3" name="Content Placeholder 2">
            <a:extLst>
              <a:ext uri="{FF2B5EF4-FFF2-40B4-BE49-F238E27FC236}">
                <a16:creationId xmlns:a16="http://schemas.microsoft.com/office/drawing/2014/main" id="{135F234F-7860-46E9-BC3C-A43C9E4AB8D5}"/>
              </a:ext>
            </a:extLst>
          </p:cNvPr>
          <p:cNvSpPr>
            <a:spLocks noGrp="1"/>
          </p:cNvSpPr>
          <p:nvPr>
            <p:ph idx="1"/>
          </p:nvPr>
        </p:nvSpPr>
        <p:spPr/>
        <p:txBody>
          <a:bodyPr/>
          <a:lstStyle/>
          <a:p>
            <a:r>
              <a:rPr lang="en-US" dirty="0"/>
              <a:t>Extension of factories and instruments of production owned by the State, the bringing into cultivation of waste lands, and the improvement of soil generally in accordance with a common plan.</a:t>
            </a:r>
          </a:p>
          <a:p>
            <a:r>
              <a:rPr lang="en-US" dirty="0"/>
              <a:t>Equal liability of all to labor. Establishment of industrial armies, especially for agriculture.</a:t>
            </a:r>
          </a:p>
          <a:p>
            <a:r>
              <a:rPr lang="en-US" dirty="0"/>
              <a:t>Combination of agriculture with manufacturing industries; gradual abolition of the distinction between town and country by a more equitable distribution of the population over the country.</a:t>
            </a:r>
          </a:p>
          <a:p>
            <a:r>
              <a:rPr lang="en-US" dirty="0"/>
              <a:t>Free education for all children in public schools.</a:t>
            </a:r>
          </a:p>
        </p:txBody>
      </p:sp>
    </p:spTree>
    <p:extLst>
      <p:ext uri="{BB962C8B-B14F-4D97-AF65-F5344CB8AC3E}">
        <p14:creationId xmlns:p14="http://schemas.microsoft.com/office/powerpoint/2010/main" val="4139986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F5A1E-034A-41AF-A5A9-5787E59EE976}"/>
              </a:ext>
            </a:extLst>
          </p:cNvPr>
          <p:cNvSpPr>
            <a:spLocks noGrp="1"/>
          </p:cNvSpPr>
          <p:nvPr>
            <p:ph type="title"/>
          </p:nvPr>
        </p:nvSpPr>
        <p:spPr/>
        <p:txBody>
          <a:bodyPr/>
          <a:lstStyle/>
          <a:p>
            <a:pPr algn="ctr"/>
            <a:endParaRPr lang="en-US" dirty="0"/>
          </a:p>
        </p:txBody>
      </p:sp>
      <p:pic>
        <p:nvPicPr>
          <p:cNvPr id="4" name="Content Placeholder 3">
            <a:extLst>
              <a:ext uri="{FF2B5EF4-FFF2-40B4-BE49-F238E27FC236}">
                <a16:creationId xmlns:a16="http://schemas.microsoft.com/office/drawing/2014/main" id="{EE1F6A94-5A6E-4D2B-9823-BB2C3B31E65A}"/>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82944" y="251712"/>
            <a:ext cx="6896336" cy="5941293"/>
          </a:xfrm>
          <a:prstGeom prst="rect">
            <a:avLst/>
          </a:prstGeom>
          <a:noFill/>
          <a:ln>
            <a:noFill/>
          </a:ln>
        </p:spPr>
      </p:pic>
    </p:spTree>
    <p:extLst>
      <p:ext uri="{BB962C8B-B14F-4D97-AF65-F5344CB8AC3E}">
        <p14:creationId xmlns:p14="http://schemas.microsoft.com/office/powerpoint/2010/main" val="1714593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E6519-E122-4041-9FAE-73CCF0690826}"/>
              </a:ext>
            </a:extLst>
          </p:cNvPr>
          <p:cNvSpPr>
            <a:spLocks noGrp="1"/>
          </p:cNvSpPr>
          <p:nvPr>
            <p:ph type="title"/>
          </p:nvPr>
        </p:nvSpPr>
        <p:spPr/>
        <p:txBody>
          <a:bodyPr/>
          <a:lstStyle/>
          <a:p>
            <a:pPr algn="ctr"/>
            <a:r>
              <a:rPr lang="en-US" dirty="0"/>
              <a:t>Ronald Reagan on Fascism and Liberalism</a:t>
            </a:r>
          </a:p>
        </p:txBody>
      </p:sp>
      <p:sp>
        <p:nvSpPr>
          <p:cNvPr id="3" name="Content Placeholder 2">
            <a:extLst>
              <a:ext uri="{FF2B5EF4-FFF2-40B4-BE49-F238E27FC236}">
                <a16:creationId xmlns:a16="http://schemas.microsoft.com/office/drawing/2014/main" id="{5A5290F8-A2F4-F44D-9BBD-60184D6B9707}"/>
              </a:ext>
            </a:extLst>
          </p:cNvPr>
          <p:cNvSpPr>
            <a:spLocks noGrp="1"/>
          </p:cNvSpPr>
          <p:nvPr>
            <p:ph idx="1"/>
          </p:nvPr>
        </p:nvSpPr>
        <p:spPr/>
        <p:txBody>
          <a:bodyPr/>
          <a:lstStyle/>
          <a:p>
            <a:r>
              <a:rPr lang="en-US" dirty="0"/>
              <a:t>“If fascism ever comes to America, it will come in the form of liberalism.” Ronald Reagan interview on CBS ”60 Minutes” 1975</a:t>
            </a:r>
          </a:p>
          <a:p>
            <a:endParaRPr lang="en-US" dirty="0"/>
          </a:p>
        </p:txBody>
      </p:sp>
    </p:spTree>
    <p:extLst>
      <p:ext uri="{BB962C8B-B14F-4D97-AF65-F5344CB8AC3E}">
        <p14:creationId xmlns:p14="http://schemas.microsoft.com/office/powerpoint/2010/main" val="2303853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4D76-1AED-4542-9093-FCE7F8DA62A4}"/>
              </a:ext>
            </a:extLst>
          </p:cNvPr>
          <p:cNvSpPr>
            <a:spLocks noGrp="1"/>
          </p:cNvSpPr>
          <p:nvPr>
            <p:ph type="title"/>
          </p:nvPr>
        </p:nvSpPr>
        <p:spPr/>
        <p:txBody>
          <a:bodyPr/>
          <a:lstStyle/>
          <a:p>
            <a:pPr algn="ctr"/>
            <a:r>
              <a:rPr lang="en-US" dirty="0"/>
              <a:t>Capitalism vs Communism</a:t>
            </a:r>
          </a:p>
        </p:txBody>
      </p:sp>
      <p:pic>
        <p:nvPicPr>
          <p:cNvPr id="4" name="Content Placeholder 3" descr="See the source image">
            <a:extLst>
              <a:ext uri="{FF2B5EF4-FFF2-40B4-BE49-F238E27FC236}">
                <a16:creationId xmlns:a16="http://schemas.microsoft.com/office/drawing/2014/main" id="{77AF64AF-3A5E-4653-B54C-3CF781E1208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5108" y="1825625"/>
            <a:ext cx="6517852" cy="4351338"/>
          </a:xfrm>
          <a:prstGeom prst="rect">
            <a:avLst/>
          </a:prstGeom>
          <a:noFill/>
          <a:ln>
            <a:noFill/>
          </a:ln>
        </p:spPr>
      </p:pic>
    </p:spTree>
    <p:extLst>
      <p:ext uri="{BB962C8B-B14F-4D97-AF65-F5344CB8AC3E}">
        <p14:creationId xmlns:p14="http://schemas.microsoft.com/office/powerpoint/2010/main" val="2657106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7645C9E-698B-4845-A249-CB2554C3E168}"/>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3008629" y="643466"/>
            <a:ext cx="6174742" cy="5571067"/>
          </a:xfrm>
          <a:prstGeom prst="rect">
            <a:avLst/>
          </a:prstGeom>
          <a:noFill/>
        </p:spPr>
      </p:pic>
    </p:spTree>
    <p:extLst>
      <p:ext uri="{BB962C8B-B14F-4D97-AF65-F5344CB8AC3E}">
        <p14:creationId xmlns:p14="http://schemas.microsoft.com/office/powerpoint/2010/main" val="3814366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D79B4EF-D450-4E74-90B9-19C13A5B1A2E}"/>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790222" y="643466"/>
            <a:ext cx="10611556" cy="5571067"/>
          </a:xfrm>
          <a:prstGeom prst="rect">
            <a:avLst/>
          </a:prstGeom>
          <a:noFill/>
        </p:spPr>
      </p:pic>
    </p:spTree>
    <p:extLst>
      <p:ext uri="{BB962C8B-B14F-4D97-AF65-F5344CB8AC3E}">
        <p14:creationId xmlns:p14="http://schemas.microsoft.com/office/powerpoint/2010/main" val="1268234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F9C5A-5DCE-DC4F-A1F0-A21B1B15FBD9}"/>
              </a:ext>
            </a:extLst>
          </p:cNvPr>
          <p:cNvSpPr>
            <a:spLocks noGrp="1"/>
          </p:cNvSpPr>
          <p:nvPr>
            <p:ph type="title"/>
          </p:nvPr>
        </p:nvSpPr>
        <p:spPr/>
        <p:txBody>
          <a:bodyPr/>
          <a:lstStyle/>
          <a:p>
            <a:pPr algn="ctr"/>
            <a:r>
              <a:rPr lang="en-US" dirty="0"/>
              <a:t>Major Principles of Catholic Social Teaching</a:t>
            </a:r>
          </a:p>
        </p:txBody>
      </p:sp>
      <p:sp>
        <p:nvSpPr>
          <p:cNvPr id="3" name="Content Placeholder 2">
            <a:extLst>
              <a:ext uri="{FF2B5EF4-FFF2-40B4-BE49-F238E27FC236}">
                <a16:creationId xmlns:a16="http://schemas.microsoft.com/office/drawing/2014/main" id="{1D24756C-EE63-A441-A369-73A5AEA48FD0}"/>
              </a:ext>
            </a:extLst>
          </p:cNvPr>
          <p:cNvSpPr>
            <a:spLocks noGrp="1"/>
          </p:cNvSpPr>
          <p:nvPr>
            <p:ph idx="1"/>
          </p:nvPr>
        </p:nvSpPr>
        <p:spPr/>
        <p:txBody>
          <a:bodyPr/>
          <a:lstStyle/>
          <a:p>
            <a:pPr marL="514350" indent="-514350">
              <a:buAutoNum type="arabicPeriod"/>
            </a:pPr>
            <a:r>
              <a:rPr lang="en-US" dirty="0"/>
              <a:t>The pursuit of the good in the spirit of service.</a:t>
            </a:r>
          </a:p>
          <a:p>
            <a:pPr marL="514350" indent="-514350">
              <a:buAutoNum type="arabicPeriod"/>
            </a:pPr>
            <a:r>
              <a:rPr lang="en-US" dirty="0"/>
              <a:t>The development of justice with particular attention to situations of poverty and suffering.</a:t>
            </a:r>
          </a:p>
          <a:p>
            <a:pPr marL="514350" indent="-514350">
              <a:buAutoNum type="arabicPeriod"/>
            </a:pPr>
            <a:r>
              <a:rPr lang="en-US" dirty="0"/>
              <a:t>Respect for the autonomy of earthly realities.</a:t>
            </a:r>
          </a:p>
          <a:p>
            <a:pPr marL="514350" indent="-514350">
              <a:buAutoNum type="arabicPeriod"/>
            </a:pPr>
            <a:r>
              <a:rPr lang="en-US" dirty="0"/>
              <a:t>The principle of subsidiarity (matters ought to be handled by the smallest, lowest or least centralized competent authority).</a:t>
            </a:r>
          </a:p>
          <a:p>
            <a:pPr marL="514350" indent="-514350">
              <a:buAutoNum type="arabicPeriod"/>
            </a:pPr>
            <a:r>
              <a:rPr lang="en-US" dirty="0"/>
              <a:t>The promotion of dialogue and peace in the context of solidarity.</a:t>
            </a:r>
          </a:p>
          <a:p>
            <a:pPr marL="514350" indent="-514350">
              <a:buAutoNum type="arabicPeriod"/>
            </a:pPr>
            <a:r>
              <a:rPr lang="en-US" dirty="0"/>
              <a:t>The intrinsic dignity (worth) of every human being.</a:t>
            </a:r>
          </a:p>
          <a:p>
            <a:pPr marL="514350" indent="-514350">
              <a:buAutoNum type="arabicPeriod"/>
            </a:pPr>
            <a:endParaRPr lang="en-US" dirty="0"/>
          </a:p>
        </p:txBody>
      </p:sp>
    </p:spTree>
    <p:extLst>
      <p:ext uri="{BB962C8B-B14F-4D97-AF65-F5344CB8AC3E}">
        <p14:creationId xmlns:p14="http://schemas.microsoft.com/office/powerpoint/2010/main" val="812944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3A1B3-A5D8-E74F-B164-D604A14AC8C4}"/>
              </a:ext>
            </a:extLst>
          </p:cNvPr>
          <p:cNvSpPr>
            <a:spLocks noGrp="1"/>
          </p:cNvSpPr>
          <p:nvPr>
            <p:ph type="title"/>
          </p:nvPr>
        </p:nvSpPr>
        <p:spPr/>
        <p:txBody>
          <a:bodyPr/>
          <a:lstStyle/>
          <a:p>
            <a:pPr algn="ctr"/>
            <a:r>
              <a:rPr lang="en-US" dirty="0"/>
              <a:t>Conflict of Interest</a:t>
            </a:r>
          </a:p>
        </p:txBody>
      </p:sp>
      <p:sp>
        <p:nvSpPr>
          <p:cNvPr id="3" name="Content Placeholder 2">
            <a:extLst>
              <a:ext uri="{FF2B5EF4-FFF2-40B4-BE49-F238E27FC236}">
                <a16:creationId xmlns:a16="http://schemas.microsoft.com/office/drawing/2014/main" id="{93AF828F-FDFA-4B47-A0E1-A6139A26450C}"/>
              </a:ext>
            </a:extLst>
          </p:cNvPr>
          <p:cNvSpPr>
            <a:spLocks noGrp="1"/>
          </p:cNvSpPr>
          <p:nvPr>
            <p:ph idx="1"/>
          </p:nvPr>
        </p:nvSpPr>
        <p:spPr/>
        <p:txBody>
          <a:bodyPr/>
          <a:lstStyle/>
          <a:p>
            <a:pPr marL="0" indent="0">
              <a:buNone/>
            </a:pPr>
            <a:r>
              <a:rPr lang="en-US" dirty="0"/>
              <a:t>“When reality is the subject of careful attention and proper interpretation, concrete and effective choices can be made. </a:t>
            </a:r>
          </a:p>
          <a:p>
            <a:pPr marL="0" indent="0">
              <a:buNone/>
            </a:pPr>
            <a:endParaRPr lang="en-US" dirty="0"/>
          </a:p>
          <a:p>
            <a:pPr marL="0" indent="0">
              <a:buNone/>
            </a:pPr>
            <a:r>
              <a:rPr lang="en-US" dirty="0"/>
              <a:t>“However, an </a:t>
            </a:r>
            <a:r>
              <a:rPr lang="en-US" i="1" dirty="0"/>
              <a:t>absolute value</a:t>
            </a:r>
            <a:r>
              <a:rPr lang="en-US" dirty="0"/>
              <a:t> must </a:t>
            </a:r>
            <a:r>
              <a:rPr lang="en-US" i="1" dirty="0"/>
              <a:t>never </a:t>
            </a:r>
            <a:r>
              <a:rPr lang="en-US" dirty="0"/>
              <a:t>be attributed to these choices because no problem can be solved once and for all. ‘Christian faith has never presumed to impose a rigid framework on social and political questions, conscious that the historical dimension requires men and women to live in imperfect situations, which are also susceptible to rapid change’.” </a:t>
            </a:r>
          </a:p>
          <a:p>
            <a:pPr marL="0" indent="0">
              <a:buNone/>
            </a:pPr>
            <a:r>
              <a:rPr lang="en-US" dirty="0"/>
              <a:t>(Compendium of Catholic Social Doctrine 2005, Section 568.</a:t>
            </a:r>
          </a:p>
        </p:txBody>
      </p:sp>
    </p:spTree>
    <p:extLst>
      <p:ext uri="{BB962C8B-B14F-4D97-AF65-F5344CB8AC3E}">
        <p14:creationId xmlns:p14="http://schemas.microsoft.com/office/powerpoint/2010/main" val="39463383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470A1-65EB-DB4C-BC10-FED3C52C7D12}"/>
              </a:ext>
            </a:extLst>
          </p:cNvPr>
          <p:cNvSpPr>
            <a:spLocks noGrp="1"/>
          </p:cNvSpPr>
          <p:nvPr>
            <p:ph type="title"/>
          </p:nvPr>
        </p:nvSpPr>
        <p:spPr/>
        <p:txBody>
          <a:bodyPr/>
          <a:lstStyle/>
          <a:p>
            <a:pPr algn="ctr"/>
            <a:r>
              <a:rPr lang="en-US" dirty="0"/>
              <a:t>Conflict of Interest</a:t>
            </a:r>
          </a:p>
        </p:txBody>
      </p:sp>
      <p:sp>
        <p:nvSpPr>
          <p:cNvPr id="3" name="Content Placeholder 2">
            <a:extLst>
              <a:ext uri="{FF2B5EF4-FFF2-40B4-BE49-F238E27FC236}">
                <a16:creationId xmlns:a16="http://schemas.microsoft.com/office/drawing/2014/main" id="{F924AE29-7ECF-8C4A-997B-54D54B30C355}"/>
              </a:ext>
            </a:extLst>
          </p:cNvPr>
          <p:cNvSpPr>
            <a:spLocks noGrp="1"/>
          </p:cNvSpPr>
          <p:nvPr>
            <p:ph idx="1"/>
          </p:nvPr>
        </p:nvSpPr>
        <p:spPr/>
        <p:txBody>
          <a:bodyPr/>
          <a:lstStyle/>
          <a:p>
            <a:pPr marL="0" indent="0" algn="ctr">
              <a:buNone/>
            </a:pPr>
            <a:r>
              <a:rPr lang="en-US" dirty="0">
                <a:sym typeface="Wingdings" pitchFamily="2" charset="2"/>
              </a:rPr>
              <a:t>&lt;- </a:t>
            </a:r>
            <a:r>
              <a:rPr lang="en-US" u="sng" dirty="0">
                <a:sym typeface="Wingdings" pitchFamily="2" charset="2"/>
              </a:rPr>
              <a:t>universal destination of goods vs. right to private property </a:t>
            </a:r>
            <a:r>
              <a:rPr lang="en-US" dirty="0">
                <a:sym typeface="Wingdings" pitchFamily="2" charset="2"/>
              </a:rPr>
              <a:t>-&gt;</a:t>
            </a:r>
          </a:p>
          <a:p>
            <a:r>
              <a:rPr lang="en-US" dirty="0"/>
              <a:t>The right to private property (justly acquired) does not do away with the original gift of the earth to the whole of mankind. (CCC 2403)</a:t>
            </a:r>
          </a:p>
          <a:p>
            <a:r>
              <a:rPr lang="en-US" dirty="0"/>
              <a:t>The universal destination of goods remains primordial, even if the promotion of the common good requires respect for the right to private property and its exercise. (CCC 2403)</a:t>
            </a:r>
          </a:p>
          <a:p>
            <a:pPr marL="0" indent="0">
              <a:buNone/>
            </a:pPr>
            <a:endParaRPr lang="en-US" dirty="0"/>
          </a:p>
          <a:p>
            <a:pPr marL="0" indent="0" algn="ctr">
              <a:buNone/>
            </a:pPr>
            <a:r>
              <a:rPr lang="en-US" dirty="0"/>
              <a:t>What is the conflict of interest?</a:t>
            </a:r>
          </a:p>
          <a:p>
            <a:pPr marL="0" indent="0" algn="ctr">
              <a:buNone/>
            </a:pPr>
            <a:r>
              <a:rPr lang="en-US" dirty="0"/>
              <a:t>How can we resolve it?</a:t>
            </a:r>
          </a:p>
        </p:txBody>
      </p:sp>
    </p:spTree>
    <p:extLst>
      <p:ext uri="{BB962C8B-B14F-4D97-AF65-F5344CB8AC3E}">
        <p14:creationId xmlns:p14="http://schemas.microsoft.com/office/powerpoint/2010/main" val="2266117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FEFC5-A4A9-9C97-6797-2D44240A87F2}"/>
              </a:ext>
            </a:extLst>
          </p:cNvPr>
          <p:cNvSpPr>
            <a:spLocks noGrp="1"/>
          </p:cNvSpPr>
          <p:nvPr>
            <p:ph type="title"/>
          </p:nvPr>
        </p:nvSpPr>
        <p:spPr/>
        <p:txBody>
          <a:bodyPr/>
          <a:lstStyle/>
          <a:p>
            <a:pPr algn="ctr"/>
            <a:r>
              <a:rPr lang="en-US" dirty="0"/>
              <a:t>Conflict of Interest</a:t>
            </a:r>
          </a:p>
        </p:txBody>
      </p:sp>
      <p:sp>
        <p:nvSpPr>
          <p:cNvPr id="3" name="Content Placeholder 2">
            <a:extLst>
              <a:ext uri="{FF2B5EF4-FFF2-40B4-BE49-F238E27FC236}">
                <a16:creationId xmlns:a16="http://schemas.microsoft.com/office/drawing/2014/main" id="{86D3392E-7D78-4746-7DA2-7379D0FF6DE1}"/>
              </a:ext>
            </a:extLst>
          </p:cNvPr>
          <p:cNvSpPr>
            <a:spLocks noGrp="1"/>
          </p:cNvSpPr>
          <p:nvPr>
            <p:ph idx="1"/>
          </p:nvPr>
        </p:nvSpPr>
        <p:spPr/>
        <p:txBody>
          <a:bodyPr>
            <a:normAutofit lnSpcReduction="10000"/>
          </a:bodyPr>
          <a:lstStyle/>
          <a:p>
            <a:r>
              <a:rPr lang="en-US" dirty="0"/>
              <a:t>“In his use of things man should regard the external goods he legitimately owns not merely as exclusive to himself but common to others also, in the sense that they can benefit others as well as himself.” (GS 69 §1) The ownership of any property makes its holder a steward of Providence, with the task of making it fruitful and communicating its benefits to others, first of all his family. (CCC 2404)</a:t>
            </a:r>
          </a:p>
          <a:p>
            <a:r>
              <a:rPr lang="en-US" dirty="0"/>
              <a:t>Goods of production – material or immaterial – such as land, factories, practical or artistic skills, obligate their possessors to employ them in ways that will benefit the greatest number. Those who hold goods for use and consumption should use them with moderation, reserving the better part for guests, for the sick and the poor. (CCC 2405)</a:t>
            </a:r>
          </a:p>
          <a:p>
            <a:endParaRPr lang="en-US" dirty="0"/>
          </a:p>
        </p:txBody>
      </p:sp>
    </p:spTree>
    <p:extLst>
      <p:ext uri="{BB962C8B-B14F-4D97-AF65-F5344CB8AC3E}">
        <p14:creationId xmlns:p14="http://schemas.microsoft.com/office/powerpoint/2010/main" val="9328829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C5966-C8EA-A317-A0BE-8AAA6E5235D2}"/>
              </a:ext>
            </a:extLst>
          </p:cNvPr>
          <p:cNvSpPr>
            <a:spLocks noGrp="1"/>
          </p:cNvSpPr>
          <p:nvPr>
            <p:ph type="title"/>
          </p:nvPr>
        </p:nvSpPr>
        <p:spPr/>
        <p:txBody>
          <a:bodyPr/>
          <a:lstStyle/>
          <a:p>
            <a:pPr algn="ctr"/>
            <a:r>
              <a:rPr lang="en-US" dirty="0"/>
              <a:t>Conflict of Interest</a:t>
            </a:r>
          </a:p>
        </p:txBody>
      </p:sp>
      <p:sp>
        <p:nvSpPr>
          <p:cNvPr id="3" name="Content Placeholder 2">
            <a:extLst>
              <a:ext uri="{FF2B5EF4-FFF2-40B4-BE49-F238E27FC236}">
                <a16:creationId xmlns:a16="http://schemas.microsoft.com/office/drawing/2014/main" id="{B941BDF9-0E45-A662-66D1-D039FEA76318}"/>
              </a:ext>
            </a:extLst>
          </p:cNvPr>
          <p:cNvSpPr>
            <a:spLocks noGrp="1"/>
          </p:cNvSpPr>
          <p:nvPr>
            <p:ph idx="1"/>
          </p:nvPr>
        </p:nvSpPr>
        <p:spPr/>
        <p:txBody>
          <a:bodyPr/>
          <a:lstStyle/>
          <a:p>
            <a:r>
              <a:rPr lang="en-US" dirty="0"/>
              <a:t>Political authority has the right and duty to regulate the legitimate exercise of the right to ownership for the sake of the common good. (CCC 2406)</a:t>
            </a:r>
          </a:p>
        </p:txBody>
      </p:sp>
    </p:spTree>
    <p:extLst>
      <p:ext uri="{BB962C8B-B14F-4D97-AF65-F5344CB8AC3E}">
        <p14:creationId xmlns:p14="http://schemas.microsoft.com/office/powerpoint/2010/main" val="27796573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D32AE-B6B1-4A49-90DC-8E7F5523F135}"/>
              </a:ext>
            </a:extLst>
          </p:cNvPr>
          <p:cNvSpPr>
            <a:spLocks noGrp="1"/>
          </p:cNvSpPr>
          <p:nvPr>
            <p:ph type="title"/>
          </p:nvPr>
        </p:nvSpPr>
        <p:spPr/>
        <p:txBody>
          <a:bodyPr/>
          <a:lstStyle/>
          <a:p>
            <a:pPr algn="ctr"/>
            <a:r>
              <a:rPr lang="en-US" dirty="0"/>
              <a:t>Is God Dead?</a:t>
            </a:r>
          </a:p>
        </p:txBody>
      </p:sp>
      <p:sp>
        <p:nvSpPr>
          <p:cNvPr id="3" name="Content Placeholder 2">
            <a:extLst>
              <a:ext uri="{FF2B5EF4-FFF2-40B4-BE49-F238E27FC236}">
                <a16:creationId xmlns:a16="http://schemas.microsoft.com/office/drawing/2014/main" id="{4F9B11E6-8AF3-45CC-9164-1614C4BB54A8}"/>
              </a:ext>
            </a:extLst>
          </p:cNvPr>
          <p:cNvSpPr>
            <a:spLocks noGrp="1"/>
          </p:cNvSpPr>
          <p:nvPr>
            <p:ph idx="1"/>
          </p:nvPr>
        </p:nvSpPr>
        <p:spPr/>
        <p:txBody>
          <a:bodyPr/>
          <a:lstStyle/>
          <a:p>
            <a:r>
              <a:rPr lang="en-US" b="0" i="0" dirty="0">
                <a:solidFill>
                  <a:srgbClr val="373A3C"/>
                </a:solidFill>
                <a:effectLst/>
                <a:latin typeface="Nunito Sans"/>
              </a:rPr>
              <a:t>Everything hinges on the door of that tomb. </a:t>
            </a:r>
          </a:p>
          <a:p>
            <a:r>
              <a:rPr lang="en-US" dirty="0"/>
              <a:t>Were the Apostles crazy?</a:t>
            </a:r>
          </a:p>
          <a:p>
            <a:r>
              <a:rPr lang="en-US" dirty="0">
                <a:solidFill>
                  <a:srgbClr val="373A3C"/>
                </a:solidFill>
                <a:latin typeface="Nunito Sans"/>
              </a:rPr>
              <a:t>I</a:t>
            </a:r>
            <a:r>
              <a:rPr lang="en-US" b="0" i="0" dirty="0">
                <a:solidFill>
                  <a:srgbClr val="373A3C"/>
                </a:solidFill>
                <a:effectLst/>
                <a:latin typeface="Nunito Sans"/>
              </a:rPr>
              <a:t>f </a:t>
            </a:r>
            <a:r>
              <a:rPr lang="en-US" b="0" i="1" dirty="0">
                <a:solidFill>
                  <a:srgbClr val="373A3C"/>
                </a:solidFill>
                <a:effectLst/>
                <a:latin typeface="Nunito Sans"/>
              </a:rPr>
              <a:t>dying for a cause</a:t>
            </a:r>
            <a:r>
              <a:rPr lang="en-US" b="0" i="0" dirty="0">
                <a:solidFill>
                  <a:srgbClr val="373A3C"/>
                </a:solidFill>
                <a:effectLst/>
                <a:latin typeface="Nunito Sans"/>
              </a:rPr>
              <a:t> is evidence of insanity, then military graveyards from Arlington to Normandy are the final resting places not of heroes, but of lunatics.</a:t>
            </a:r>
          </a:p>
          <a:p>
            <a:r>
              <a:rPr lang="en-US" b="0" i="0" dirty="0">
                <a:solidFill>
                  <a:srgbClr val="373A3C"/>
                </a:solidFill>
                <a:effectLst/>
                <a:latin typeface="Nunito Sans"/>
              </a:rPr>
              <a:t>Like any good soldier for any good cause, each Apostle willingly accepted the fact that he might die in the course of his mission, but his mission was never to die—and there is a world of difference between the two.</a:t>
            </a:r>
            <a:endParaRPr lang="en-US" dirty="0"/>
          </a:p>
        </p:txBody>
      </p:sp>
    </p:spTree>
    <p:extLst>
      <p:ext uri="{BB962C8B-B14F-4D97-AF65-F5344CB8AC3E}">
        <p14:creationId xmlns:p14="http://schemas.microsoft.com/office/powerpoint/2010/main" val="39650574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7643-D4D0-4CA1-9280-7ABB2010399B}"/>
              </a:ext>
            </a:extLst>
          </p:cNvPr>
          <p:cNvSpPr>
            <a:spLocks noGrp="1"/>
          </p:cNvSpPr>
          <p:nvPr>
            <p:ph type="title"/>
          </p:nvPr>
        </p:nvSpPr>
        <p:spPr/>
        <p:txBody>
          <a:bodyPr/>
          <a:lstStyle/>
          <a:p>
            <a:pPr algn="ctr"/>
            <a:r>
              <a:rPr lang="en-US" dirty="0"/>
              <a:t>Is God Dead?</a:t>
            </a:r>
          </a:p>
        </p:txBody>
      </p:sp>
      <p:sp>
        <p:nvSpPr>
          <p:cNvPr id="3" name="Content Placeholder 2">
            <a:extLst>
              <a:ext uri="{FF2B5EF4-FFF2-40B4-BE49-F238E27FC236}">
                <a16:creationId xmlns:a16="http://schemas.microsoft.com/office/drawing/2014/main" id="{178F6D32-300C-468F-B2B4-804EFCF05CB2}"/>
              </a:ext>
            </a:extLst>
          </p:cNvPr>
          <p:cNvSpPr>
            <a:spLocks noGrp="1"/>
          </p:cNvSpPr>
          <p:nvPr>
            <p:ph idx="1"/>
          </p:nvPr>
        </p:nvSpPr>
        <p:spPr/>
        <p:txBody>
          <a:bodyPr/>
          <a:lstStyle/>
          <a:p>
            <a:r>
              <a:rPr lang="en-US" b="0" i="0" dirty="0">
                <a:solidFill>
                  <a:srgbClr val="373A3C"/>
                </a:solidFill>
                <a:effectLst/>
                <a:latin typeface="Nunito Sans"/>
              </a:rPr>
              <a:t>It must have infuriated the persecutors of Christians they could not find the body of Jesus. Where was it?</a:t>
            </a:r>
          </a:p>
          <a:p>
            <a:r>
              <a:rPr lang="en-US" b="0" i="0" dirty="0">
                <a:solidFill>
                  <a:srgbClr val="373A3C"/>
                </a:solidFill>
                <a:effectLst/>
                <a:latin typeface="Nunito Sans"/>
              </a:rPr>
              <a:t>It also must have infuriated the Christian persecutors that they could not find the body of Jesus’ Mother. Christians were known as having a powerful devotion to the bodies of the saints—considering them relics—and yet the body of Mary was nowhere to be found. We know where most of the Apostles are buried. Where is Mary buried?</a:t>
            </a:r>
            <a:endParaRPr lang="en-US" dirty="0"/>
          </a:p>
        </p:txBody>
      </p:sp>
    </p:spTree>
    <p:extLst>
      <p:ext uri="{BB962C8B-B14F-4D97-AF65-F5344CB8AC3E}">
        <p14:creationId xmlns:p14="http://schemas.microsoft.com/office/powerpoint/2010/main" val="9180698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64D8E-5E6C-4D9F-AB52-389225CCD864}"/>
              </a:ext>
            </a:extLst>
          </p:cNvPr>
          <p:cNvSpPr>
            <a:spLocks noGrp="1"/>
          </p:cNvSpPr>
          <p:nvPr>
            <p:ph type="title"/>
          </p:nvPr>
        </p:nvSpPr>
        <p:spPr/>
        <p:txBody>
          <a:bodyPr/>
          <a:lstStyle/>
          <a:p>
            <a:pPr algn="ctr"/>
            <a:r>
              <a:rPr lang="en-US" dirty="0"/>
              <a:t>Why Does God Allow Suffering?</a:t>
            </a:r>
          </a:p>
        </p:txBody>
      </p:sp>
      <p:sp>
        <p:nvSpPr>
          <p:cNvPr id="3" name="Content Placeholder 2">
            <a:extLst>
              <a:ext uri="{FF2B5EF4-FFF2-40B4-BE49-F238E27FC236}">
                <a16:creationId xmlns:a16="http://schemas.microsoft.com/office/drawing/2014/main" id="{28BE009A-ED4D-4171-8898-CCE330E423E3}"/>
              </a:ext>
            </a:extLst>
          </p:cNvPr>
          <p:cNvSpPr>
            <a:spLocks noGrp="1"/>
          </p:cNvSpPr>
          <p:nvPr>
            <p:ph idx="1"/>
          </p:nvPr>
        </p:nvSpPr>
        <p:spPr/>
        <p:txBody>
          <a:bodyPr/>
          <a:lstStyle/>
          <a:p>
            <a:r>
              <a:rPr lang="en-US" dirty="0">
                <a:hlinkClick r:id="rId2"/>
              </a:rPr>
              <a:t>https://www.crediblecatholic.com/12vid/7E-P7/u05.mp4</a:t>
            </a:r>
            <a:endParaRPr lang="en-US" dirty="0"/>
          </a:p>
          <a:p>
            <a:endParaRPr lang="en-US" dirty="0"/>
          </a:p>
          <a:p>
            <a:r>
              <a:rPr lang="en-US" dirty="0">
                <a:hlinkClick r:id="rId3"/>
              </a:rPr>
              <a:t>https://www.crediblecatholic.com/12vid/7E-P7/u06.mp4</a:t>
            </a:r>
            <a:endParaRPr lang="en-US" dirty="0"/>
          </a:p>
          <a:p>
            <a:endParaRPr lang="en-US" dirty="0"/>
          </a:p>
          <a:p>
            <a:r>
              <a:rPr lang="en-US" dirty="0">
                <a:hlinkClick r:id="rId4"/>
              </a:rPr>
              <a:t>https://www.crediblecatholic.com/12vid/7E-P7/u07.mp4</a:t>
            </a:r>
            <a:endParaRPr lang="en-US" dirty="0"/>
          </a:p>
          <a:p>
            <a:endParaRPr lang="en-US" dirty="0"/>
          </a:p>
          <a:p>
            <a:r>
              <a:rPr lang="en-US" dirty="0">
                <a:hlinkClick r:id="rId5"/>
              </a:rPr>
              <a:t>https://www.crediblecatholic.com/12vid/7E-P7/u08.mp4</a:t>
            </a:r>
            <a:endParaRPr lang="en-US" dirty="0"/>
          </a:p>
          <a:p>
            <a:endParaRPr lang="en-US" dirty="0"/>
          </a:p>
        </p:txBody>
      </p:sp>
    </p:spTree>
    <p:extLst>
      <p:ext uri="{BB962C8B-B14F-4D97-AF65-F5344CB8AC3E}">
        <p14:creationId xmlns:p14="http://schemas.microsoft.com/office/powerpoint/2010/main" val="18877165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4BEBE-61AA-4E0F-B567-B7F519984FD2}"/>
              </a:ext>
            </a:extLst>
          </p:cNvPr>
          <p:cNvSpPr>
            <a:spLocks noGrp="1"/>
          </p:cNvSpPr>
          <p:nvPr>
            <p:ph type="title"/>
          </p:nvPr>
        </p:nvSpPr>
        <p:spPr/>
        <p:txBody>
          <a:bodyPr/>
          <a:lstStyle/>
          <a:p>
            <a:pPr algn="ctr"/>
            <a:r>
              <a:rPr lang="en-US" dirty="0"/>
              <a:t>Why Does God Allow Suffering?</a:t>
            </a:r>
          </a:p>
        </p:txBody>
      </p:sp>
      <p:sp>
        <p:nvSpPr>
          <p:cNvPr id="3" name="Content Placeholder 2">
            <a:extLst>
              <a:ext uri="{FF2B5EF4-FFF2-40B4-BE49-F238E27FC236}">
                <a16:creationId xmlns:a16="http://schemas.microsoft.com/office/drawing/2014/main" id="{5558DAAB-2AF2-4361-9532-CE59CE139114}"/>
              </a:ext>
            </a:extLst>
          </p:cNvPr>
          <p:cNvSpPr>
            <a:spLocks noGrp="1"/>
          </p:cNvSpPr>
          <p:nvPr>
            <p:ph idx="1"/>
          </p:nvPr>
        </p:nvSpPr>
        <p:spPr/>
        <p:txBody>
          <a:bodyPr/>
          <a:lstStyle/>
          <a:p>
            <a:r>
              <a:rPr lang="en-US" dirty="0"/>
              <a:t>https://www.crediblecatholic.com/12vid/7E-P7/u09.mp4</a:t>
            </a:r>
          </a:p>
          <a:p>
            <a:endParaRPr lang="en-US" dirty="0"/>
          </a:p>
          <a:p>
            <a:r>
              <a:rPr lang="en-US" dirty="0">
                <a:hlinkClick r:id="rId2"/>
              </a:rPr>
              <a:t>https://www.crediblecatholic.com/12vid/7E-P7/u10.mp4</a:t>
            </a:r>
            <a:endParaRPr lang="en-US" dirty="0"/>
          </a:p>
          <a:p>
            <a:endParaRPr lang="en-US" dirty="0"/>
          </a:p>
          <a:p>
            <a:r>
              <a:rPr lang="en-US" dirty="0">
                <a:hlinkClick r:id="rId3"/>
              </a:rPr>
              <a:t>https://www.crediblecatholic.com/12vid/7E-P7/u11.mp4</a:t>
            </a:r>
            <a:endParaRPr lang="en-US" dirty="0"/>
          </a:p>
          <a:p>
            <a:endParaRPr lang="en-US" dirty="0"/>
          </a:p>
          <a:p>
            <a:endParaRPr lang="en-US" dirty="0"/>
          </a:p>
          <a:p>
            <a:endParaRPr lang="en-US" dirty="0"/>
          </a:p>
          <a:p>
            <a:endParaRPr lang="en-US" dirty="0"/>
          </a:p>
          <a:p>
            <a:endParaRPr lang="en-US" dirty="0"/>
          </a:p>
        </p:txBody>
      </p:sp>
      <p:sp>
        <p:nvSpPr>
          <p:cNvPr id="4" name="Content Placeholder 2">
            <a:extLst>
              <a:ext uri="{FF2B5EF4-FFF2-40B4-BE49-F238E27FC236}">
                <a16:creationId xmlns:a16="http://schemas.microsoft.com/office/drawing/2014/main" id="{8717CF1A-82EF-4933-B76A-DBA55A60CFAA}"/>
              </a:ext>
            </a:extLst>
          </p:cNvPr>
          <p:cNvSpPr txBox="1">
            <a:spLocks/>
          </p:cNvSpPr>
          <p:nvPr/>
        </p:nvSpPr>
        <p:spPr>
          <a:xfrm>
            <a:off x="838200" y="184467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hlinkClick r:id="rId4"/>
              </a:rPr>
              <a:t>https://www.crediblecatholic.com/12vid/7E-P7/u09.mp4</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19788323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910AA-198D-4CDE-B42E-92630D87E987}"/>
              </a:ext>
            </a:extLst>
          </p:cNvPr>
          <p:cNvSpPr>
            <a:spLocks noGrp="1"/>
          </p:cNvSpPr>
          <p:nvPr>
            <p:ph type="title"/>
          </p:nvPr>
        </p:nvSpPr>
        <p:spPr/>
        <p:txBody>
          <a:bodyPr/>
          <a:lstStyle/>
          <a:p>
            <a:pPr algn="ctr"/>
            <a:r>
              <a:rPr lang="en-US" dirty="0"/>
              <a:t>Suffering is not a Choice…</a:t>
            </a:r>
          </a:p>
        </p:txBody>
      </p:sp>
      <p:sp>
        <p:nvSpPr>
          <p:cNvPr id="3" name="Content Placeholder 2">
            <a:extLst>
              <a:ext uri="{FF2B5EF4-FFF2-40B4-BE49-F238E27FC236}">
                <a16:creationId xmlns:a16="http://schemas.microsoft.com/office/drawing/2014/main" id="{61C63DDB-3A92-4876-A1E5-2CE1838B6712}"/>
              </a:ext>
            </a:extLst>
          </p:cNvPr>
          <p:cNvSpPr>
            <a:spLocks noGrp="1"/>
          </p:cNvSpPr>
          <p:nvPr>
            <p:ph idx="1"/>
          </p:nvPr>
        </p:nvSpPr>
        <p:spPr/>
        <p:txBody>
          <a:bodyPr>
            <a:normAutofit lnSpcReduction="10000"/>
          </a:bodyPr>
          <a:lstStyle/>
          <a:p>
            <a:r>
              <a:rPr lang="en-US" dirty="0"/>
              <a:t>…but HOW we suffer IS a choice!</a:t>
            </a:r>
          </a:p>
          <a:p>
            <a:r>
              <a:rPr lang="en-US" dirty="0"/>
              <a:t>Evangelization will include suffering because it involves living out our Faith, following the examples of Christ, His Apostles, and the Saints.</a:t>
            </a:r>
          </a:p>
          <a:p>
            <a:r>
              <a:rPr lang="en-US" dirty="0"/>
              <a:t>“Observing the boldness of Peter and John and perceiving them to be uneducated, ordinary men, the leaders, elders, and scribes were amazed, and they recognized them as the companions of Jesus…[they] ordered them not to speak or teach at all in the name of Jesus. Peter and John, however, said to them in reply, ‘Whether it is right in the sight of God for us to obey you rather than God, you be the judges. It is impossible for us not to speak about what we have seen and heard…’” (Acts of the Apostles 4:13-21)</a:t>
            </a:r>
          </a:p>
        </p:txBody>
      </p:sp>
    </p:spTree>
    <p:extLst>
      <p:ext uri="{BB962C8B-B14F-4D97-AF65-F5344CB8AC3E}">
        <p14:creationId xmlns:p14="http://schemas.microsoft.com/office/powerpoint/2010/main" val="19010517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4005</TotalTime>
  <Words>4139</Words>
  <Application>Microsoft Office PowerPoint</Application>
  <PresentationFormat>Widescreen</PresentationFormat>
  <Paragraphs>250</Paragraphs>
  <Slides>48</Slides>
  <Notes>5</Notes>
  <HiddenSlides>8</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Arial</vt:lpstr>
      <vt:lpstr>Calibri</vt:lpstr>
      <vt:lpstr>Calibri Light</vt:lpstr>
      <vt:lpstr>Inter</vt:lpstr>
      <vt:lpstr>Merriweather</vt:lpstr>
      <vt:lpstr>Nunito Sans</vt:lpstr>
      <vt:lpstr>system-ui</vt:lpstr>
      <vt:lpstr>Yahoo Sans</vt:lpstr>
      <vt:lpstr>Office Theme</vt:lpstr>
      <vt:lpstr>PowerPoint Presentation</vt:lpstr>
      <vt:lpstr>Conflict of Interest</vt:lpstr>
      <vt:lpstr>Conflict of Interest</vt:lpstr>
      <vt:lpstr>Conflict of Interest</vt:lpstr>
      <vt:lpstr>Definitions</vt:lpstr>
      <vt:lpstr>Definitions</vt:lpstr>
      <vt:lpstr>Example: “Aunt Jemima”</vt:lpstr>
      <vt:lpstr>Definitions</vt:lpstr>
      <vt:lpstr>Equity, Diversity, and Inclusion</vt:lpstr>
      <vt:lpstr>Critical Race Theory</vt:lpstr>
      <vt:lpstr>Critical Race Theory – How it works!</vt:lpstr>
      <vt:lpstr>Critical Race Theory – How to defeat it:</vt:lpstr>
      <vt:lpstr>What is the significance of “Can We Still Reason Together?”</vt:lpstr>
      <vt:lpstr>Abuse of Power?</vt:lpstr>
      <vt:lpstr>Abuse of Power</vt:lpstr>
      <vt:lpstr>Capitalism vs. Socialism</vt:lpstr>
      <vt:lpstr>What is Socialism?</vt:lpstr>
      <vt:lpstr>What is Socialism?</vt:lpstr>
      <vt:lpstr>What is Capitalism?</vt:lpstr>
      <vt:lpstr>PowerPoint Presentation</vt:lpstr>
      <vt:lpstr>PowerPoint Presentation</vt:lpstr>
      <vt:lpstr>Communism/Marxism</vt:lpstr>
      <vt:lpstr>Communism</vt:lpstr>
      <vt:lpstr>Steps toward a Marxist society </vt:lpstr>
      <vt:lpstr>Marxism According to Solzhenitsyn</vt:lpstr>
      <vt:lpstr> Marxism According to Solzhenitsyn</vt:lpstr>
      <vt:lpstr>Resisting Marxism According to Solzhenitsyn*</vt:lpstr>
      <vt:lpstr>Resisting Marxism According to Solzhenitsyn</vt:lpstr>
      <vt:lpstr>Resisting Marxism According to Solzhenitsyn</vt:lpstr>
      <vt:lpstr>Resisting Marxism According to Solzhenitsyn</vt:lpstr>
      <vt:lpstr>Resisting Marxism According to Solzhenitsyn</vt:lpstr>
      <vt:lpstr>Steps to Communism</vt:lpstr>
      <vt:lpstr>Steps to Communism</vt:lpstr>
      <vt:lpstr>PowerPoint Presentation</vt:lpstr>
      <vt:lpstr>Ronald Reagan on Fascism and Liberalism</vt:lpstr>
      <vt:lpstr>Capitalism vs Communism</vt:lpstr>
      <vt:lpstr>PowerPoint Presentation</vt:lpstr>
      <vt:lpstr>PowerPoint Presentation</vt:lpstr>
      <vt:lpstr>Major Principles of Catholic Social Teaching</vt:lpstr>
      <vt:lpstr>Conflict of Interest</vt:lpstr>
      <vt:lpstr>Conflict of Interest</vt:lpstr>
      <vt:lpstr>Conflict of Interest</vt:lpstr>
      <vt:lpstr>Conflict of Interest</vt:lpstr>
      <vt:lpstr>Is God Dead?</vt:lpstr>
      <vt:lpstr>Is God Dead?</vt:lpstr>
      <vt:lpstr>Why Does God Allow Suffering?</vt:lpstr>
      <vt:lpstr>Why Does God Allow Suffering?</vt:lpstr>
      <vt:lpstr>Suffering is not a Choice…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20</dc:title>
  <dc:creator>Bob Laird</dc:creator>
  <cp:lastModifiedBy>Gerri Laird</cp:lastModifiedBy>
  <cp:revision>77</cp:revision>
  <cp:lastPrinted>2021-04-18T18:08:08Z</cp:lastPrinted>
  <dcterms:created xsi:type="dcterms:W3CDTF">2021-03-05T21:36:46Z</dcterms:created>
  <dcterms:modified xsi:type="dcterms:W3CDTF">2022-04-24T17:47:24Z</dcterms:modified>
</cp:coreProperties>
</file>