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4" r:id="rId2"/>
    <p:sldId id="304" r:id="rId3"/>
    <p:sldId id="311" r:id="rId4"/>
    <p:sldId id="314" r:id="rId5"/>
    <p:sldId id="324" r:id="rId6"/>
    <p:sldId id="325" r:id="rId7"/>
    <p:sldId id="326" r:id="rId8"/>
    <p:sldId id="328" r:id="rId9"/>
    <p:sldId id="317" r:id="rId10"/>
    <p:sldId id="318" r:id="rId11"/>
    <p:sldId id="319" r:id="rId12"/>
    <p:sldId id="321" r:id="rId13"/>
    <p:sldId id="315" r:id="rId14"/>
    <p:sldId id="312" r:id="rId15"/>
    <p:sldId id="269" r:id="rId16"/>
    <p:sldId id="259" r:id="rId17"/>
    <p:sldId id="260" r:id="rId18"/>
    <p:sldId id="261" r:id="rId19"/>
    <p:sldId id="262" r:id="rId20"/>
    <p:sldId id="263" r:id="rId21"/>
    <p:sldId id="313" r:id="rId22"/>
    <p:sldId id="264" r:id="rId23"/>
    <p:sldId id="266" r:id="rId24"/>
    <p:sldId id="267" r:id="rId25"/>
    <p:sldId id="268" r:id="rId26"/>
    <p:sldId id="322" r:id="rId27"/>
    <p:sldId id="32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b Laird" initials="BL" lastIdx="4" clrIdx="0">
    <p:extLst>
      <p:ext uri="{19B8F6BF-5375-455C-9EA6-DF929625EA0E}">
        <p15:presenceInfo xmlns:p15="http://schemas.microsoft.com/office/powerpoint/2012/main" userId="S::blaird@cardinalnewmansociety.org::9c0f2886-365d-44a7-b76f-3e40173370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0E19EC-5074-4FB1-ACE7-601E070964F8}" v="98" dt="2022-03-30T19:04:28.0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2" autoAdjust="0"/>
    <p:restoredTop sz="94660"/>
  </p:normalViewPr>
  <p:slideViewPr>
    <p:cSldViewPr snapToGrid="0">
      <p:cViewPr varScale="1">
        <p:scale>
          <a:sx n="81" d="100"/>
          <a:sy n="81" d="100"/>
        </p:scale>
        <p:origin x="145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3-06T13:42:04.083" idx="1">
    <p:pos x="3799" y="3216"/>
    <p:text>Not all lies are bad, in fact, some lies can actually work in your favor...example of a helpful lie. "AF" code which they though could stand for Midway (islands in the Pacific 1/2 way between Hawaii and Far East. Thought AF meant midway. So they sent an encrypeted false message saying Midway's distilling station was busted and needed fresh water. Shortly thereafter, they intercepted a message waying that "AF is short of water."</p:text>
    <p:extLst>
      <p:ext uri="{C676402C-5697-4E1C-873F-D02D1690AC5C}">
        <p15:threadingInfo xmlns:p15="http://schemas.microsoft.com/office/powerpoint/2012/main" timeZoneBias="300"/>
      </p:ext>
    </p:extLst>
  </p:cm>
  <p:cm authorId="1" dt="2021-03-06T13:49:28.329" idx="2">
    <p:pos x="3939" y="3413"/>
    <p:text>German U-Boats were regualry sinking a vast number of merchant ships brinign food, oil, and supplies from North America to England in June 1941. British mathematicians including Alan Turing (an early pioneer of computing) broke the code revealing the German uboat positions. From that, Ultra, the Allied intelligence project, used a slew of false messages to keep the Germans off their trail.</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3-06T13:52:36.828" idx="3">
    <p:pos x="2211" y="3115"/>
    <p:text>Hitler based his Nazi propaganda on fear and hatred, protraying the Jewish people as the enemy of all classes of society. He used coerrcion, terror, and mass manipulation to brainwash people into believing his lies. He blamed WWI on the Jews. the currency inflation after the Treaty of Versailles was blamed on the Jews. "If you tell a lie long enough, people will begin to believe it." resulted in at least 17.6 million deaths, indlucing the genocide of 6 million JEwish people.</p:text>
    <p:extLst>
      <p:ext uri="{C676402C-5697-4E1C-873F-D02D1690AC5C}">
        <p15:threadingInfo xmlns:p15="http://schemas.microsoft.com/office/powerpoint/2012/main" timeZoneBias="300"/>
      </p:ext>
    </p:extLst>
  </p:cm>
  <p:cm authorId="1" dt="2021-03-06T13:56:47.629" idx="4">
    <p:pos x="3896" y="3283"/>
    <p:text>nuclear power plant explosion 400x that of Hiroshima bomb occurred in Cherrnobyl in USSR April 26, 1986. Soviet authories waited an entire day before evacuating residence from nearby cities. THey kept mum about the seriousness of the accident until at least 18 days later.</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47948-D4DC-4DA2-AA3F-58CC78283A2F}" type="datetimeFigureOut">
              <a:rPr lang="en-US" smtClean="0"/>
              <a:t>4/10/2022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A98B34-E58F-4F0D-BE4D-F8815DC07313}" type="slidenum">
              <a:rPr lang="en-US" smtClean="0"/>
              <a:t>‹#›</a:t>
            </a:fld>
            <a:endParaRPr lang="en-US"/>
          </a:p>
        </p:txBody>
      </p:sp>
    </p:spTree>
    <p:extLst>
      <p:ext uri="{BB962C8B-B14F-4D97-AF65-F5344CB8AC3E}">
        <p14:creationId xmlns:p14="http://schemas.microsoft.com/office/powerpoint/2010/main" val="2935844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CBFFF5-C3BB-154F-AE1E-E2ABEA4C3A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1910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6C7C8-DB3A-4611-9F9C-87C109DAE5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E27B98-FEF8-40F2-81E5-290EAD6AF077}"/>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573456-ED83-4C91-B408-737143E2C5A7}"/>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5" name="Footer Placeholder 4">
            <a:extLst>
              <a:ext uri="{FF2B5EF4-FFF2-40B4-BE49-F238E27FC236}">
                <a16:creationId xmlns:a16="http://schemas.microsoft.com/office/drawing/2014/main" id="{857988AB-FDE9-40E3-9AE5-935FF10117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204FEE-B057-4CE6-975C-90DA8B2646D0}"/>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317179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58CD3-D31D-4440-BDA2-59CFDBF292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D9107E-49A4-4140-8D28-224CACE52B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8B217D-BD3F-4656-BC57-1AC2B0CE5EA6}"/>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5" name="Footer Placeholder 4">
            <a:extLst>
              <a:ext uri="{FF2B5EF4-FFF2-40B4-BE49-F238E27FC236}">
                <a16:creationId xmlns:a16="http://schemas.microsoft.com/office/drawing/2014/main" id="{F790BDFD-5A6A-4825-BB7B-737982020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7B87B8-3A64-4A28-AF4D-169E74DCAA88}"/>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486259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9266F-1E70-4F6C-902E-46B5DF68BE4D}"/>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515778-E619-4464-8817-27DFF36E16B7}"/>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0">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A48B9D-E377-45F7-A7BD-42A2C5497044}"/>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5" name="Footer Placeholder 4">
            <a:extLst>
              <a:ext uri="{FF2B5EF4-FFF2-40B4-BE49-F238E27FC236}">
                <a16:creationId xmlns:a16="http://schemas.microsoft.com/office/drawing/2014/main" id="{E42A5EE8-E357-4F05-A530-17B74088E6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25B282-3858-4CD4-9DC5-A6F6F146A5E7}"/>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12608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AF58B-5DBA-44C9-A017-EC0F593A97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E4064C-12CF-40C7-BC9B-CE66BBC8F2C1}"/>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D0F3BE-152E-4E8B-A9CB-C65884DEB74A}"/>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1CB426-BDB7-44BA-A6EC-7CF4A5118906}"/>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6" name="Footer Placeholder 5">
            <a:extLst>
              <a:ext uri="{FF2B5EF4-FFF2-40B4-BE49-F238E27FC236}">
                <a16:creationId xmlns:a16="http://schemas.microsoft.com/office/drawing/2014/main" id="{4DCA99A7-DA43-4252-8589-B5CC3DA27A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DD104E-6153-4D78-8163-9EA3BDBCFEA5}"/>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1785091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26F55-D4F3-4625-9BE7-425AAC855CE0}"/>
              </a:ext>
            </a:extLst>
          </p:cNvPr>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6139A8-4EB0-4E33-AB35-8F5EF13B606E}"/>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2435DB-73BD-4730-8A88-D065DDAD396F}"/>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29CE7B-636F-4261-8A35-B8F7A51B9827}"/>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B23958-7929-4165-A617-E4BA0869F383}"/>
              </a:ext>
            </a:extLst>
          </p:cNvPr>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B64A91-448E-40F4-AF89-D7F22887922C}"/>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8" name="Footer Placeholder 7">
            <a:extLst>
              <a:ext uri="{FF2B5EF4-FFF2-40B4-BE49-F238E27FC236}">
                <a16:creationId xmlns:a16="http://schemas.microsoft.com/office/drawing/2014/main" id="{C989C3DA-3A95-4218-B7F6-1C0A917A08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133436-8649-4A48-8698-7CCF2E0FB4DA}"/>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1191720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BF1F1-27C8-4E1B-847F-F043C740CE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92340D-4365-4FE6-83B8-B706DD49666D}"/>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4" name="Footer Placeholder 3">
            <a:extLst>
              <a:ext uri="{FF2B5EF4-FFF2-40B4-BE49-F238E27FC236}">
                <a16:creationId xmlns:a16="http://schemas.microsoft.com/office/drawing/2014/main" id="{A0EADF9A-D189-4714-8D34-052B479C73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0369DE-2DCE-4F3C-A488-A295BDD0D6BE}"/>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3804767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2A26FE-4549-4397-BE64-58F748D3F7F6}"/>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3" name="Footer Placeholder 2">
            <a:extLst>
              <a:ext uri="{FF2B5EF4-FFF2-40B4-BE49-F238E27FC236}">
                <a16:creationId xmlns:a16="http://schemas.microsoft.com/office/drawing/2014/main" id="{49719A06-E0A3-41C7-9561-42E87CE3E9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8F78BE-A25C-4B76-B819-BC68E80190DB}"/>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3152994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0DF6D-E044-4808-A33B-0CED14570F0F}"/>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011A8E-44A4-4305-A8D4-E91607933335}"/>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3E276D-B3E4-4C12-A1AF-DD99E005BE8A}"/>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4A41C7-3021-4098-A94F-943625704468}"/>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6" name="Footer Placeholder 5">
            <a:extLst>
              <a:ext uri="{FF2B5EF4-FFF2-40B4-BE49-F238E27FC236}">
                <a16:creationId xmlns:a16="http://schemas.microsoft.com/office/drawing/2014/main" id="{D38F0423-FF5C-401C-B321-0F51D5B70B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C6A3B1-6E7C-4F00-8D75-0AE9B74ED937}"/>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380934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3A797-DFB1-405F-89DA-64B2CE92ABA9}"/>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8D3963-4D70-49AC-BEC1-DA307C228724}"/>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US"/>
          </a:p>
        </p:txBody>
      </p:sp>
      <p:sp>
        <p:nvSpPr>
          <p:cNvPr id="4" name="Text Placeholder 3">
            <a:extLst>
              <a:ext uri="{FF2B5EF4-FFF2-40B4-BE49-F238E27FC236}">
                <a16:creationId xmlns:a16="http://schemas.microsoft.com/office/drawing/2014/main" id="{1E0E1AA5-010D-4B69-BD8C-DC1E45A86471}"/>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CD8BB-1212-4E5F-BEC6-5E47CBCDE80A}"/>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6" name="Footer Placeholder 5">
            <a:extLst>
              <a:ext uri="{FF2B5EF4-FFF2-40B4-BE49-F238E27FC236}">
                <a16:creationId xmlns:a16="http://schemas.microsoft.com/office/drawing/2014/main" id="{91843621-6332-4650-9255-858CAD5A0D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C6CFF2-1156-4779-AB17-464B69BD2DAC}"/>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101623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937A2-E4DD-45D9-AF20-C9B3955516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4B9A41-9975-4B3B-92BB-2871473435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F68017-EB6F-49C2-9F21-E8E631E27E67}"/>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5" name="Footer Placeholder 4">
            <a:extLst>
              <a:ext uri="{FF2B5EF4-FFF2-40B4-BE49-F238E27FC236}">
                <a16:creationId xmlns:a16="http://schemas.microsoft.com/office/drawing/2014/main" id="{CA347636-F54E-425D-905B-A92F0A6E2F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D23A4-9FA0-4F14-A715-6828AC871B10}"/>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356788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459137-73F9-4A78-950C-720B2F401563}"/>
              </a:ext>
            </a:extLst>
          </p:cNvPr>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4CA17D-A561-4075-B2E5-D9CBB98869A3}"/>
              </a:ext>
            </a:extLst>
          </p:cNvPr>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E3D1F6-37E6-4FCD-BC81-8104E51C3DB1}"/>
              </a:ext>
            </a:extLst>
          </p:cNvPr>
          <p:cNvSpPr>
            <a:spLocks noGrp="1"/>
          </p:cNvSpPr>
          <p:nvPr>
            <p:ph type="dt" sz="half" idx="10"/>
          </p:nvPr>
        </p:nvSpPr>
        <p:spPr/>
        <p:txBody>
          <a:bodyPr/>
          <a:lstStyle/>
          <a:p>
            <a:fld id="{B647B2F7-B1E7-4E0E-A976-E63A56B65358}" type="datetimeFigureOut">
              <a:rPr lang="en-US" smtClean="0"/>
              <a:t>4/10/2022</a:t>
            </a:fld>
            <a:endParaRPr lang="en-US"/>
          </a:p>
        </p:txBody>
      </p:sp>
      <p:sp>
        <p:nvSpPr>
          <p:cNvPr id="5" name="Footer Placeholder 4">
            <a:extLst>
              <a:ext uri="{FF2B5EF4-FFF2-40B4-BE49-F238E27FC236}">
                <a16:creationId xmlns:a16="http://schemas.microsoft.com/office/drawing/2014/main" id="{94FEE9F5-B818-404F-A850-E25B0B15ED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95D76-A47C-4958-961D-537B5B0A9625}"/>
              </a:ext>
            </a:extLst>
          </p:cNvPr>
          <p:cNvSpPr>
            <a:spLocks noGrp="1"/>
          </p:cNvSpPr>
          <p:nvPr>
            <p:ph type="sldNum" sz="quarter" idx="12"/>
          </p:nvPr>
        </p:nvSpPr>
        <p:spPr/>
        <p:txBody>
          <a:bodyPr/>
          <a:lstStyle/>
          <a:p>
            <a:fld id="{69FF3AED-ECBA-41A5-AF1A-88682A35F5C1}" type="slidenum">
              <a:rPr lang="en-US" smtClean="0"/>
              <a:t>‹#›</a:t>
            </a:fld>
            <a:endParaRPr lang="en-US"/>
          </a:p>
        </p:txBody>
      </p:sp>
    </p:spTree>
    <p:extLst>
      <p:ext uri="{BB962C8B-B14F-4D97-AF65-F5344CB8AC3E}">
        <p14:creationId xmlns:p14="http://schemas.microsoft.com/office/powerpoint/2010/main" val="3767043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4E13CC-51E8-47E9-AE55-49281207A9AD}"/>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C4B9AD-CDEA-4337-81DA-ADA361778DE9}"/>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CAB3A4-9991-4D00-8DB8-1892273020F1}"/>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47B2F7-B1E7-4E0E-A976-E63A56B65358}" type="datetimeFigureOut">
              <a:rPr lang="en-US" smtClean="0"/>
              <a:t>4/10/2022</a:t>
            </a:fld>
            <a:endParaRPr lang="en-US"/>
          </a:p>
        </p:txBody>
      </p:sp>
      <p:sp>
        <p:nvSpPr>
          <p:cNvPr id="5" name="Footer Placeholder 4">
            <a:extLst>
              <a:ext uri="{FF2B5EF4-FFF2-40B4-BE49-F238E27FC236}">
                <a16:creationId xmlns:a16="http://schemas.microsoft.com/office/drawing/2014/main" id="{E306A9F1-3488-4DDB-8684-2C0D6325CC4E}"/>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B333BA-398F-48B3-8B71-7FA70F54FD82}"/>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FF3AED-ECBA-41A5-AF1A-88682A35F5C1}" type="slidenum">
              <a:rPr lang="en-US" smtClean="0"/>
              <a:t>‹#›</a:t>
            </a:fld>
            <a:endParaRPr lang="en-US"/>
          </a:p>
        </p:txBody>
      </p:sp>
    </p:spTree>
    <p:extLst>
      <p:ext uri="{BB962C8B-B14F-4D97-AF65-F5344CB8AC3E}">
        <p14:creationId xmlns:p14="http://schemas.microsoft.com/office/powerpoint/2010/main" val="114814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8"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600"/>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11">
              <a:defRPr/>
            </a:pPr>
            <a:endParaRPr lang="en-US">
              <a:solidFill>
                <a:prstClr val="black"/>
              </a:solidFill>
              <a:latin typeface="Calibri" panose="020F0502020204030204"/>
            </a:endParaRPr>
          </a:p>
        </p:txBody>
      </p:sp>
      <p:pic>
        <p:nvPicPr>
          <p:cNvPr id="5" name="Picture 4">
            <a:extLst>
              <a:ext uri="{FF2B5EF4-FFF2-40B4-BE49-F238E27FC236}">
                <a16:creationId xmlns:a16="http://schemas.microsoft.com/office/drawing/2014/main" id="{1B5E123D-5EDC-E64B-B6D4-18848E46DB7D}"/>
              </a:ext>
            </a:extLst>
          </p:cNvPr>
          <p:cNvPicPr>
            <a:picLocks noChangeAspect="1"/>
          </p:cNvPicPr>
          <p:nvPr/>
        </p:nvPicPr>
        <p:blipFill>
          <a:blip r:embed="rId2"/>
          <a:stretch>
            <a:fillRect/>
          </a:stretch>
        </p:blipFill>
        <p:spPr>
          <a:xfrm>
            <a:off x="1137192" y="0"/>
            <a:ext cx="5594995" cy="6858000"/>
          </a:xfrm>
          <a:prstGeom prst="rect">
            <a:avLst/>
          </a:prstGeom>
        </p:spPr>
      </p:pic>
      <p:sp>
        <p:nvSpPr>
          <p:cNvPr id="6" name="Rectangle 5">
            <a:extLst>
              <a:ext uri="{FF2B5EF4-FFF2-40B4-BE49-F238E27FC236}">
                <a16:creationId xmlns:a16="http://schemas.microsoft.com/office/drawing/2014/main" id="{1E0D9853-653F-BE44-B2D9-2B19934CD105}"/>
              </a:ext>
            </a:extLst>
          </p:cNvPr>
          <p:cNvSpPr/>
          <p:nvPr/>
        </p:nvSpPr>
        <p:spPr>
          <a:xfrm>
            <a:off x="6876407" y="194709"/>
            <a:ext cx="4728463" cy="2123658"/>
          </a:xfrm>
          <a:prstGeom prst="rect">
            <a:avLst/>
          </a:prstGeom>
        </p:spPr>
        <p:txBody>
          <a:bodyPr wrap="square" lIns="91440" tIns="45720" rIns="91440" bIns="45720" anchor="t">
            <a:spAutoFit/>
          </a:bodyPr>
          <a:lstStyle/>
          <a:p>
            <a:pPr algn="ctr" defTabSz="914411">
              <a:defRPr/>
            </a:pPr>
            <a:r>
              <a:rPr lang="en-US" sz="4400" dirty="0">
                <a:solidFill>
                  <a:srgbClr val="050505"/>
                </a:solidFill>
                <a:latin typeface="system-ui"/>
              </a:rPr>
              <a:t>Ninth Grade CCD Class #24</a:t>
            </a:r>
          </a:p>
          <a:p>
            <a:pPr algn="ctr" defTabSz="914411">
              <a:defRPr/>
            </a:pPr>
            <a:r>
              <a:rPr lang="en-US" sz="4400" dirty="0">
                <a:solidFill>
                  <a:srgbClr val="050505"/>
                </a:solidFill>
                <a:latin typeface="system-ui"/>
              </a:rPr>
              <a:t>April 10, 2022</a:t>
            </a:r>
            <a:endParaRPr lang="en-US" sz="4400" dirty="0">
              <a:solidFill>
                <a:prstClr val="black"/>
              </a:solidFill>
              <a:latin typeface="Calibri" panose="020F0502020204030204"/>
            </a:endParaRPr>
          </a:p>
        </p:txBody>
      </p:sp>
      <p:sp>
        <p:nvSpPr>
          <p:cNvPr id="2" name="TextBox 1">
            <a:extLst>
              <a:ext uri="{FF2B5EF4-FFF2-40B4-BE49-F238E27FC236}">
                <a16:creationId xmlns:a16="http://schemas.microsoft.com/office/drawing/2014/main" id="{787AC7C7-6728-FE40-AD68-29EA40A344DF}"/>
              </a:ext>
            </a:extLst>
          </p:cNvPr>
          <p:cNvSpPr txBox="1"/>
          <p:nvPr/>
        </p:nvSpPr>
        <p:spPr>
          <a:xfrm>
            <a:off x="7955228" y="3429001"/>
            <a:ext cx="3506304" cy="1384995"/>
          </a:xfrm>
          <a:prstGeom prst="rect">
            <a:avLst/>
          </a:prstGeom>
          <a:noFill/>
        </p:spPr>
        <p:txBody>
          <a:bodyPr wrap="square" rtlCol="0">
            <a:spAutoFit/>
          </a:bodyPr>
          <a:lstStyle/>
          <a:p>
            <a:pPr algn="ctr" defTabSz="914411">
              <a:defRPr/>
            </a:pPr>
            <a:r>
              <a:rPr lang="en-US" sz="2800" dirty="0">
                <a:solidFill>
                  <a:prstClr val="black"/>
                </a:solidFill>
                <a:latin typeface="Calibri" panose="020F0502020204030204"/>
              </a:rPr>
              <a:t>Eighth Commandment </a:t>
            </a:r>
          </a:p>
          <a:p>
            <a:pPr algn="ctr" defTabSz="914411">
              <a:defRPr/>
            </a:pPr>
            <a:r>
              <a:rPr lang="en-US" sz="2800" dirty="0">
                <a:solidFill>
                  <a:prstClr val="black"/>
                </a:solidFill>
                <a:latin typeface="Calibri" panose="020F0502020204030204"/>
              </a:rPr>
              <a:t>&amp; </a:t>
            </a:r>
          </a:p>
          <a:p>
            <a:pPr algn="ctr" defTabSz="914411">
              <a:defRPr/>
            </a:pPr>
            <a:r>
              <a:rPr lang="en-US" sz="2800" dirty="0">
                <a:solidFill>
                  <a:prstClr val="black"/>
                </a:solidFill>
                <a:latin typeface="Calibri" panose="020F0502020204030204"/>
              </a:rPr>
              <a:t>More</a:t>
            </a:r>
          </a:p>
        </p:txBody>
      </p:sp>
    </p:spTree>
    <p:extLst>
      <p:ext uri="{BB962C8B-B14F-4D97-AF65-F5344CB8AC3E}">
        <p14:creationId xmlns:p14="http://schemas.microsoft.com/office/powerpoint/2010/main" val="1566665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E28DD0-3819-1E40-9BDA-758CAE020B52}"/>
              </a:ext>
            </a:extLst>
          </p:cNvPr>
          <p:cNvSpPr>
            <a:spLocks noGrp="1"/>
          </p:cNvSpPr>
          <p:nvPr>
            <p:ph type="title"/>
          </p:nvPr>
        </p:nvSpPr>
        <p:spPr>
          <a:xfrm>
            <a:off x="841248" y="548640"/>
            <a:ext cx="3600860" cy="5431536"/>
          </a:xfrm>
        </p:spPr>
        <p:txBody>
          <a:bodyPr>
            <a:normAutofit/>
          </a:bodyPr>
          <a:lstStyle/>
          <a:p>
            <a:r>
              <a:rPr lang="en-US" sz="5400"/>
              <a:t>Anima Christi</a:t>
            </a:r>
          </a:p>
        </p:txBody>
      </p:sp>
      <p:sp>
        <p:nvSpPr>
          <p:cNvPr id="15"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2F2B98B-8FFA-6843-B5D6-E599B2883BC3}"/>
              </a:ext>
            </a:extLst>
          </p:cNvPr>
          <p:cNvSpPr>
            <a:spLocks noGrp="1"/>
          </p:cNvSpPr>
          <p:nvPr>
            <p:ph idx="1"/>
          </p:nvPr>
        </p:nvSpPr>
        <p:spPr>
          <a:xfrm>
            <a:off x="5126419" y="552091"/>
            <a:ext cx="6224335" cy="5431536"/>
          </a:xfrm>
        </p:spPr>
        <p:txBody>
          <a:bodyPr anchor="ctr">
            <a:normAutofit/>
          </a:bodyPr>
          <a:lstStyle/>
          <a:p>
            <a:pPr marL="0" indent="0">
              <a:buNone/>
            </a:pPr>
            <a:r>
              <a:rPr lang="en-US" sz="2200"/>
              <a:t>Soul of Christ, sanctify me.</a:t>
            </a:r>
            <a:br>
              <a:rPr lang="en-US" sz="2200"/>
            </a:br>
            <a:r>
              <a:rPr lang="en-US" sz="2200"/>
              <a:t>Body of Christ, save me.</a:t>
            </a:r>
            <a:br>
              <a:rPr lang="en-US" sz="2200"/>
            </a:br>
            <a:r>
              <a:rPr lang="en-US" sz="2200"/>
              <a:t>Blood of Christ, inebriate me.</a:t>
            </a:r>
            <a:br>
              <a:rPr lang="en-US" sz="2200"/>
            </a:br>
            <a:r>
              <a:rPr lang="en-US" sz="2200"/>
              <a:t>Water from the side of Christ, wash me.</a:t>
            </a:r>
            <a:br>
              <a:rPr lang="en-US" sz="2200"/>
            </a:br>
            <a:r>
              <a:rPr lang="en-US" sz="2200"/>
              <a:t>Passion of Christ, strengthen me.</a:t>
            </a:r>
            <a:br>
              <a:rPr lang="en-US" sz="2200"/>
            </a:br>
            <a:r>
              <a:rPr lang="en-US" sz="2200"/>
              <a:t>O Good Jesus, hear me.</a:t>
            </a:r>
            <a:br>
              <a:rPr lang="en-US" sz="2200"/>
            </a:br>
            <a:r>
              <a:rPr lang="en-US" sz="2200"/>
              <a:t>Within your wounds hide me.</a:t>
            </a:r>
            <a:br>
              <a:rPr lang="en-US" sz="2200"/>
            </a:br>
            <a:r>
              <a:rPr lang="en-US" sz="2200"/>
              <a:t>Permit me not to be separated from you.</a:t>
            </a:r>
            <a:br>
              <a:rPr lang="en-US" sz="2200"/>
            </a:br>
            <a:r>
              <a:rPr lang="en-US" sz="2200"/>
              <a:t>From the wicked foe, defend me.</a:t>
            </a:r>
            <a:br>
              <a:rPr lang="en-US" sz="2200"/>
            </a:br>
            <a:r>
              <a:rPr lang="en-US" sz="2200"/>
              <a:t>At the hour of my death, call me</a:t>
            </a:r>
            <a:br>
              <a:rPr lang="en-US" sz="2200"/>
            </a:br>
            <a:r>
              <a:rPr lang="en-US" sz="2200"/>
              <a:t>and bid me come to you</a:t>
            </a:r>
            <a:br>
              <a:rPr lang="en-US" sz="2200"/>
            </a:br>
            <a:r>
              <a:rPr lang="en-US" sz="2200"/>
              <a:t>That with your saints I may praise you</a:t>
            </a:r>
            <a:br>
              <a:rPr lang="en-US" sz="2200"/>
            </a:br>
            <a:r>
              <a:rPr lang="en-US" sz="2200"/>
              <a:t>For ever and ever. Amen.</a:t>
            </a:r>
          </a:p>
          <a:p>
            <a:endParaRPr lang="en-US" sz="2200"/>
          </a:p>
        </p:txBody>
      </p:sp>
    </p:spTree>
    <p:extLst>
      <p:ext uri="{BB962C8B-B14F-4D97-AF65-F5344CB8AC3E}">
        <p14:creationId xmlns:p14="http://schemas.microsoft.com/office/powerpoint/2010/main" val="363326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5B60-311F-42ED-A11F-974FF233413C}"/>
              </a:ext>
            </a:extLst>
          </p:cNvPr>
          <p:cNvSpPr>
            <a:spLocks noGrp="1"/>
          </p:cNvSpPr>
          <p:nvPr>
            <p:ph type="title"/>
          </p:nvPr>
        </p:nvSpPr>
        <p:spPr/>
        <p:txBody>
          <a:bodyPr/>
          <a:lstStyle/>
          <a:p>
            <a:pPr algn="ctr"/>
            <a:r>
              <a:rPr lang="en-US" dirty="0"/>
              <a:t>Eighth Commandment</a:t>
            </a:r>
          </a:p>
        </p:txBody>
      </p:sp>
      <p:sp>
        <p:nvSpPr>
          <p:cNvPr id="3" name="Content Placeholder 2">
            <a:extLst>
              <a:ext uri="{FF2B5EF4-FFF2-40B4-BE49-F238E27FC236}">
                <a16:creationId xmlns:a16="http://schemas.microsoft.com/office/drawing/2014/main" id="{F3DE3132-7220-452B-A762-E8282413AD0C}"/>
              </a:ext>
            </a:extLst>
          </p:cNvPr>
          <p:cNvSpPr>
            <a:spLocks noGrp="1"/>
          </p:cNvSpPr>
          <p:nvPr>
            <p:ph idx="1"/>
          </p:nvPr>
        </p:nvSpPr>
        <p:spPr/>
        <p:txBody>
          <a:bodyPr/>
          <a:lstStyle/>
          <a:p>
            <a:pPr marL="0" indent="0" algn="ctr">
              <a:buNone/>
            </a:pPr>
            <a:r>
              <a:rPr lang="en-US" dirty="0"/>
              <a:t>Thou shall not bear false witness against thy neighbor.</a:t>
            </a:r>
          </a:p>
          <a:p>
            <a:pPr marL="0" indent="0">
              <a:buNone/>
            </a:pPr>
            <a:endParaRPr lang="en-US" dirty="0"/>
          </a:p>
          <a:p>
            <a:pPr marL="0" indent="0">
              <a:buNone/>
            </a:pPr>
            <a:r>
              <a:rPr lang="en-US" dirty="0"/>
              <a:t>	The eighth commandment forbids misrepresenting the truth in our relations with others. This moral prescription flows from the vocation of the holy people to bear witness to their God who is the truth and wills the truth.</a:t>
            </a:r>
          </a:p>
          <a:p>
            <a:pPr marL="0" indent="0">
              <a:buNone/>
            </a:pPr>
            <a:r>
              <a:rPr lang="en-US" dirty="0"/>
              <a:t>				- - - CCC 2464</a:t>
            </a:r>
          </a:p>
          <a:p>
            <a:pPr marL="0" indent="0">
              <a:buNone/>
            </a:pPr>
            <a:endParaRPr lang="en-US" dirty="0"/>
          </a:p>
        </p:txBody>
      </p:sp>
    </p:spTree>
    <p:extLst>
      <p:ext uri="{BB962C8B-B14F-4D97-AF65-F5344CB8AC3E}">
        <p14:creationId xmlns:p14="http://schemas.microsoft.com/office/powerpoint/2010/main" val="44675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E58E2-E156-4FD3-8181-090CDF7F9942}"/>
              </a:ext>
            </a:extLst>
          </p:cNvPr>
          <p:cNvSpPr>
            <a:spLocks noGrp="1"/>
          </p:cNvSpPr>
          <p:nvPr>
            <p:ph type="title"/>
          </p:nvPr>
        </p:nvSpPr>
        <p:spPr/>
        <p:txBody>
          <a:bodyPr/>
          <a:lstStyle/>
          <a:p>
            <a:pPr algn="ctr"/>
            <a:r>
              <a:rPr lang="en-US" dirty="0"/>
              <a:t>Eighth Commandment</a:t>
            </a:r>
          </a:p>
        </p:txBody>
      </p:sp>
      <p:sp>
        <p:nvSpPr>
          <p:cNvPr id="3" name="Content Placeholder 2">
            <a:extLst>
              <a:ext uri="{FF2B5EF4-FFF2-40B4-BE49-F238E27FC236}">
                <a16:creationId xmlns:a16="http://schemas.microsoft.com/office/drawing/2014/main" id="{1E2C6924-B345-471C-AB59-4B65E2F7A544}"/>
              </a:ext>
            </a:extLst>
          </p:cNvPr>
          <p:cNvSpPr>
            <a:spLocks noGrp="1"/>
          </p:cNvSpPr>
          <p:nvPr>
            <p:ph idx="1"/>
          </p:nvPr>
        </p:nvSpPr>
        <p:spPr/>
        <p:txBody>
          <a:bodyPr/>
          <a:lstStyle/>
          <a:p>
            <a:pPr marL="0" indent="0">
              <a:buNone/>
            </a:pPr>
            <a:r>
              <a:rPr lang="en-US" dirty="0"/>
              <a:t>Do you think the media and/or our government ever misrepresent the truth?</a:t>
            </a:r>
          </a:p>
          <a:p>
            <a:pPr marL="0" indent="0">
              <a:buNone/>
            </a:pPr>
            <a:endParaRPr lang="en-US" dirty="0"/>
          </a:p>
          <a:p>
            <a:pPr marL="0" indent="0">
              <a:buNone/>
            </a:pPr>
            <a:r>
              <a:rPr lang="en-US" dirty="0"/>
              <a:t>What happens when we make major decisions based on </a:t>
            </a:r>
            <a:r>
              <a:rPr lang="en-US" dirty="0">
                <a:solidFill>
                  <a:srgbClr val="FF0000"/>
                </a:solidFill>
              </a:rPr>
              <a:t>perceptions </a:t>
            </a:r>
            <a:r>
              <a:rPr lang="en-US" dirty="0"/>
              <a:t>rather than </a:t>
            </a:r>
            <a:r>
              <a:rPr lang="en-US" dirty="0">
                <a:solidFill>
                  <a:srgbClr val="FF0000"/>
                </a:solidFill>
              </a:rPr>
              <a:t>reality</a:t>
            </a:r>
            <a:r>
              <a:rPr lang="en-US" dirty="0"/>
              <a:t>?</a:t>
            </a:r>
          </a:p>
          <a:p>
            <a:r>
              <a:rPr lang="en-US" dirty="0"/>
              <a:t>Jussie Smollett</a:t>
            </a:r>
          </a:p>
          <a:p>
            <a:r>
              <a:rPr lang="en-US" dirty="0"/>
              <a:t>George Floyd</a:t>
            </a:r>
          </a:p>
        </p:txBody>
      </p:sp>
    </p:spTree>
    <p:extLst>
      <p:ext uri="{BB962C8B-B14F-4D97-AF65-F5344CB8AC3E}">
        <p14:creationId xmlns:p14="http://schemas.microsoft.com/office/powerpoint/2010/main" val="160590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EA56-C333-46EC-B7AD-3EACCA039319}"/>
              </a:ext>
            </a:extLst>
          </p:cNvPr>
          <p:cNvSpPr>
            <a:spLocks noGrp="1"/>
          </p:cNvSpPr>
          <p:nvPr>
            <p:ph type="title"/>
          </p:nvPr>
        </p:nvSpPr>
        <p:spPr/>
        <p:txBody>
          <a:bodyPr>
            <a:normAutofit/>
          </a:bodyPr>
          <a:lstStyle/>
          <a:p>
            <a:pPr algn="ctr"/>
            <a:r>
              <a:rPr lang="en-US" sz="5400" dirty="0"/>
              <a:t>You Gov America Poll</a:t>
            </a:r>
            <a:br>
              <a:rPr lang="en-US" sz="5400" dirty="0"/>
            </a:br>
            <a:r>
              <a:rPr lang="en-US" sz="2800" dirty="0"/>
              <a:t>(January 14-20, 2022)</a:t>
            </a:r>
            <a:endParaRPr lang="en-US" sz="5400" dirty="0"/>
          </a:p>
        </p:txBody>
      </p:sp>
      <p:sp>
        <p:nvSpPr>
          <p:cNvPr id="3" name="Content Placeholder 2">
            <a:extLst>
              <a:ext uri="{FF2B5EF4-FFF2-40B4-BE49-F238E27FC236}">
                <a16:creationId xmlns:a16="http://schemas.microsoft.com/office/drawing/2014/main" id="{9D9D8E94-1BD1-49C8-99A6-62BD4949A0AD}"/>
              </a:ext>
            </a:extLst>
          </p:cNvPr>
          <p:cNvSpPr>
            <a:spLocks noGrp="1"/>
          </p:cNvSpPr>
          <p:nvPr>
            <p:ph sz="half" idx="1"/>
          </p:nvPr>
        </p:nvSpPr>
        <p:spPr/>
        <p:txBody>
          <a:bodyPr>
            <a:normAutofit/>
          </a:bodyPr>
          <a:lstStyle/>
          <a:p>
            <a:pPr marL="0" indent="0" algn="ctr">
              <a:buNone/>
            </a:pPr>
            <a:endParaRPr lang="en-US" sz="4000" dirty="0"/>
          </a:p>
          <a:p>
            <a:pPr marL="0" indent="0" algn="ctr">
              <a:buNone/>
            </a:pPr>
            <a:r>
              <a:rPr lang="en-US" sz="4000" dirty="0"/>
              <a:t>How many Americans do you think are Catholic?</a:t>
            </a:r>
          </a:p>
          <a:p>
            <a:pPr marL="0" indent="0" algn="ctr">
              <a:buNone/>
            </a:pPr>
            <a:endParaRPr lang="en-US" sz="4000" dirty="0"/>
          </a:p>
          <a:p>
            <a:pPr marL="0" indent="0" algn="ctr">
              <a:buNone/>
            </a:pPr>
            <a:r>
              <a:rPr lang="en-US" sz="4000" dirty="0"/>
              <a:t>How many do you think are atheists?</a:t>
            </a:r>
          </a:p>
        </p:txBody>
      </p:sp>
      <p:sp>
        <p:nvSpPr>
          <p:cNvPr id="4" name="Content Placeholder 3">
            <a:extLst>
              <a:ext uri="{FF2B5EF4-FFF2-40B4-BE49-F238E27FC236}">
                <a16:creationId xmlns:a16="http://schemas.microsoft.com/office/drawing/2014/main" id="{0C5F2D32-F35C-4C0E-B68B-B49C8A8A69A0}"/>
              </a:ext>
            </a:extLst>
          </p:cNvPr>
          <p:cNvSpPr>
            <a:spLocks noGrp="1"/>
          </p:cNvSpPr>
          <p:nvPr>
            <p:ph sz="half" idx="2"/>
          </p:nvPr>
        </p:nvSpPr>
        <p:spPr/>
        <p:txBody>
          <a:bodyPr>
            <a:normAutofit/>
          </a:bodyPr>
          <a:lstStyle/>
          <a:p>
            <a:pPr marL="0" indent="0" algn="ctr">
              <a:buNone/>
            </a:pPr>
            <a:endParaRPr lang="en-US" sz="6000" dirty="0"/>
          </a:p>
          <a:p>
            <a:pPr marL="0" indent="0" algn="ctr">
              <a:buNone/>
            </a:pPr>
            <a:endParaRPr lang="en-US" sz="6000" dirty="0"/>
          </a:p>
        </p:txBody>
      </p:sp>
    </p:spTree>
    <p:extLst>
      <p:ext uri="{BB962C8B-B14F-4D97-AF65-F5344CB8AC3E}">
        <p14:creationId xmlns:p14="http://schemas.microsoft.com/office/powerpoint/2010/main" val="354093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9CD81-F6A1-4E79-B361-A07C7294A34A}"/>
              </a:ext>
            </a:extLst>
          </p:cNvPr>
          <p:cNvSpPr>
            <a:spLocks noGrp="1"/>
          </p:cNvSpPr>
          <p:nvPr>
            <p:ph type="title"/>
          </p:nvPr>
        </p:nvSpPr>
        <p:spPr/>
        <p:txBody>
          <a:bodyPr>
            <a:normAutofit/>
          </a:bodyPr>
          <a:lstStyle/>
          <a:p>
            <a:pPr algn="ctr"/>
            <a:r>
              <a:rPr lang="en-US" sz="5400" dirty="0"/>
              <a:t>You Gov America Poll</a:t>
            </a:r>
          </a:p>
        </p:txBody>
      </p:sp>
      <p:sp>
        <p:nvSpPr>
          <p:cNvPr id="3" name="Content Placeholder 2">
            <a:extLst>
              <a:ext uri="{FF2B5EF4-FFF2-40B4-BE49-F238E27FC236}">
                <a16:creationId xmlns:a16="http://schemas.microsoft.com/office/drawing/2014/main" id="{C17FF8EA-7D8E-4EE5-8C2D-FF82ED8434EC}"/>
              </a:ext>
            </a:extLst>
          </p:cNvPr>
          <p:cNvSpPr>
            <a:spLocks noGrp="1"/>
          </p:cNvSpPr>
          <p:nvPr>
            <p:ph sz="half" idx="1"/>
          </p:nvPr>
        </p:nvSpPr>
        <p:spPr/>
        <p:txBody>
          <a:bodyPr>
            <a:normAutofit/>
          </a:bodyPr>
          <a:lstStyle/>
          <a:p>
            <a:pPr marL="0" indent="0" algn="ctr">
              <a:buNone/>
            </a:pPr>
            <a:r>
              <a:rPr lang="en-US" sz="3600" dirty="0"/>
              <a:t>How many American families have an annual income of over $500,000?</a:t>
            </a:r>
          </a:p>
          <a:p>
            <a:pPr marL="0" indent="0" algn="ctr">
              <a:buNone/>
            </a:pPr>
            <a:endParaRPr lang="en-US" sz="3600" dirty="0"/>
          </a:p>
          <a:p>
            <a:pPr marL="0" indent="0" algn="ctr">
              <a:buNone/>
            </a:pPr>
            <a:r>
              <a:rPr lang="en-US" sz="3600" dirty="0"/>
              <a:t>How many Americans have read a book in the past year?</a:t>
            </a:r>
          </a:p>
        </p:txBody>
      </p:sp>
      <p:sp>
        <p:nvSpPr>
          <p:cNvPr id="4" name="Content Placeholder 3">
            <a:extLst>
              <a:ext uri="{FF2B5EF4-FFF2-40B4-BE49-F238E27FC236}">
                <a16:creationId xmlns:a16="http://schemas.microsoft.com/office/drawing/2014/main" id="{3426B000-57B8-49BE-B2E5-DBA20E0E7D48}"/>
              </a:ext>
            </a:extLst>
          </p:cNvPr>
          <p:cNvSpPr>
            <a:spLocks noGrp="1"/>
          </p:cNvSpPr>
          <p:nvPr>
            <p:ph sz="half" idx="2"/>
          </p:nvPr>
        </p:nvSpPr>
        <p:spPr/>
        <p:txBody>
          <a:bodyPr>
            <a:normAutofit/>
          </a:bodyPr>
          <a:lstStyle/>
          <a:p>
            <a:pPr marL="0" indent="0" algn="ctr">
              <a:buNone/>
            </a:pPr>
            <a:endParaRPr lang="en-US" sz="3600" dirty="0"/>
          </a:p>
        </p:txBody>
      </p:sp>
    </p:spTree>
    <p:extLst>
      <p:ext uri="{BB962C8B-B14F-4D97-AF65-F5344CB8AC3E}">
        <p14:creationId xmlns:p14="http://schemas.microsoft.com/office/powerpoint/2010/main" val="338246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nodePh="1">
                                  <p:stCondLst>
                                    <p:cond delay="0"/>
                                  </p:stCondLst>
                                  <p:endCondLst>
                                    <p:cond evt="begin" delay="0">
                                      <p:tn val="12"/>
                                    </p:cond>
                                  </p:end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67DC-477B-4016-A544-104647FD7A85}"/>
              </a:ext>
            </a:extLst>
          </p:cNvPr>
          <p:cNvSpPr>
            <a:spLocks noGrp="1"/>
          </p:cNvSpPr>
          <p:nvPr>
            <p:ph type="title"/>
          </p:nvPr>
        </p:nvSpPr>
        <p:spPr/>
        <p:txBody>
          <a:bodyPr>
            <a:normAutofit/>
          </a:bodyPr>
          <a:lstStyle/>
          <a:p>
            <a:pPr algn="ctr"/>
            <a:r>
              <a:rPr lang="en-US" sz="4800" dirty="0"/>
              <a:t>You Gov America Poll</a:t>
            </a:r>
          </a:p>
        </p:txBody>
      </p:sp>
      <p:sp>
        <p:nvSpPr>
          <p:cNvPr id="3" name="Content Placeholder 2">
            <a:extLst>
              <a:ext uri="{FF2B5EF4-FFF2-40B4-BE49-F238E27FC236}">
                <a16:creationId xmlns:a16="http://schemas.microsoft.com/office/drawing/2014/main" id="{9C792AE7-9816-43EC-B53F-E6F6BD4995A8}"/>
              </a:ext>
            </a:extLst>
          </p:cNvPr>
          <p:cNvSpPr>
            <a:spLocks noGrp="1"/>
          </p:cNvSpPr>
          <p:nvPr>
            <p:ph sz="half" idx="1"/>
          </p:nvPr>
        </p:nvSpPr>
        <p:spPr>
          <a:xfrm>
            <a:off x="990601" y="1825625"/>
            <a:ext cx="5181600" cy="4351338"/>
          </a:xfrm>
        </p:spPr>
        <p:txBody>
          <a:bodyPr>
            <a:normAutofit/>
          </a:bodyPr>
          <a:lstStyle/>
          <a:p>
            <a:pPr marL="0" indent="0" algn="ctr">
              <a:buNone/>
            </a:pPr>
            <a:r>
              <a:rPr lang="en-US" sz="3600" dirty="0"/>
              <a:t>How much of America’s population lives in New York City?</a:t>
            </a:r>
          </a:p>
          <a:p>
            <a:pPr marL="0" indent="0" algn="ctr">
              <a:buNone/>
            </a:pPr>
            <a:endParaRPr lang="en-US" sz="3600" dirty="0"/>
          </a:p>
          <a:p>
            <a:pPr marL="0" indent="0" algn="ctr">
              <a:buNone/>
            </a:pPr>
            <a:r>
              <a:rPr lang="en-US" sz="3600" dirty="0"/>
              <a:t>How much of the population lives in California?</a:t>
            </a:r>
          </a:p>
        </p:txBody>
      </p:sp>
      <p:sp>
        <p:nvSpPr>
          <p:cNvPr id="4" name="Content Placeholder 3">
            <a:extLst>
              <a:ext uri="{FF2B5EF4-FFF2-40B4-BE49-F238E27FC236}">
                <a16:creationId xmlns:a16="http://schemas.microsoft.com/office/drawing/2014/main" id="{5D852978-145E-4FD9-96EB-866819D9E256}"/>
              </a:ext>
            </a:extLst>
          </p:cNvPr>
          <p:cNvSpPr>
            <a:spLocks noGrp="1"/>
          </p:cNvSpPr>
          <p:nvPr>
            <p:ph sz="half" idx="2"/>
          </p:nvPr>
        </p:nvSpPr>
        <p:spPr>
          <a:xfrm>
            <a:off x="6172201" y="1690688"/>
            <a:ext cx="5181600" cy="4486275"/>
          </a:xfrm>
        </p:spPr>
        <p:txBody>
          <a:bodyPr>
            <a:normAutofit/>
          </a:bodyPr>
          <a:lstStyle/>
          <a:p>
            <a:pPr marL="0" indent="0" algn="ctr">
              <a:buNone/>
            </a:pPr>
            <a:endParaRPr lang="en-US" sz="3600" dirty="0"/>
          </a:p>
          <a:p>
            <a:pPr marL="0" indent="0" algn="ctr">
              <a:buNone/>
            </a:pPr>
            <a:endParaRPr lang="en-US" sz="3600" dirty="0"/>
          </a:p>
        </p:txBody>
      </p:sp>
    </p:spTree>
    <p:extLst>
      <p:ext uri="{BB962C8B-B14F-4D97-AF65-F5344CB8AC3E}">
        <p14:creationId xmlns:p14="http://schemas.microsoft.com/office/powerpoint/2010/main" val="320976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54D60-8EF4-4DEC-B7E3-C545D28845E9}"/>
              </a:ext>
            </a:extLst>
          </p:cNvPr>
          <p:cNvSpPr>
            <a:spLocks noGrp="1"/>
          </p:cNvSpPr>
          <p:nvPr>
            <p:ph type="title"/>
          </p:nvPr>
        </p:nvSpPr>
        <p:spPr/>
        <p:txBody>
          <a:bodyPr/>
          <a:lstStyle/>
          <a:p>
            <a:pPr algn="ct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You Gov America Poll</a:t>
            </a:r>
            <a:endParaRPr lang="en-US" dirty="0"/>
          </a:p>
        </p:txBody>
      </p:sp>
      <p:sp>
        <p:nvSpPr>
          <p:cNvPr id="3" name="Content Placeholder 2">
            <a:extLst>
              <a:ext uri="{FF2B5EF4-FFF2-40B4-BE49-F238E27FC236}">
                <a16:creationId xmlns:a16="http://schemas.microsoft.com/office/drawing/2014/main" id="{A8F0D722-8F6C-46E0-AFEE-55810B69AE6F}"/>
              </a:ext>
            </a:extLst>
          </p:cNvPr>
          <p:cNvSpPr>
            <a:spLocks noGrp="1"/>
          </p:cNvSpPr>
          <p:nvPr>
            <p:ph sz="half" idx="1"/>
          </p:nvPr>
        </p:nvSpPr>
        <p:spPr/>
        <p:txBody>
          <a:bodyPr>
            <a:normAutofit/>
          </a:bodyPr>
          <a:lstStyle/>
          <a:p>
            <a:pPr marL="0" indent="0" algn="ctr">
              <a:buNone/>
            </a:pPr>
            <a:r>
              <a:rPr lang="en-US" sz="3600" dirty="0"/>
              <a:t>How many Americans are gay or lesbian?</a:t>
            </a:r>
          </a:p>
          <a:p>
            <a:pPr marL="0" indent="0" algn="ctr">
              <a:buNone/>
            </a:pPr>
            <a:endParaRPr lang="en-US" sz="3600" dirty="0"/>
          </a:p>
          <a:p>
            <a:pPr marL="0" indent="0" algn="ctr">
              <a:buNone/>
            </a:pPr>
            <a:r>
              <a:rPr lang="en-US" sz="3600" dirty="0"/>
              <a:t>How many transgender people live in the U.S.?</a:t>
            </a:r>
          </a:p>
        </p:txBody>
      </p:sp>
      <p:sp>
        <p:nvSpPr>
          <p:cNvPr id="4" name="Content Placeholder 3">
            <a:extLst>
              <a:ext uri="{FF2B5EF4-FFF2-40B4-BE49-F238E27FC236}">
                <a16:creationId xmlns:a16="http://schemas.microsoft.com/office/drawing/2014/main" id="{FBB41FB1-FF6E-47F7-B05A-803CC28A114A}"/>
              </a:ext>
            </a:extLst>
          </p:cNvPr>
          <p:cNvSpPr>
            <a:spLocks noGrp="1"/>
          </p:cNvSpPr>
          <p:nvPr>
            <p:ph sz="half" idx="2"/>
          </p:nvPr>
        </p:nvSpPr>
        <p:spPr/>
        <p:txBody>
          <a:bodyPr>
            <a:normAutofit/>
          </a:bodyPr>
          <a:lstStyle/>
          <a:p>
            <a:pPr marL="0" indent="0" algn="ctr">
              <a:buNone/>
            </a:pPr>
            <a:endParaRPr lang="en-US" sz="3600" dirty="0"/>
          </a:p>
        </p:txBody>
      </p:sp>
    </p:spTree>
    <p:extLst>
      <p:ext uri="{BB962C8B-B14F-4D97-AF65-F5344CB8AC3E}">
        <p14:creationId xmlns:p14="http://schemas.microsoft.com/office/powerpoint/2010/main" val="278472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nodePh="1">
                                  <p:stCondLst>
                                    <p:cond delay="0"/>
                                  </p:stCondLst>
                                  <p:endCondLst>
                                    <p:cond evt="begin" delay="0">
                                      <p:tn val="12"/>
                                    </p:cond>
                                  </p:end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EA56-C333-46EC-B7AD-3EACCA039319}"/>
              </a:ext>
            </a:extLst>
          </p:cNvPr>
          <p:cNvSpPr>
            <a:spLocks noGrp="1"/>
          </p:cNvSpPr>
          <p:nvPr>
            <p:ph type="title"/>
          </p:nvPr>
        </p:nvSpPr>
        <p:spPr/>
        <p:txBody>
          <a:bodyPr>
            <a:normAutofit/>
          </a:bodyPr>
          <a:lstStyle/>
          <a:p>
            <a:pPr algn="ctr"/>
            <a:r>
              <a:rPr lang="en-US" sz="5400" dirty="0"/>
              <a:t>You Gov America Poll</a:t>
            </a:r>
            <a:br>
              <a:rPr lang="en-US" sz="5400" dirty="0"/>
            </a:br>
            <a:r>
              <a:rPr lang="en-US" sz="2800" dirty="0"/>
              <a:t>(January 14-20, 2022)</a:t>
            </a:r>
            <a:endParaRPr lang="en-US" sz="5400" dirty="0"/>
          </a:p>
        </p:txBody>
      </p:sp>
      <p:sp>
        <p:nvSpPr>
          <p:cNvPr id="3" name="Content Placeholder 2">
            <a:extLst>
              <a:ext uri="{FF2B5EF4-FFF2-40B4-BE49-F238E27FC236}">
                <a16:creationId xmlns:a16="http://schemas.microsoft.com/office/drawing/2014/main" id="{9D9D8E94-1BD1-49C8-99A6-62BD4949A0AD}"/>
              </a:ext>
            </a:extLst>
          </p:cNvPr>
          <p:cNvSpPr>
            <a:spLocks noGrp="1"/>
          </p:cNvSpPr>
          <p:nvPr>
            <p:ph sz="half" idx="1"/>
          </p:nvPr>
        </p:nvSpPr>
        <p:spPr/>
        <p:txBody>
          <a:bodyPr>
            <a:normAutofit lnSpcReduction="10000"/>
          </a:bodyPr>
          <a:lstStyle/>
          <a:p>
            <a:pPr marL="0" indent="0" algn="ctr">
              <a:buNone/>
            </a:pPr>
            <a:endParaRPr lang="en-US" sz="4000" dirty="0"/>
          </a:p>
          <a:p>
            <a:pPr marL="0" indent="0" algn="ctr">
              <a:buNone/>
            </a:pPr>
            <a:r>
              <a:rPr lang="en-US" sz="4000" dirty="0"/>
              <a:t>How many Americans do you think are Catholic?</a:t>
            </a:r>
          </a:p>
          <a:p>
            <a:pPr marL="0" indent="0" algn="ctr">
              <a:buNone/>
            </a:pPr>
            <a:endParaRPr lang="en-US" sz="4000" dirty="0"/>
          </a:p>
          <a:p>
            <a:pPr marL="0" indent="0" algn="ctr">
              <a:buNone/>
            </a:pPr>
            <a:r>
              <a:rPr lang="en-US" sz="4000" dirty="0"/>
              <a:t>How many do you think are atheists?</a:t>
            </a:r>
          </a:p>
        </p:txBody>
      </p:sp>
      <p:sp>
        <p:nvSpPr>
          <p:cNvPr id="4" name="Content Placeholder 3">
            <a:extLst>
              <a:ext uri="{FF2B5EF4-FFF2-40B4-BE49-F238E27FC236}">
                <a16:creationId xmlns:a16="http://schemas.microsoft.com/office/drawing/2014/main" id="{0C5F2D32-F35C-4C0E-B68B-B49C8A8A69A0}"/>
              </a:ext>
            </a:extLst>
          </p:cNvPr>
          <p:cNvSpPr>
            <a:spLocks noGrp="1"/>
          </p:cNvSpPr>
          <p:nvPr>
            <p:ph sz="half" idx="2"/>
          </p:nvPr>
        </p:nvSpPr>
        <p:spPr/>
        <p:txBody>
          <a:bodyPr>
            <a:normAutofit lnSpcReduction="10000"/>
          </a:bodyPr>
          <a:lstStyle/>
          <a:p>
            <a:pPr marL="0" indent="0" algn="ctr">
              <a:buNone/>
            </a:pPr>
            <a:endParaRPr lang="en-US" sz="6000" dirty="0"/>
          </a:p>
          <a:p>
            <a:pPr marL="0" indent="0" algn="ctr">
              <a:buNone/>
            </a:pPr>
            <a:r>
              <a:rPr lang="en-US" sz="6000" dirty="0"/>
              <a:t>41%</a:t>
            </a:r>
          </a:p>
          <a:p>
            <a:pPr marL="0" indent="0" algn="ctr">
              <a:buNone/>
            </a:pPr>
            <a:r>
              <a:rPr lang="en-US" sz="6000" dirty="0"/>
              <a:t>22%</a:t>
            </a:r>
          </a:p>
          <a:p>
            <a:pPr marL="0" indent="0" algn="ctr">
              <a:buNone/>
            </a:pPr>
            <a:r>
              <a:rPr lang="en-US" sz="6000" dirty="0"/>
              <a:t>33%</a:t>
            </a:r>
          </a:p>
          <a:p>
            <a:pPr marL="0" indent="0" algn="ctr">
              <a:buNone/>
            </a:pPr>
            <a:r>
              <a:rPr lang="en-US" sz="6000" dirty="0"/>
              <a:t>3%</a:t>
            </a:r>
          </a:p>
        </p:txBody>
      </p:sp>
    </p:spTree>
    <p:extLst>
      <p:ext uri="{BB962C8B-B14F-4D97-AF65-F5344CB8AC3E}">
        <p14:creationId xmlns:p14="http://schemas.microsoft.com/office/powerpoint/2010/main" val="212884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1000"/>
                                        <p:tgtEl>
                                          <p:spTgt spid="4">
                                            <p:txEl>
                                              <p:pRg st="4" end="4"/>
                                            </p:txEl>
                                          </p:spTgt>
                                        </p:tgtEl>
                                      </p:cBhvr>
                                    </p:animEffect>
                                    <p:anim calcmode="lin" valueType="num">
                                      <p:cBhvr>
                                        <p:cTn id="4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9CD81-F6A1-4E79-B361-A07C7294A34A}"/>
              </a:ext>
            </a:extLst>
          </p:cNvPr>
          <p:cNvSpPr>
            <a:spLocks noGrp="1"/>
          </p:cNvSpPr>
          <p:nvPr>
            <p:ph type="title"/>
          </p:nvPr>
        </p:nvSpPr>
        <p:spPr/>
        <p:txBody>
          <a:bodyPr>
            <a:normAutofit/>
          </a:bodyPr>
          <a:lstStyle/>
          <a:p>
            <a:pPr algn="ctr"/>
            <a:r>
              <a:rPr lang="en-US" sz="5400" dirty="0"/>
              <a:t>You Gov America Poll</a:t>
            </a:r>
          </a:p>
        </p:txBody>
      </p:sp>
      <p:sp>
        <p:nvSpPr>
          <p:cNvPr id="3" name="Content Placeholder 2">
            <a:extLst>
              <a:ext uri="{FF2B5EF4-FFF2-40B4-BE49-F238E27FC236}">
                <a16:creationId xmlns:a16="http://schemas.microsoft.com/office/drawing/2014/main" id="{C17FF8EA-7D8E-4EE5-8C2D-FF82ED8434EC}"/>
              </a:ext>
            </a:extLst>
          </p:cNvPr>
          <p:cNvSpPr>
            <a:spLocks noGrp="1"/>
          </p:cNvSpPr>
          <p:nvPr>
            <p:ph sz="half" idx="1"/>
          </p:nvPr>
        </p:nvSpPr>
        <p:spPr/>
        <p:txBody>
          <a:bodyPr>
            <a:normAutofit/>
          </a:bodyPr>
          <a:lstStyle/>
          <a:p>
            <a:pPr marL="0" indent="0" algn="ctr">
              <a:buNone/>
            </a:pPr>
            <a:r>
              <a:rPr lang="en-US" sz="3600" dirty="0"/>
              <a:t>How many American families have an annual income of over $500,000?</a:t>
            </a:r>
          </a:p>
          <a:p>
            <a:pPr marL="0" indent="0" algn="ctr">
              <a:buNone/>
            </a:pPr>
            <a:endParaRPr lang="en-US" sz="3600" dirty="0"/>
          </a:p>
          <a:p>
            <a:pPr marL="0" indent="0" algn="ctr">
              <a:buNone/>
            </a:pPr>
            <a:r>
              <a:rPr lang="en-US" sz="3600" dirty="0"/>
              <a:t>How many Americans have read a book in the past year?</a:t>
            </a:r>
          </a:p>
        </p:txBody>
      </p:sp>
      <p:sp>
        <p:nvSpPr>
          <p:cNvPr id="4" name="Content Placeholder 3">
            <a:extLst>
              <a:ext uri="{FF2B5EF4-FFF2-40B4-BE49-F238E27FC236}">
                <a16:creationId xmlns:a16="http://schemas.microsoft.com/office/drawing/2014/main" id="{3426B000-57B8-49BE-B2E5-DBA20E0E7D48}"/>
              </a:ext>
            </a:extLst>
          </p:cNvPr>
          <p:cNvSpPr>
            <a:spLocks noGrp="1"/>
          </p:cNvSpPr>
          <p:nvPr>
            <p:ph sz="half" idx="2"/>
          </p:nvPr>
        </p:nvSpPr>
        <p:spPr/>
        <p:txBody>
          <a:bodyPr>
            <a:normAutofit/>
          </a:bodyPr>
          <a:lstStyle/>
          <a:p>
            <a:pPr marL="0" indent="0" algn="ctr">
              <a:buNone/>
            </a:pPr>
            <a:r>
              <a:rPr lang="en-US" sz="3600" dirty="0"/>
              <a:t>26%</a:t>
            </a:r>
          </a:p>
          <a:p>
            <a:pPr marL="0" indent="0" algn="ctr">
              <a:buNone/>
            </a:pPr>
            <a:r>
              <a:rPr lang="en-US" sz="3600" dirty="0"/>
              <a:t>1%</a:t>
            </a:r>
          </a:p>
          <a:p>
            <a:pPr marL="0" indent="0" algn="ctr">
              <a:buNone/>
            </a:pPr>
            <a:endParaRPr lang="en-US" sz="3600" dirty="0"/>
          </a:p>
          <a:p>
            <a:pPr marL="0" indent="0" algn="ctr">
              <a:buNone/>
            </a:pPr>
            <a:endParaRPr lang="en-US" sz="3600" dirty="0"/>
          </a:p>
          <a:p>
            <a:pPr marL="0" indent="0" algn="ctr">
              <a:buNone/>
            </a:pPr>
            <a:r>
              <a:rPr lang="en-US" sz="3600" dirty="0"/>
              <a:t>50%</a:t>
            </a:r>
          </a:p>
          <a:p>
            <a:pPr marL="0" indent="0" algn="ctr">
              <a:buNone/>
            </a:pPr>
            <a:r>
              <a:rPr lang="en-US" sz="3600" dirty="0"/>
              <a:t>77%</a:t>
            </a:r>
          </a:p>
        </p:txBody>
      </p:sp>
    </p:spTree>
    <p:extLst>
      <p:ext uri="{BB962C8B-B14F-4D97-AF65-F5344CB8AC3E}">
        <p14:creationId xmlns:p14="http://schemas.microsoft.com/office/powerpoint/2010/main" val="39289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67DC-477B-4016-A544-104647FD7A85}"/>
              </a:ext>
            </a:extLst>
          </p:cNvPr>
          <p:cNvSpPr>
            <a:spLocks noGrp="1"/>
          </p:cNvSpPr>
          <p:nvPr>
            <p:ph type="title"/>
          </p:nvPr>
        </p:nvSpPr>
        <p:spPr/>
        <p:txBody>
          <a:bodyPr>
            <a:normAutofit/>
          </a:bodyPr>
          <a:lstStyle/>
          <a:p>
            <a:pPr algn="ctr"/>
            <a:r>
              <a:rPr lang="en-US" sz="4800" dirty="0"/>
              <a:t>You Gov America Poll</a:t>
            </a:r>
          </a:p>
        </p:txBody>
      </p:sp>
      <p:sp>
        <p:nvSpPr>
          <p:cNvPr id="3" name="Content Placeholder 2">
            <a:extLst>
              <a:ext uri="{FF2B5EF4-FFF2-40B4-BE49-F238E27FC236}">
                <a16:creationId xmlns:a16="http://schemas.microsoft.com/office/drawing/2014/main" id="{9C792AE7-9816-43EC-B53F-E6F6BD4995A8}"/>
              </a:ext>
            </a:extLst>
          </p:cNvPr>
          <p:cNvSpPr>
            <a:spLocks noGrp="1"/>
          </p:cNvSpPr>
          <p:nvPr>
            <p:ph sz="half" idx="1"/>
          </p:nvPr>
        </p:nvSpPr>
        <p:spPr>
          <a:xfrm>
            <a:off x="990601" y="1825625"/>
            <a:ext cx="5181600" cy="4351338"/>
          </a:xfrm>
        </p:spPr>
        <p:txBody>
          <a:bodyPr>
            <a:normAutofit/>
          </a:bodyPr>
          <a:lstStyle/>
          <a:p>
            <a:pPr marL="0" indent="0" algn="ctr">
              <a:buNone/>
            </a:pPr>
            <a:r>
              <a:rPr lang="en-US" sz="3600" dirty="0"/>
              <a:t>How much of America’s population lives in New York City?</a:t>
            </a:r>
          </a:p>
          <a:p>
            <a:pPr marL="0" indent="0" algn="ctr">
              <a:buNone/>
            </a:pPr>
            <a:endParaRPr lang="en-US" sz="3600" dirty="0"/>
          </a:p>
          <a:p>
            <a:pPr marL="0" indent="0" algn="ctr">
              <a:buNone/>
            </a:pPr>
            <a:r>
              <a:rPr lang="en-US" sz="3600" dirty="0"/>
              <a:t>How much of the population lives in California?</a:t>
            </a:r>
          </a:p>
        </p:txBody>
      </p:sp>
      <p:sp>
        <p:nvSpPr>
          <p:cNvPr id="4" name="Content Placeholder 3">
            <a:extLst>
              <a:ext uri="{FF2B5EF4-FFF2-40B4-BE49-F238E27FC236}">
                <a16:creationId xmlns:a16="http://schemas.microsoft.com/office/drawing/2014/main" id="{5D852978-145E-4FD9-96EB-866819D9E256}"/>
              </a:ext>
            </a:extLst>
          </p:cNvPr>
          <p:cNvSpPr>
            <a:spLocks noGrp="1"/>
          </p:cNvSpPr>
          <p:nvPr>
            <p:ph sz="half" idx="2"/>
          </p:nvPr>
        </p:nvSpPr>
        <p:spPr>
          <a:xfrm>
            <a:off x="6172201" y="1690688"/>
            <a:ext cx="5181600" cy="4486275"/>
          </a:xfrm>
        </p:spPr>
        <p:txBody>
          <a:bodyPr>
            <a:normAutofit/>
          </a:bodyPr>
          <a:lstStyle/>
          <a:p>
            <a:pPr marL="0" indent="0" algn="ctr">
              <a:buNone/>
            </a:pPr>
            <a:r>
              <a:rPr lang="en-US" sz="4000" dirty="0"/>
              <a:t>30%</a:t>
            </a:r>
          </a:p>
          <a:p>
            <a:pPr marL="0" indent="0" algn="ctr">
              <a:buNone/>
            </a:pPr>
            <a:r>
              <a:rPr lang="en-US" dirty="0"/>
              <a:t>(nearly 100 million people)</a:t>
            </a:r>
          </a:p>
          <a:p>
            <a:pPr marL="0" indent="0" algn="ctr">
              <a:buNone/>
            </a:pPr>
            <a:r>
              <a:rPr lang="en-US" sz="3600" dirty="0"/>
              <a:t>3%</a:t>
            </a:r>
          </a:p>
          <a:p>
            <a:pPr marL="0" indent="0" algn="ctr">
              <a:buNone/>
            </a:pPr>
            <a:endParaRPr lang="en-US" sz="3600" dirty="0"/>
          </a:p>
          <a:p>
            <a:pPr marL="0" indent="0" algn="ctr">
              <a:buNone/>
            </a:pPr>
            <a:r>
              <a:rPr lang="en-US" sz="3600" dirty="0"/>
              <a:t>32%</a:t>
            </a:r>
          </a:p>
          <a:p>
            <a:pPr marL="0" indent="0" algn="ctr">
              <a:buNone/>
            </a:pPr>
            <a:r>
              <a:rPr lang="en-US" dirty="0"/>
              <a:t>(about 100 million people)</a:t>
            </a:r>
          </a:p>
          <a:p>
            <a:pPr marL="0" indent="0" algn="ctr">
              <a:buNone/>
            </a:pPr>
            <a:r>
              <a:rPr lang="en-US" sz="3600" dirty="0"/>
              <a:t>12%</a:t>
            </a:r>
          </a:p>
          <a:p>
            <a:pPr marL="0" indent="0" algn="ctr">
              <a:buNone/>
            </a:pPr>
            <a:endParaRPr lang="en-US" sz="3600" dirty="0"/>
          </a:p>
          <a:p>
            <a:pPr marL="0" indent="0" algn="ctr">
              <a:buNone/>
            </a:pPr>
            <a:endParaRPr lang="en-US" sz="3600" dirty="0"/>
          </a:p>
        </p:txBody>
      </p:sp>
    </p:spTree>
    <p:extLst>
      <p:ext uri="{BB962C8B-B14F-4D97-AF65-F5344CB8AC3E}">
        <p14:creationId xmlns:p14="http://schemas.microsoft.com/office/powerpoint/2010/main" val="354262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1000"/>
                                        <p:tgtEl>
                                          <p:spTgt spid="3">
                                            <p:txEl>
                                              <p:pRg st="2" end="2"/>
                                            </p:txEl>
                                          </p:spTgt>
                                        </p:tgtEl>
                                      </p:cBhvr>
                                    </p:animEffect>
                                    <p:anim calcmode="lin" valueType="num">
                                      <p:cBhvr>
                                        <p:cTn id="3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00"/>
                                        <p:tgtEl>
                                          <p:spTgt spid="4">
                                            <p:txEl>
                                              <p:pRg st="4" end="4"/>
                                            </p:txEl>
                                          </p:spTgt>
                                        </p:tgtEl>
                                      </p:cBhvr>
                                    </p:animEffect>
                                    <p:anim calcmode="lin" valueType="num">
                                      <p:cBhvr>
                                        <p:cTn id="4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4" end="4"/>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Effect transition="in" filter="fade">
                                      <p:cBhvr>
                                        <p:cTn id="44" dur="1000"/>
                                        <p:tgtEl>
                                          <p:spTgt spid="4">
                                            <p:txEl>
                                              <p:pRg st="5" end="5"/>
                                            </p:txEl>
                                          </p:spTgt>
                                        </p:tgtEl>
                                      </p:cBhvr>
                                    </p:animEffect>
                                    <p:anim calcmode="lin" valueType="num">
                                      <p:cBhvr>
                                        <p:cTn id="4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animEffect transition="in" filter="fade">
                                      <p:cBhvr>
                                        <p:cTn id="51" dur="1000"/>
                                        <p:tgtEl>
                                          <p:spTgt spid="4">
                                            <p:txEl>
                                              <p:pRg st="6" end="6"/>
                                            </p:txEl>
                                          </p:spTgt>
                                        </p:tgtEl>
                                      </p:cBhvr>
                                    </p:animEffect>
                                    <p:anim calcmode="lin" valueType="num">
                                      <p:cBhvr>
                                        <p:cTn id="5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54D60-8EF4-4DEC-B7E3-C545D28845E9}"/>
              </a:ext>
            </a:extLst>
          </p:cNvPr>
          <p:cNvSpPr>
            <a:spLocks noGrp="1"/>
          </p:cNvSpPr>
          <p:nvPr>
            <p:ph type="title"/>
          </p:nvPr>
        </p:nvSpPr>
        <p:spPr/>
        <p:txBody>
          <a:bodyPr/>
          <a:lstStyle/>
          <a:p>
            <a:pPr algn="ct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You Gov America Poll</a:t>
            </a:r>
            <a:endParaRPr lang="en-US" dirty="0"/>
          </a:p>
        </p:txBody>
      </p:sp>
      <p:sp>
        <p:nvSpPr>
          <p:cNvPr id="3" name="Content Placeholder 2">
            <a:extLst>
              <a:ext uri="{FF2B5EF4-FFF2-40B4-BE49-F238E27FC236}">
                <a16:creationId xmlns:a16="http://schemas.microsoft.com/office/drawing/2014/main" id="{A8F0D722-8F6C-46E0-AFEE-55810B69AE6F}"/>
              </a:ext>
            </a:extLst>
          </p:cNvPr>
          <p:cNvSpPr>
            <a:spLocks noGrp="1"/>
          </p:cNvSpPr>
          <p:nvPr>
            <p:ph sz="half" idx="1"/>
          </p:nvPr>
        </p:nvSpPr>
        <p:spPr/>
        <p:txBody>
          <a:bodyPr>
            <a:normAutofit/>
          </a:bodyPr>
          <a:lstStyle/>
          <a:p>
            <a:pPr marL="0" indent="0" algn="ctr">
              <a:buNone/>
            </a:pPr>
            <a:r>
              <a:rPr lang="en-US" sz="3600" dirty="0"/>
              <a:t>How many Americans are gay or lesbian?</a:t>
            </a:r>
          </a:p>
          <a:p>
            <a:pPr marL="0" indent="0" algn="ctr">
              <a:buNone/>
            </a:pPr>
            <a:endParaRPr lang="en-US" sz="3600" dirty="0"/>
          </a:p>
          <a:p>
            <a:pPr marL="0" indent="0" algn="ctr">
              <a:buNone/>
            </a:pPr>
            <a:r>
              <a:rPr lang="en-US" sz="3600" dirty="0"/>
              <a:t>How many transgender people live in the U.S.?</a:t>
            </a:r>
          </a:p>
        </p:txBody>
      </p:sp>
      <p:sp>
        <p:nvSpPr>
          <p:cNvPr id="4" name="Content Placeholder 3">
            <a:extLst>
              <a:ext uri="{FF2B5EF4-FFF2-40B4-BE49-F238E27FC236}">
                <a16:creationId xmlns:a16="http://schemas.microsoft.com/office/drawing/2014/main" id="{FBB41FB1-FF6E-47F7-B05A-803CC28A114A}"/>
              </a:ext>
            </a:extLst>
          </p:cNvPr>
          <p:cNvSpPr>
            <a:spLocks noGrp="1"/>
          </p:cNvSpPr>
          <p:nvPr>
            <p:ph sz="half" idx="2"/>
          </p:nvPr>
        </p:nvSpPr>
        <p:spPr/>
        <p:txBody>
          <a:bodyPr>
            <a:normAutofit/>
          </a:bodyPr>
          <a:lstStyle/>
          <a:p>
            <a:pPr marL="0" indent="0" algn="ctr">
              <a:buNone/>
            </a:pPr>
            <a:r>
              <a:rPr lang="en-US" sz="3600" dirty="0"/>
              <a:t>30%</a:t>
            </a:r>
          </a:p>
          <a:p>
            <a:pPr marL="0" indent="0" algn="ctr">
              <a:buNone/>
            </a:pPr>
            <a:r>
              <a:rPr lang="en-US" sz="3600" dirty="0"/>
              <a:t>3%</a:t>
            </a:r>
          </a:p>
          <a:p>
            <a:pPr marL="0" indent="0" algn="ctr">
              <a:buNone/>
            </a:pPr>
            <a:endParaRPr lang="en-US" sz="3600" dirty="0"/>
          </a:p>
          <a:p>
            <a:pPr marL="0" indent="0" algn="ctr">
              <a:buNone/>
            </a:pPr>
            <a:r>
              <a:rPr lang="en-US" sz="3600" dirty="0"/>
              <a:t>21%</a:t>
            </a:r>
          </a:p>
          <a:p>
            <a:pPr marL="0" indent="0" algn="ctr">
              <a:buNone/>
            </a:pPr>
            <a:r>
              <a:rPr lang="en-US" sz="3600" dirty="0"/>
              <a:t>1%</a:t>
            </a:r>
          </a:p>
        </p:txBody>
      </p:sp>
    </p:spTree>
    <p:extLst>
      <p:ext uri="{BB962C8B-B14F-4D97-AF65-F5344CB8AC3E}">
        <p14:creationId xmlns:p14="http://schemas.microsoft.com/office/powerpoint/2010/main" val="2995865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1000"/>
                                        <p:tgtEl>
                                          <p:spTgt spid="4">
                                            <p:txEl>
                                              <p:pRg st="4" end="4"/>
                                            </p:txEl>
                                          </p:spTgt>
                                        </p:tgtEl>
                                      </p:cBhvr>
                                    </p:animEffect>
                                    <p:anim calcmode="lin" valueType="num">
                                      <p:cBhvr>
                                        <p:cTn id="4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B41742B-40A5-469D-830F-858815EFE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4388" y="0"/>
            <a:ext cx="54816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2692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7C8C-06F3-455E-94B0-E86CF22CA490}"/>
              </a:ext>
            </a:extLst>
          </p:cNvPr>
          <p:cNvSpPr>
            <a:spLocks noGrp="1"/>
          </p:cNvSpPr>
          <p:nvPr>
            <p:ph type="title"/>
          </p:nvPr>
        </p:nvSpPr>
        <p:spPr/>
        <p:txBody>
          <a:bodyPr/>
          <a:lstStyle/>
          <a:p>
            <a:pPr algn="ctr"/>
            <a:r>
              <a:rPr lang="en-US" dirty="0"/>
              <a:t>8</a:t>
            </a:r>
            <a:r>
              <a:rPr lang="en-US" baseline="30000" dirty="0"/>
              <a:t>th</a:t>
            </a:r>
            <a:r>
              <a:rPr lang="en-US" dirty="0"/>
              <a:t> Commandment - Lying</a:t>
            </a:r>
          </a:p>
        </p:txBody>
      </p:sp>
      <p:sp>
        <p:nvSpPr>
          <p:cNvPr id="3" name="Content Placeholder 2">
            <a:extLst>
              <a:ext uri="{FF2B5EF4-FFF2-40B4-BE49-F238E27FC236}">
                <a16:creationId xmlns:a16="http://schemas.microsoft.com/office/drawing/2014/main" id="{3E357770-198D-4637-9079-619D37A10FBD}"/>
              </a:ext>
            </a:extLst>
          </p:cNvPr>
          <p:cNvSpPr>
            <a:spLocks noGrp="1"/>
          </p:cNvSpPr>
          <p:nvPr>
            <p:ph idx="1"/>
          </p:nvPr>
        </p:nvSpPr>
        <p:spPr/>
        <p:txBody>
          <a:bodyPr/>
          <a:lstStyle/>
          <a:p>
            <a:r>
              <a:rPr lang="en-US" dirty="0"/>
              <a:t>Definition: </a:t>
            </a:r>
          </a:p>
          <a:p>
            <a:pPr lvl="1"/>
            <a:r>
              <a:rPr lang="en-US" dirty="0"/>
              <a:t>A lie is a harmful untruth (by word or deed) told to one who has the right to the truth.</a:t>
            </a:r>
          </a:p>
          <a:p>
            <a:r>
              <a:rPr lang="en-US" dirty="0"/>
              <a:t>Lies can impact both individuals or society at large.</a:t>
            </a:r>
          </a:p>
          <a:p>
            <a:pPr lvl="1"/>
            <a:r>
              <a:rPr lang="en-US" dirty="0"/>
              <a:t>Individuals?</a:t>
            </a:r>
          </a:p>
          <a:p>
            <a:pPr lvl="1"/>
            <a:r>
              <a:rPr lang="en-US" dirty="0"/>
              <a:t>Society?</a:t>
            </a:r>
          </a:p>
          <a:p>
            <a:r>
              <a:rPr lang="en-US" dirty="0"/>
              <a:t>“One who has the right to know the truth” means?</a:t>
            </a:r>
          </a:p>
        </p:txBody>
      </p:sp>
    </p:spTree>
    <p:extLst>
      <p:ext uri="{BB962C8B-B14F-4D97-AF65-F5344CB8AC3E}">
        <p14:creationId xmlns:p14="http://schemas.microsoft.com/office/powerpoint/2010/main" val="353623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D39C7-DC18-4283-BBD8-0760B4984040}"/>
              </a:ext>
            </a:extLst>
          </p:cNvPr>
          <p:cNvSpPr>
            <a:spLocks noGrp="1"/>
          </p:cNvSpPr>
          <p:nvPr>
            <p:ph type="title"/>
          </p:nvPr>
        </p:nvSpPr>
        <p:spPr/>
        <p:txBody>
          <a:bodyPr/>
          <a:lstStyle/>
          <a:p>
            <a:pPr algn="ctr"/>
            <a:r>
              <a:rPr lang="en-US" dirty="0"/>
              <a:t>Lies in History</a:t>
            </a:r>
          </a:p>
        </p:txBody>
      </p:sp>
      <p:sp>
        <p:nvSpPr>
          <p:cNvPr id="3" name="Content Placeholder 2">
            <a:extLst>
              <a:ext uri="{FF2B5EF4-FFF2-40B4-BE49-F238E27FC236}">
                <a16:creationId xmlns:a16="http://schemas.microsoft.com/office/drawing/2014/main" id="{89844B72-69CE-4E18-9D8A-24652CB0CED4}"/>
              </a:ext>
            </a:extLst>
          </p:cNvPr>
          <p:cNvSpPr>
            <a:spLocks noGrp="1"/>
          </p:cNvSpPr>
          <p:nvPr>
            <p:ph idx="1"/>
          </p:nvPr>
        </p:nvSpPr>
        <p:spPr/>
        <p:txBody>
          <a:bodyPr/>
          <a:lstStyle/>
          <a:p>
            <a:r>
              <a:rPr lang="en-US" dirty="0"/>
              <a:t>Russia and the Ukraine invasion</a:t>
            </a:r>
          </a:p>
          <a:p>
            <a:r>
              <a:rPr lang="en-US" dirty="0"/>
              <a:t>1962 Cuban Missile Crisis</a:t>
            </a:r>
          </a:p>
          <a:p>
            <a:r>
              <a:rPr lang="en-US" dirty="0"/>
              <a:t>Breaking the German and Japanese codes in WWII</a:t>
            </a:r>
          </a:p>
          <a:p>
            <a:pPr marL="0" indent="0">
              <a:buNone/>
            </a:pPr>
            <a:endParaRPr lang="en-US" dirty="0"/>
          </a:p>
        </p:txBody>
      </p:sp>
    </p:spTree>
    <p:extLst>
      <p:ext uri="{BB962C8B-B14F-4D97-AF65-F5344CB8AC3E}">
        <p14:creationId xmlns:p14="http://schemas.microsoft.com/office/powerpoint/2010/main" val="33161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7C8C-06F3-455E-94B0-E86CF22CA490}"/>
              </a:ext>
            </a:extLst>
          </p:cNvPr>
          <p:cNvSpPr>
            <a:spLocks noGrp="1"/>
          </p:cNvSpPr>
          <p:nvPr>
            <p:ph type="title"/>
          </p:nvPr>
        </p:nvSpPr>
        <p:spPr/>
        <p:txBody>
          <a:bodyPr/>
          <a:lstStyle/>
          <a:p>
            <a:pPr algn="ctr"/>
            <a:r>
              <a:rPr lang="en-US" dirty="0"/>
              <a:t>8</a:t>
            </a:r>
            <a:r>
              <a:rPr lang="en-US" baseline="30000" dirty="0"/>
              <a:t>th</a:t>
            </a:r>
            <a:r>
              <a:rPr lang="en-US" dirty="0"/>
              <a:t> Commandment – Helpful Lies</a:t>
            </a:r>
          </a:p>
        </p:txBody>
      </p:sp>
      <p:sp>
        <p:nvSpPr>
          <p:cNvPr id="3" name="Content Placeholder 2">
            <a:extLst>
              <a:ext uri="{FF2B5EF4-FFF2-40B4-BE49-F238E27FC236}">
                <a16:creationId xmlns:a16="http://schemas.microsoft.com/office/drawing/2014/main" id="{3E357770-198D-4637-9079-619D37A10FBD}"/>
              </a:ext>
            </a:extLst>
          </p:cNvPr>
          <p:cNvSpPr>
            <a:spLocks noGrp="1"/>
          </p:cNvSpPr>
          <p:nvPr>
            <p:ph idx="1"/>
          </p:nvPr>
        </p:nvSpPr>
        <p:spPr/>
        <p:txBody>
          <a:bodyPr>
            <a:normAutofit lnSpcReduction="10000"/>
          </a:bodyPr>
          <a:lstStyle/>
          <a:p>
            <a:r>
              <a:rPr lang="en-US" dirty="0"/>
              <a:t>Three types or levels of lies:</a:t>
            </a:r>
          </a:p>
          <a:p>
            <a:pPr lvl="1"/>
            <a:r>
              <a:rPr lang="en-US" dirty="0">
                <a:solidFill>
                  <a:srgbClr val="FF0000"/>
                </a:solidFill>
              </a:rPr>
              <a:t>Helpful lies</a:t>
            </a:r>
            <a:r>
              <a:rPr lang="en-US" dirty="0"/>
              <a:t>,</a:t>
            </a:r>
          </a:p>
          <a:p>
            <a:pPr lvl="1"/>
            <a:r>
              <a:rPr lang="en-US" dirty="0"/>
              <a:t>Jocose lies, and</a:t>
            </a:r>
          </a:p>
          <a:p>
            <a:pPr lvl="1"/>
            <a:r>
              <a:rPr lang="en-US" dirty="0"/>
              <a:t>Harmful lies.</a:t>
            </a:r>
          </a:p>
          <a:p>
            <a:r>
              <a:rPr lang="en-US" dirty="0"/>
              <a:t>Helpful lie</a:t>
            </a:r>
          </a:p>
          <a:p>
            <a:pPr lvl="1"/>
            <a:r>
              <a:rPr lang="en-US" dirty="0"/>
              <a:t>The “white lie”</a:t>
            </a:r>
          </a:p>
          <a:p>
            <a:pPr lvl="1"/>
            <a:r>
              <a:rPr lang="en-US" dirty="0"/>
              <a:t>Intended to help oneself or someone else to get out of a difficult situation or to avoid embarrassment.</a:t>
            </a:r>
          </a:p>
          <a:p>
            <a:pPr lvl="1"/>
            <a:r>
              <a:rPr lang="en-US" dirty="0"/>
              <a:t>Examples:</a:t>
            </a:r>
          </a:p>
          <a:p>
            <a:pPr lvl="2"/>
            <a:r>
              <a:rPr lang="en-US" dirty="0"/>
              <a:t>Breaking the Japanese codes in WWII.</a:t>
            </a:r>
          </a:p>
          <a:p>
            <a:pPr lvl="2"/>
            <a:r>
              <a:rPr lang="en-US" dirty="0"/>
              <a:t>Breaking the Nazi Enigma code in WWII.</a:t>
            </a:r>
          </a:p>
          <a:p>
            <a:pPr lvl="1"/>
            <a:r>
              <a:rPr lang="en-US" dirty="0"/>
              <a:t>Sinful?</a:t>
            </a:r>
          </a:p>
        </p:txBody>
      </p:sp>
    </p:spTree>
    <p:extLst>
      <p:ext uri="{BB962C8B-B14F-4D97-AF65-F5344CB8AC3E}">
        <p14:creationId xmlns:p14="http://schemas.microsoft.com/office/powerpoint/2010/main" val="245324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000"/>
                                        <p:tgtEl>
                                          <p:spTgt spid="3">
                                            <p:txEl>
                                              <p:pRg st="9" end="9"/>
                                            </p:txEl>
                                          </p:spTgt>
                                        </p:tgtEl>
                                      </p:cBhvr>
                                    </p:animEffect>
                                    <p:anim calcmode="lin" valueType="num">
                                      <p:cBhvr>
                                        <p:cTn id="4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barn(inVertical)">
                                      <p:cBhvr>
                                        <p:cTn id="5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7C8C-06F3-455E-94B0-E86CF22CA490}"/>
              </a:ext>
            </a:extLst>
          </p:cNvPr>
          <p:cNvSpPr>
            <a:spLocks noGrp="1"/>
          </p:cNvSpPr>
          <p:nvPr>
            <p:ph type="title"/>
          </p:nvPr>
        </p:nvSpPr>
        <p:spPr/>
        <p:txBody>
          <a:bodyPr/>
          <a:lstStyle/>
          <a:p>
            <a:pPr algn="ctr"/>
            <a:r>
              <a:rPr lang="en-US" dirty="0"/>
              <a:t>8</a:t>
            </a:r>
            <a:r>
              <a:rPr lang="en-US" baseline="30000" dirty="0"/>
              <a:t>th</a:t>
            </a:r>
            <a:r>
              <a:rPr lang="en-US" dirty="0"/>
              <a:t> Commandment – Jocose Lies</a:t>
            </a:r>
          </a:p>
        </p:txBody>
      </p:sp>
      <p:sp>
        <p:nvSpPr>
          <p:cNvPr id="3" name="Content Placeholder 2">
            <a:extLst>
              <a:ext uri="{FF2B5EF4-FFF2-40B4-BE49-F238E27FC236}">
                <a16:creationId xmlns:a16="http://schemas.microsoft.com/office/drawing/2014/main" id="{3E357770-198D-4637-9079-619D37A10FBD}"/>
              </a:ext>
            </a:extLst>
          </p:cNvPr>
          <p:cNvSpPr>
            <a:spLocks noGrp="1"/>
          </p:cNvSpPr>
          <p:nvPr>
            <p:ph idx="1"/>
          </p:nvPr>
        </p:nvSpPr>
        <p:spPr/>
        <p:txBody>
          <a:bodyPr/>
          <a:lstStyle/>
          <a:p>
            <a:r>
              <a:rPr lang="en-US" dirty="0"/>
              <a:t>Three types or levels of lies:</a:t>
            </a:r>
          </a:p>
          <a:p>
            <a:pPr lvl="1"/>
            <a:r>
              <a:rPr lang="en-US" dirty="0"/>
              <a:t>Helpful lies,</a:t>
            </a:r>
          </a:p>
          <a:p>
            <a:pPr lvl="1"/>
            <a:r>
              <a:rPr lang="en-US" dirty="0">
                <a:solidFill>
                  <a:srgbClr val="FF0000"/>
                </a:solidFill>
              </a:rPr>
              <a:t>Jocose lies, </a:t>
            </a:r>
            <a:r>
              <a:rPr lang="en-US" dirty="0"/>
              <a:t>and</a:t>
            </a:r>
          </a:p>
          <a:p>
            <a:pPr lvl="1"/>
            <a:r>
              <a:rPr lang="en-US" dirty="0"/>
              <a:t>Harmful lies.</a:t>
            </a:r>
          </a:p>
          <a:p>
            <a:r>
              <a:rPr lang="en-US" dirty="0"/>
              <a:t>Jocose lie</a:t>
            </a:r>
          </a:p>
          <a:p>
            <a:pPr lvl="1"/>
            <a:r>
              <a:rPr lang="en-US" dirty="0"/>
              <a:t>A lie told merely for amusement – an exaggeration.</a:t>
            </a:r>
          </a:p>
          <a:p>
            <a:pPr lvl="1"/>
            <a:r>
              <a:rPr lang="en-US" dirty="0"/>
              <a:t>Examples:</a:t>
            </a:r>
          </a:p>
          <a:p>
            <a:pPr lvl="1"/>
            <a:r>
              <a:rPr lang="en-US" dirty="0"/>
              <a:t>Sinful?</a:t>
            </a:r>
          </a:p>
        </p:txBody>
      </p:sp>
    </p:spTree>
    <p:extLst>
      <p:ext uri="{BB962C8B-B14F-4D97-AF65-F5344CB8AC3E}">
        <p14:creationId xmlns:p14="http://schemas.microsoft.com/office/powerpoint/2010/main" val="267714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barn(inVertical)">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wipe(down)">
                                      <p:cBhvr>
                                        <p:cTn id="2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7C8C-06F3-455E-94B0-E86CF22CA490}"/>
              </a:ext>
            </a:extLst>
          </p:cNvPr>
          <p:cNvSpPr>
            <a:spLocks noGrp="1"/>
          </p:cNvSpPr>
          <p:nvPr>
            <p:ph type="title"/>
          </p:nvPr>
        </p:nvSpPr>
        <p:spPr/>
        <p:txBody>
          <a:bodyPr/>
          <a:lstStyle/>
          <a:p>
            <a:pPr algn="ctr"/>
            <a:r>
              <a:rPr lang="en-US" dirty="0"/>
              <a:t>8</a:t>
            </a:r>
            <a:r>
              <a:rPr lang="en-US" baseline="30000" dirty="0"/>
              <a:t>th</a:t>
            </a:r>
            <a:r>
              <a:rPr lang="en-US" dirty="0"/>
              <a:t> Commandment – Harmful Lies</a:t>
            </a:r>
          </a:p>
        </p:txBody>
      </p:sp>
      <p:sp>
        <p:nvSpPr>
          <p:cNvPr id="3" name="Content Placeholder 2">
            <a:extLst>
              <a:ext uri="{FF2B5EF4-FFF2-40B4-BE49-F238E27FC236}">
                <a16:creationId xmlns:a16="http://schemas.microsoft.com/office/drawing/2014/main" id="{3E357770-198D-4637-9079-619D37A10FBD}"/>
              </a:ext>
            </a:extLst>
          </p:cNvPr>
          <p:cNvSpPr>
            <a:spLocks noGrp="1"/>
          </p:cNvSpPr>
          <p:nvPr>
            <p:ph idx="1"/>
          </p:nvPr>
        </p:nvSpPr>
        <p:spPr/>
        <p:txBody>
          <a:bodyPr>
            <a:normAutofit fontScale="92500" lnSpcReduction="10000"/>
          </a:bodyPr>
          <a:lstStyle/>
          <a:p>
            <a:r>
              <a:rPr lang="en-US" dirty="0"/>
              <a:t>Three types or levels of lies:</a:t>
            </a:r>
          </a:p>
          <a:p>
            <a:pPr lvl="1"/>
            <a:r>
              <a:rPr lang="en-US" dirty="0"/>
              <a:t>Helpful lies,</a:t>
            </a:r>
          </a:p>
          <a:p>
            <a:pPr lvl="1"/>
            <a:r>
              <a:rPr lang="en-US" dirty="0"/>
              <a:t>Jocose lies, and</a:t>
            </a:r>
          </a:p>
          <a:p>
            <a:pPr lvl="1"/>
            <a:r>
              <a:rPr lang="en-US" dirty="0">
                <a:solidFill>
                  <a:srgbClr val="FF0000"/>
                </a:solidFill>
              </a:rPr>
              <a:t>Harmful</a:t>
            </a:r>
            <a:r>
              <a:rPr lang="en-US" dirty="0"/>
              <a:t> </a:t>
            </a:r>
            <a:r>
              <a:rPr lang="en-US" dirty="0">
                <a:solidFill>
                  <a:srgbClr val="FF0000"/>
                </a:solidFill>
              </a:rPr>
              <a:t>lies</a:t>
            </a:r>
            <a:r>
              <a:rPr lang="en-US" dirty="0"/>
              <a:t>.</a:t>
            </a:r>
          </a:p>
          <a:p>
            <a:r>
              <a:rPr lang="en-US" dirty="0"/>
              <a:t>Harmful lie</a:t>
            </a:r>
          </a:p>
          <a:p>
            <a:pPr lvl="1"/>
            <a:r>
              <a:rPr lang="en-US" dirty="0"/>
              <a:t>A lie aimed at hurting someone or damaging their reputation.</a:t>
            </a:r>
          </a:p>
          <a:p>
            <a:pPr lvl="1"/>
            <a:r>
              <a:rPr lang="en-US" dirty="0"/>
              <a:t>Examples:</a:t>
            </a:r>
          </a:p>
          <a:p>
            <a:pPr lvl="2"/>
            <a:r>
              <a:rPr lang="en-US" dirty="0"/>
              <a:t>Lying under oath</a:t>
            </a:r>
          </a:p>
          <a:p>
            <a:pPr lvl="2"/>
            <a:r>
              <a:rPr lang="en-US" dirty="0"/>
              <a:t>Calumny (inventing lies to ruin the reputation of another person)</a:t>
            </a:r>
          </a:p>
          <a:p>
            <a:pPr lvl="1"/>
            <a:r>
              <a:rPr lang="en-US" dirty="0"/>
              <a:t>Nazi propaganda</a:t>
            </a:r>
          </a:p>
          <a:p>
            <a:pPr lvl="1"/>
            <a:r>
              <a:rPr lang="en-US" dirty="0"/>
              <a:t>Chernobyl nuclear accident – April 1986</a:t>
            </a:r>
          </a:p>
          <a:p>
            <a:pPr lvl="1"/>
            <a:r>
              <a:rPr lang="en-US" dirty="0"/>
              <a:t>Sinful?</a:t>
            </a:r>
          </a:p>
        </p:txBody>
      </p:sp>
    </p:spTree>
    <p:extLst>
      <p:ext uri="{BB962C8B-B14F-4D97-AF65-F5344CB8AC3E}">
        <p14:creationId xmlns:p14="http://schemas.microsoft.com/office/powerpoint/2010/main" val="367888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arn(inVertic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arn(inVertic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circle(in)">
                                      <p:cBhvr>
                                        <p:cTn id="22" dur="20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wipe(down)">
                                      <p:cBhvr>
                                        <p:cTn id="27" dur="5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wipe(down)">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wipe(down)">
                                      <p:cBhvr>
                                        <p:cTn id="3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F02F0-D236-4A3D-88AD-A1F33109EBE4}"/>
              </a:ext>
            </a:extLst>
          </p:cNvPr>
          <p:cNvSpPr>
            <a:spLocks noGrp="1"/>
          </p:cNvSpPr>
          <p:nvPr>
            <p:ph type="title"/>
          </p:nvPr>
        </p:nvSpPr>
        <p:spPr>
          <a:xfrm>
            <a:off x="838200" y="356247"/>
            <a:ext cx="10515600" cy="1325563"/>
          </a:xfrm>
        </p:spPr>
        <p:txBody>
          <a:bodyPr/>
          <a:lstStyle/>
          <a:p>
            <a:pPr algn="ctr"/>
            <a:r>
              <a:rPr lang="en-US" dirty="0"/>
              <a:t>8</a:t>
            </a:r>
            <a:r>
              <a:rPr lang="en-US" baseline="30000" dirty="0"/>
              <a:t>th</a:t>
            </a:r>
            <a:r>
              <a:rPr lang="en-US" dirty="0"/>
              <a:t> Commandment – Mental Reservations</a:t>
            </a:r>
          </a:p>
        </p:txBody>
      </p:sp>
      <p:sp>
        <p:nvSpPr>
          <p:cNvPr id="3" name="Content Placeholder 2">
            <a:extLst>
              <a:ext uri="{FF2B5EF4-FFF2-40B4-BE49-F238E27FC236}">
                <a16:creationId xmlns:a16="http://schemas.microsoft.com/office/drawing/2014/main" id="{9D263D4D-3928-4BEA-BB72-844ED6A82053}"/>
              </a:ext>
            </a:extLst>
          </p:cNvPr>
          <p:cNvSpPr>
            <a:spLocks noGrp="1"/>
          </p:cNvSpPr>
          <p:nvPr>
            <p:ph idx="1"/>
          </p:nvPr>
        </p:nvSpPr>
        <p:spPr/>
        <p:txBody>
          <a:bodyPr>
            <a:normAutofit lnSpcReduction="10000"/>
          </a:bodyPr>
          <a:lstStyle/>
          <a:p>
            <a:pPr marL="0" indent="0" algn="ctr">
              <a:buNone/>
            </a:pPr>
            <a:r>
              <a:rPr lang="en-US" dirty="0"/>
              <a:t>What about concealing the truth for a good reason?</a:t>
            </a:r>
          </a:p>
          <a:p>
            <a:r>
              <a:rPr lang="en-US" dirty="0"/>
              <a:t>Mental restriction or a mental reservation</a:t>
            </a:r>
          </a:p>
          <a:p>
            <a:pPr lvl="1"/>
            <a:r>
              <a:rPr lang="en-US" dirty="0"/>
              <a:t>A mental reservation is a statement that can be understood in a true sense, but probably will be understood by the hearer in another sense.</a:t>
            </a:r>
          </a:p>
          <a:p>
            <a:pPr lvl="1"/>
            <a:r>
              <a:rPr lang="en-US" dirty="0"/>
              <a:t>Example: “Is Mr. Laird in?” </a:t>
            </a:r>
          </a:p>
          <a:p>
            <a:pPr lvl="2"/>
            <a:r>
              <a:rPr lang="en-US" dirty="0"/>
              <a:t>“Mr. Laird is not here!”</a:t>
            </a:r>
          </a:p>
          <a:p>
            <a:pPr lvl="2"/>
            <a:r>
              <a:rPr lang="en-US" dirty="0"/>
              <a:t>“Mr. Laird is unavailable right now!”</a:t>
            </a:r>
          </a:p>
          <a:p>
            <a:pPr lvl="2"/>
            <a:r>
              <a:rPr lang="en-US" dirty="0"/>
              <a:t>“Mr. Laird is out!” </a:t>
            </a:r>
          </a:p>
          <a:p>
            <a:pPr lvl="1"/>
            <a:r>
              <a:rPr lang="en-US" dirty="0"/>
              <a:t>Example: “Did you have a chance to look at my letter?”</a:t>
            </a:r>
          </a:p>
          <a:p>
            <a:pPr lvl="2"/>
            <a:r>
              <a:rPr lang="en-US" dirty="0"/>
              <a:t>“No!” or “Give me 5 minutes!” or “I’m behind and I’ll get to it later today.”</a:t>
            </a:r>
          </a:p>
          <a:p>
            <a:pPr lvl="2"/>
            <a:r>
              <a:rPr lang="en-US" dirty="0"/>
              <a:t>Lie: “Yes!”</a:t>
            </a:r>
          </a:p>
          <a:p>
            <a:pPr lvl="2"/>
            <a:r>
              <a:rPr lang="en-US" dirty="0"/>
              <a:t>Mental reservation: “It’s right here on my desk!”</a:t>
            </a:r>
          </a:p>
        </p:txBody>
      </p:sp>
    </p:spTree>
    <p:extLst>
      <p:ext uri="{BB962C8B-B14F-4D97-AF65-F5344CB8AC3E}">
        <p14:creationId xmlns:p14="http://schemas.microsoft.com/office/powerpoint/2010/main" val="345078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anim calcmode="lin" valueType="num">
                                      <p:cBhvr>
                                        <p:cTn id="2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heel(1)">
                                      <p:cBhvr>
                                        <p:cTn id="35" dur="20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 calcmode="lin" valueType="num">
                                      <p:cBhvr additive="base">
                                        <p:cTn id="4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 calcmode="lin" valueType="num">
                                      <p:cBhvr additive="base">
                                        <p:cTn id="4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 calcmode="lin" valueType="num">
                                      <p:cBhvr additive="base">
                                        <p:cTn id="5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F02F0-D236-4A3D-88AD-A1F33109EBE4}"/>
              </a:ext>
            </a:extLst>
          </p:cNvPr>
          <p:cNvSpPr>
            <a:spLocks noGrp="1"/>
          </p:cNvSpPr>
          <p:nvPr>
            <p:ph type="title"/>
          </p:nvPr>
        </p:nvSpPr>
        <p:spPr/>
        <p:txBody>
          <a:bodyPr/>
          <a:lstStyle/>
          <a:p>
            <a:pPr algn="ctr"/>
            <a:r>
              <a:rPr lang="en-US" dirty="0"/>
              <a:t>8</a:t>
            </a:r>
            <a:r>
              <a:rPr lang="en-US" baseline="30000" dirty="0"/>
              <a:t>th</a:t>
            </a:r>
            <a:r>
              <a:rPr lang="en-US" dirty="0"/>
              <a:t> Commandment – Mental Reservations</a:t>
            </a:r>
          </a:p>
        </p:txBody>
      </p:sp>
      <p:sp>
        <p:nvSpPr>
          <p:cNvPr id="3" name="Content Placeholder 2">
            <a:extLst>
              <a:ext uri="{FF2B5EF4-FFF2-40B4-BE49-F238E27FC236}">
                <a16:creationId xmlns:a16="http://schemas.microsoft.com/office/drawing/2014/main" id="{9D263D4D-3928-4BEA-BB72-844ED6A82053}"/>
              </a:ext>
            </a:extLst>
          </p:cNvPr>
          <p:cNvSpPr>
            <a:spLocks noGrp="1"/>
          </p:cNvSpPr>
          <p:nvPr>
            <p:ph idx="1"/>
          </p:nvPr>
        </p:nvSpPr>
        <p:spPr/>
        <p:txBody>
          <a:bodyPr>
            <a:normAutofit/>
          </a:bodyPr>
          <a:lstStyle/>
          <a:p>
            <a:pPr marL="0" indent="0" algn="ctr">
              <a:buNone/>
            </a:pPr>
            <a:r>
              <a:rPr lang="en-US" dirty="0"/>
              <a:t>What about concealing the truth for a good reason?</a:t>
            </a:r>
          </a:p>
          <a:p>
            <a:r>
              <a:rPr lang="en-US" dirty="0"/>
              <a:t>Examples of: Mental restriction or a mental reservation</a:t>
            </a:r>
          </a:p>
          <a:p>
            <a:pPr lvl="1"/>
            <a:r>
              <a:rPr lang="en-US" dirty="0"/>
              <a:t>To the press secretary, “What is the president’s position on China?” </a:t>
            </a:r>
          </a:p>
          <a:p>
            <a:pPr lvl="2"/>
            <a:r>
              <a:rPr lang="en-US" dirty="0"/>
              <a:t>“He’s been briefed.”</a:t>
            </a:r>
          </a:p>
          <a:p>
            <a:pPr lvl="1"/>
            <a:endParaRPr lang="en-US" dirty="0"/>
          </a:p>
        </p:txBody>
      </p:sp>
    </p:spTree>
    <p:extLst>
      <p:ext uri="{BB962C8B-B14F-4D97-AF65-F5344CB8AC3E}">
        <p14:creationId xmlns:p14="http://schemas.microsoft.com/office/powerpoint/2010/main" val="180151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EC302-329A-4ACD-A138-FDFEB0CF8DCD}"/>
              </a:ext>
            </a:extLst>
          </p:cNvPr>
          <p:cNvSpPr>
            <a:spLocks noGrp="1"/>
          </p:cNvSpPr>
          <p:nvPr>
            <p:ph type="title"/>
          </p:nvPr>
        </p:nvSpPr>
        <p:spPr/>
        <p:txBody>
          <a:bodyPr/>
          <a:lstStyle/>
          <a:p>
            <a:r>
              <a:rPr lang="en-US" dirty="0"/>
              <a:t>8</a:t>
            </a:r>
            <a:r>
              <a:rPr lang="en-US" baseline="30000" dirty="0"/>
              <a:t>th</a:t>
            </a:r>
            <a:r>
              <a:rPr lang="en-US" dirty="0"/>
              <a:t> Commandment – Gravity of Sins</a:t>
            </a:r>
          </a:p>
        </p:txBody>
      </p:sp>
      <p:sp>
        <p:nvSpPr>
          <p:cNvPr id="3" name="Content Placeholder 2">
            <a:extLst>
              <a:ext uri="{FF2B5EF4-FFF2-40B4-BE49-F238E27FC236}">
                <a16:creationId xmlns:a16="http://schemas.microsoft.com/office/drawing/2014/main" id="{AADD56A5-888F-46CB-AE31-1AF0053326FB}"/>
              </a:ext>
            </a:extLst>
          </p:cNvPr>
          <p:cNvSpPr>
            <a:spLocks noGrp="1"/>
          </p:cNvSpPr>
          <p:nvPr>
            <p:ph idx="1"/>
          </p:nvPr>
        </p:nvSpPr>
        <p:spPr/>
        <p:txBody>
          <a:bodyPr/>
          <a:lstStyle/>
          <a:p>
            <a:r>
              <a:rPr lang="en-US" dirty="0"/>
              <a:t>Nature of the object of the lie</a:t>
            </a:r>
          </a:p>
          <a:p>
            <a:r>
              <a:rPr lang="en-US" dirty="0"/>
              <a:t>Intention</a:t>
            </a:r>
          </a:p>
          <a:p>
            <a:r>
              <a:rPr lang="en-US" dirty="0"/>
              <a:t>Circumstances</a:t>
            </a:r>
          </a:p>
          <a:p>
            <a:r>
              <a:rPr lang="en-US" dirty="0"/>
              <a:t>Effects</a:t>
            </a:r>
          </a:p>
        </p:txBody>
      </p:sp>
    </p:spTree>
    <p:extLst>
      <p:ext uri="{BB962C8B-B14F-4D97-AF65-F5344CB8AC3E}">
        <p14:creationId xmlns:p14="http://schemas.microsoft.com/office/powerpoint/2010/main" val="208553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E018A-D9A1-4703-926F-5F5AA37933E9}"/>
              </a:ext>
            </a:extLst>
          </p:cNvPr>
          <p:cNvSpPr>
            <a:spLocks noGrp="1"/>
          </p:cNvSpPr>
          <p:nvPr>
            <p:ph type="title"/>
          </p:nvPr>
        </p:nvSpPr>
        <p:spPr/>
        <p:txBody>
          <a:bodyPr/>
          <a:lstStyle/>
          <a:p>
            <a:pPr algn="ctr"/>
            <a:r>
              <a:rPr lang="en-US" dirty="0"/>
              <a:t>8</a:t>
            </a:r>
            <a:r>
              <a:rPr lang="en-US" baseline="30000" dirty="0"/>
              <a:t>th</a:t>
            </a:r>
            <a:r>
              <a:rPr lang="en-US" dirty="0"/>
              <a:t> Commandment - Calumny</a:t>
            </a:r>
          </a:p>
        </p:txBody>
      </p:sp>
      <p:sp>
        <p:nvSpPr>
          <p:cNvPr id="3" name="Content Placeholder 2">
            <a:extLst>
              <a:ext uri="{FF2B5EF4-FFF2-40B4-BE49-F238E27FC236}">
                <a16:creationId xmlns:a16="http://schemas.microsoft.com/office/drawing/2014/main" id="{C9794FC0-BC79-4DD4-927D-A296270202CB}"/>
              </a:ext>
            </a:extLst>
          </p:cNvPr>
          <p:cNvSpPr>
            <a:spLocks noGrp="1"/>
          </p:cNvSpPr>
          <p:nvPr>
            <p:ph idx="1"/>
          </p:nvPr>
        </p:nvSpPr>
        <p:spPr/>
        <p:txBody>
          <a:bodyPr>
            <a:normAutofit fontScale="92500"/>
          </a:bodyPr>
          <a:lstStyle/>
          <a:p>
            <a:r>
              <a:rPr lang="en-US" dirty="0"/>
              <a:t>Calumny – the injuring of another’s good name by lying about him or her.</a:t>
            </a:r>
          </a:p>
          <a:p>
            <a:pPr lvl="1"/>
            <a:r>
              <a:rPr lang="en-US" dirty="0"/>
              <a:t>It’s a sin against </a:t>
            </a:r>
            <a:r>
              <a:rPr lang="en-US" dirty="0">
                <a:solidFill>
                  <a:srgbClr val="0070C0"/>
                </a:solidFill>
              </a:rPr>
              <a:t>truth</a:t>
            </a:r>
            <a:r>
              <a:rPr lang="en-US" dirty="0"/>
              <a:t> because a lie is told.</a:t>
            </a:r>
          </a:p>
          <a:p>
            <a:pPr lvl="1"/>
            <a:r>
              <a:rPr lang="en-US" dirty="0"/>
              <a:t>It’s a sin against </a:t>
            </a:r>
            <a:r>
              <a:rPr lang="en-US" dirty="0">
                <a:solidFill>
                  <a:srgbClr val="0070C0"/>
                </a:solidFill>
              </a:rPr>
              <a:t>charity</a:t>
            </a:r>
            <a:r>
              <a:rPr lang="en-US" dirty="0"/>
              <a:t> because it’s a flagrant violation of Christ’s command, “Love thy neighbor.”</a:t>
            </a:r>
          </a:p>
          <a:p>
            <a:pPr lvl="1"/>
            <a:r>
              <a:rPr lang="en-US" dirty="0"/>
              <a:t>It’s a sin against </a:t>
            </a:r>
            <a:r>
              <a:rPr lang="en-US" dirty="0">
                <a:solidFill>
                  <a:srgbClr val="0070C0"/>
                </a:solidFill>
              </a:rPr>
              <a:t>religion</a:t>
            </a:r>
            <a:r>
              <a:rPr lang="en-US" dirty="0"/>
              <a:t>, which cannot thrive in an atmosphere of lying and slander.</a:t>
            </a:r>
          </a:p>
          <a:p>
            <a:pPr lvl="1"/>
            <a:r>
              <a:rPr lang="en-US" dirty="0"/>
              <a:t>It’s a sin against </a:t>
            </a:r>
            <a:r>
              <a:rPr lang="en-US" dirty="0">
                <a:solidFill>
                  <a:srgbClr val="0070C0"/>
                </a:solidFill>
              </a:rPr>
              <a:t>justice</a:t>
            </a:r>
            <a:r>
              <a:rPr lang="en-US" dirty="0"/>
              <a:t> because it harms a person’s good name and reputation.</a:t>
            </a:r>
          </a:p>
          <a:p>
            <a:r>
              <a:rPr lang="en-US" dirty="0"/>
              <a:t>Calumny requires restitution. </a:t>
            </a:r>
          </a:p>
          <a:p>
            <a:pPr lvl="1"/>
            <a:r>
              <a:rPr lang="en-US" dirty="0"/>
              <a:t>Cannot just confess the sin; but must right the wrong.</a:t>
            </a:r>
          </a:p>
          <a:p>
            <a:pPr lvl="1"/>
            <a:r>
              <a:rPr lang="en-US" dirty="0"/>
              <a:t>Pillow story…sometimes it is nearly impossible to pull the calumny back.</a:t>
            </a:r>
          </a:p>
          <a:p>
            <a:pPr lvl="1"/>
            <a:r>
              <a:rPr lang="en-US" dirty="0"/>
              <a:t>CCC 2487</a:t>
            </a:r>
          </a:p>
        </p:txBody>
      </p:sp>
    </p:spTree>
    <p:extLst>
      <p:ext uri="{BB962C8B-B14F-4D97-AF65-F5344CB8AC3E}">
        <p14:creationId xmlns:p14="http://schemas.microsoft.com/office/powerpoint/2010/main" val="2391047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 calcmode="lin" valueType="num">
                                      <p:cBhvr additive="base">
                                        <p:cTn id="4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1000"/>
                                        <p:tgtEl>
                                          <p:spTgt spid="3">
                                            <p:txEl>
                                              <p:pRg st="8" end="8"/>
                                            </p:txEl>
                                          </p:spTgt>
                                        </p:tgtEl>
                                      </p:cBhvr>
                                    </p:animEffect>
                                    <p:anim calcmode="lin" valueType="num">
                                      <p:cBhvr>
                                        <p:cTn id="5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EB142-BEDE-45F3-94C1-1568FE52A57C}"/>
              </a:ext>
            </a:extLst>
          </p:cNvPr>
          <p:cNvSpPr>
            <a:spLocks noGrp="1"/>
          </p:cNvSpPr>
          <p:nvPr>
            <p:ph type="title"/>
          </p:nvPr>
        </p:nvSpPr>
        <p:spPr/>
        <p:txBody>
          <a:bodyPr/>
          <a:lstStyle/>
          <a:p>
            <a:pPr algn="ctr"/>
            <a:r>
              <a:rPr lang="en-US" dirty="0"/>
              <a:t>8</a:t>
            </a:r>
            <a:r>
              <a:rPr lang="en-US" baseline="30000" dirty="0"/>
              <a:t>th</a:t>
            </a:r>
            <a:r>
              <a:rPr lang="en-US" dirty="0"/>
              <a:t> Commandment - Detraction</a:t>
            </a:r>
          </a:p>
        </p:txBody>
      </p:sp>
      <p:sp>
        <p:nvSpPr>
          <p:cNvPr id="3" name="Content Placeholder 2">
            <a:extLst>
              <a:ext uri="{FF2B5EF4-FFF2-40B4-BE49-F238E27FC236}">
                <a16:creationId xmlns:a16="http://schemas.microsoft.com/office/drawing/2014/main" id="{05FFC9D1-7A56-47D6-A472-22F067331D4C}"/>
              </a:ext>
            </a:extLst>
          </p:cNvPr>
          <p:cNvSpPr>
            <a:spLocks noGrp="1"/>
          </p:cNvSpPr>
          <p:nvPr>
            <p:ph idx="1"/>
          </p:nvPr>
        </p:nvSpPr>
        <p:spPr/>
        <p:txBody>
          <a:bodyPr>
            <a:normAutofit/>
          </a:bodyPr>
          <a:lstStyle/>
          <a:p>
            <a:r>
              <a:rPr lang="en-US" dirty="0"/>
              <a:t>Detraction</a:t>
            </a:r>
          </a:p>
          <a:p>
            <a:pPr lvl="1"/>
            <a:r>
              <a:rPr lang="en-US" dirty="0"/>
              <a:t>The sin of detraction involves making known the hidden faults of another when there is no good reason to do so.</a:t>
            </a:r>
          </a:p>
          <a:p>
            <a:pPr lvl="1"/>
            <a:r>
              <a:rPr lang="en-US" dirty="0"/>
              <a:t>Again, there is a need to undo the wrong.</a:t>
            </a:r>
          </a:p>
          <a:p>
            <a:pPr lvl="1"/>
            <a:r>
              <a:rPr lang="en-US" dirty="0"/>
              <a:t>Press is often guilty of this; front page story; vs. small print retraction.</a:t>
            </a:r>
          </a:p>
          <a:p>
            <a:pPr lvl="1"/>
            <a:r>
              <a:rPr lang="en-US" dirty="0"/>
              <a:t>Shakespeare in </a:t>
            </a:r>
            <a:r>
              <a:rPr lang="en-US" i="1" dirty="0"/>
              <a:t>Othello:</a:t>
            </a:r>
          </a:p>
          <a:p>
            <a:pPr marL="457206" lvl="1" indent="0">
              <a:buNone/>
            </a:pPr>
            <a:r>
              <a:rPr lang="en-US" i="1" dirty="0"/>
              <a:t>	Who steals my purse steals trash; this something, nothing</a:t>
            </a:r>
          </a:p>
          <a:p>
            <a:pPr marL="457206" lvl="1" indent="0">
              <a:buNone/>
            </a:pPr>
            <a:r>
              <a:rPr lang="en-US" i="1" dirty="0"/>
              <a:t>	</a:t>
            </a:r>
            <a:r>
              <a:rPr lang="en-US" i="1" dirty="0" err="1"/>
              <a:t>Twas</a:t>
            </a:r>
            <a:r>
              <a:rPr lang="en-US" i="1" dirty="0"/>
              <a:t> mine, ‘tis his, and has been slave to thousands;</a:t>
            </a:r>
          </a:p>
          <a:p>
            <a:pPr marL="457206" lvl="1" indent="0">
              <a:buNone/>
            </a:pPr>
            <a:r>
              <a:rPr lang="en-US" i="1" dirty="0"/>
              <a:t>	But he that filches from me my good name,</a:t>
            </a:r>
          </a:p>
          <a:p>
            <a:pPr marL="457206" lvl="1" indent="0">
              <a:buNone/>
            </a:pPr>
            <a:r>
              <a:rPr lang="en-US" i="1" dirty="0"/>
              <a:t>	Robs me of that which not enriches him</a:t>
            </a:r>
          </a:p>
          <a:p>
            <a:pPr marL="457206" lvl="1" indent="0">
              <a:buNone/>
            </a:pPr>
            <a:r>
              <a:rPr lang="en-US" i="1" dirty="0"/>
              <a:t>	And makes me poor indeed.</a:t>
            </a:r>
          </a:p>
          <a:p>
            <a:pPr lvl="1"/>
            <a:endParaRPr lang="en-US" i="1" dirty="0"/>
          </a:p>
          <a:p>
            <a:pPr marL="457206" lvl="1" indent="0">
              <a:buNone/>
            </a:pPr>
            <a:endParaRPr lang="en-US" i="1" dirty="0"/>
          </a:p>
          <a:p>
            <a:pPr marL="457206" lvl="1" indent="0">
              <a:buNone/>
            </a:pPr>
            <a:endParaRPr lang="en-US" dirty="0"/>
          </a:p>
        </p:txBody>
      </p:sp>
    </p:spTree>
    <p:extLst>
      <p:ext uri="{BB962C8B-B14F-4D97-AF65-F5344CB8AC3E}">
        <p14:creationId xmlns:p14="http://schemas.microsoft.com/office/powerpoint/2010/main" val="96924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1000"/>
                                        <p:tgtEl>
                                          <p:spTgt spid="3">
                                            <p:txEl>
                                              <p:pRg st="6" end="6"/>
                                            </p:txEl>
                                          </p:spTgt>
                                        </p:tgtEl>
                                      </p:cBhvr>
                                    </p:animEffect>
                                    <p:anim calcmode="lin" valueType="num">
                                      <p:cBhvr>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1000"/>
                                        <p:tgtEl>
                                          <p:spTgt spid="3">
                                            <p:txEl>
                                              <p:pRg st="7" end="7"/>
                                            </p:txEl>
                                          </p:spTgt>
                                        </p:tgtEl>
                                      </p:cBhvr>
                                    </p:animEffect>
                                    <p:anim calcmode="lin" valueType="num">
                                      <p:cBhvr>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fade">
                                      <p:cBhvr>
                                        <p:cTn id="50" dur="1000"/>
                                        <p:tgtEl>
                                          <p:spTgt spid="3">
                                            <p:txEl>
                                              <p:pRg st="8" end="8"/>
                                            </p:txEl>
                                          </p:spTgt>
                                        </p:tgtEl>
                                      </p:cBhvr>
                                    </p:animEffect>
                                    <p:anim calcmode="lin" valueType="num">
                                      <p:cBhvr>
                                        <p:cTn id="5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764B6-906C-4894-AB80-B1AE2750DDB1}"/>
              </a:ext>
            </a:extLst>
          </p:cNvPr>
          <p:cNvSpPr>
            <a:spLocks noGrp="1"/>
          </p:cNvSpPr>
          <p:nvPr>
            <p:ph type="title"/>
          </p:nvPr>
        </p:nvSpPr>
        <p:spPr/>
        <p:txBody>
          <a:bodyPr/>
          <a:lstStyle/>
          <a:p>
            <a:pPr algn="ctr"/>
            <a:r>
              <a:rPr lang="en-US" dirty="0"/>
              <a:t>8</a:t>
            </a:r>
            <a:r>
              <a:rPr lang="en-US" baseline="30000" dirty="0"/>
              <a:t>th</a:t>
            </a:r>
            <a:r>
              <a:rPr lang="en-US" dirty="0"/>
              <a:t> Commandment – Rash Judgment</a:t>
            </a:r>
          </a:p>
        </p:txBody>
      </p:sp>
      <p:sp>
        <p:nvSpPr>
          <p:cNvPr id="3" name="Content Placeholder 2">
            <a:extLst>
              <a:ext uri="{FF2B5EF4-FFF2-40B4-BE49-F238E27FC236}">
                <a16:creationId xmlns:a16="http://schemas.microsoft.com/office/drawing/2014/main" id="{D6861886-3AA4-4F31-88CA-14A1FB4B4C57}"/>
              </a:ext>
            </a:extLst>
          </p:cNvPr>
          <p:cNvSpPr>
            <a:spLocks noGrp="1"/>
          </p:cNvSpPr>
          <p:nvPr>
            <p:ph idx="1"/>
          </p:nvPr>
        </p:nvSpPr>
        <p:spPr/>
        <p:txBody>
          <a:bodyPr/>
          <a:lstStyle/>
          <a:p>
            <a:r>
              <a:rPr lang="en-US" dirty="0"/>
              <a:t>Rash judgment is the willingness to believe, without sufficient evidence, that a person is guilty of some evil.</a:t>
            </a:r>
          </a:p>
          <a:p>
            <a:pPr lvl="1"/>
            <a:r>
              <a:rPr lang="en-US" dirty="0"/>
              <a:t>Also known as ‘jumping to conclusions’ or ‘passing judgment.’</a:t>
            </a:r>
          </a:p>
          <a:p>
            <a:r>
              <a:rPr lang="en-US" dirty="0"/>
              <a:t>This is why Jesus warned us not to judge others. We only see the outward appearance of an action and not the inner person.</a:t>
            </a:r>
          </a:p>
          <a:p>
            <a:r>
              <a:rPr lang="en-US" dirty="0"/>
              <a:t>Hallmark movie – A Royal Winter.</a:t>
            </a:r>
          </a:p>
        </p:txBody>
      </p:sp>
    </p:spTree>
    <p:extLst>
      <p:ext uri="{BB962C8B-B14F-4D97-AF65-F5344CB8AC3E}">
        <p14:creationId xmlns:p14="http://schemas.microsoft.com/office/powerpoint/2010/main" val="73314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6DAEF-0909-4505-A2DC-850847BDCA89}"/>
              </a:ext>
            </a:extLst>
          </p:cNvPr>
          <p:cNvSpPr>
            <a:spLocks noGrp="1"/>
          </p:cNvSpPr>
          <p:nvPr>
            <p:ph type="title"/>
          </p:nvPr>
        </p:nvSpPr>
        <p:spPr/>
        <p:txBody>
          <a:bodyPr/>
          <a:lstStyle/>
          <a:p>
            <a:r>
              <a:rPr lang="en-US" dirty="0"/>
              <a:t>Eighth Commandment – Secrets and Promises</a:t>
            </a:r>
          </a:p>
        </p:txBody>
      </p:sp>
      <p:sp>
        <p:nvSpPr>
          <p:cNvPr id="3" name="Content Placeholder 2">
            <a:extLst>
              <a:ext uri="{FF2B5EF4-FFF2-40B4-BE49-F238E27FC236}">
                <a16:creationId xmlns:a16="http://schemas.microsoft.com/office/drawing/2014/main" id="{AA1C2AB8-FD46-4A66-A741-84E3C7A4566A}"/>
              </a:ext>
            </a:extLst>
          </p:cNvPr>
          <p:cNvSpPr>
            <a:spLocks noGrp="1"/>
          </p:cNvSpPr>
          <p:nvPr>
            <p:ph idx="1"/>
          </p:nvPr>
        </p:nvSpPr>
        <p:spPr/>
        <p:txBody>
          <a:bodyPr>
            <a:normAutofit fontScale="85000" lnSpcReduction="20000"/>
          </a:bodyPr>
          <a:lstStyle/>
          <a:p>
            <a:r>
              <a:rPr lang="en-US" dirty="0"/>
              <a:t>A natural secret is one which by its very nature ought to be kept from others.</a:t>
            </a:r>
          </a:p>
          <a:p>
            <a:pPr lvl="1"/>
            <a:r>
              <a:rPr lang="en-US" dirty="0"/>
              <a:t>Neighbor is an alcoholic</a:t>
            </a:r>
          </a:p>
          <a:p>
            <a:pPr lvl="1"/>
            <a:r>
              <a:rPr lang="en-US" dirty="0"/>
              <a:t>Relative out of work and your family is supporting them.</a:t>
            </a:r>
          </a:p>
          <a:p>
            <a:r>
              <a:rPr lang="en-US" dirty="0"/>
              <a:t>A promised secret is one that must be kept because the person promised to do after he became aware of the secret.</a:t>
            </a:r>
          </a:p>
          <a:p>
            <a:pPr lvl="1"/>
            <a:r>
              <a:rPr lang="en-US" dirty="0"/>
              <a:t>Pending award; announcements of bishops; surprise birthday party.</a:t>
            </a:r>
          </a:p>
          <a:p>
            <a:r>
              <a:rPr lang="en-US" dirty="0"/>
              <a:t>An official or professional secret is one which comes within the scope of a person’s job or profession.</a:t>
            </a:r>
          </a:p>
          <a:p>
            <a:pPr lvl="1"/>
            <a:r>
              <a:rPr lang="en-US" dirty="0"/>
              <a:t>Doctor with patient confidentiality.</a:t>
            </a:r>
          </a:p>
          <a:p>
            <a:pPr lvl="1"/>
            <a:r>
              <a:rPr lang="en-US" dirty="0"/>
              <a:t>Priests and the seal of confession.</a:t>
            </a:r>
          </a:p>
          <a:p>
            <a:pPr lvl="1"/>
            <a:r>
              <a:rPr lang="en-US" dirty="0"/>
              <a:t>Official academic records.</a:t>
            </a:r>
          </a:p>
          <a:p>
            <a:pPr lvl="1"/>
            <a:r>
              <a:rPr lang="en-US" dirty="0"/>
              <a:t>Lawyer – client relationships.</a:t>
            </a:r>
          </a:p>
          <a:p>
            <a:r>
              <a:rPr lang="en-US" dirty="0"/>
              <a:t>Eavesdropping – trying to discover other’s secrets is also wrong.</a:t>
            </a:r>
          </a:p>
        </p:txBody>
      </p:sp>
    </p:spTree>
    <p:extLst>
      <p:ext uri="{BB962C8B-B14F-4D97-AF65-F5344CB8AC3E}">
        <p14:creationId xmlns:p14="http://schemas.microsoft.com/office/powerpoint/2010/main" val="67085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arn(inVertical)">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fade">
                                      <p:cBhvr>
                                        <p:cTn id="50" dur="1000"/>
                                        <p:tgtEl>
                                          <p:spTgt spid="3">
                                            <p:txEl>
                                              <p:pRg st="8" end="8"/>
                                            </p:txEl>
                                          </p:spTgt>
                                        </p:tgtEl>
                                      </p:cBhvr>
                                    </p:animEffect>
                                    <p:anim calcmode="lin" valueType="num">
                                      <p:cBhvr>
                                        <p:cTn id="5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2AE35-2E7D-45E9-A302-F87426AB27C3}"/>
              </a:ext>
            </a:extLst>
          </p:cNvPr>
          <p:cNvSpPr>
            <a:spLocks noGrp="1"/>
          </p:cNvSpPr>
          <p:nvPr>
            <p:ph type="title"/>
          </p:nvPr>
        </p:nvSpPr>
        <p:spPr/>
        <p:txBody>
          <a:bodyPr/>
          <a:lstStyle/>
          <a:p>
            <a:pPr algn="ctr"/>
            <a:r>
              <a:rPr lang="en-US" dirty="0"/>
              <a:t>Conclusion</a:t>
            </a:r>
          </a:p>
        </p:txBody>
      </p:sp>
      <p:sp>
        <p:nvSpPr>
          <p:cNvPr id="3" name="Content Placeholder 2">
            <a:extLst>
              <a:ext uri="{FF2B5EF4-FFF2-40B4-BE49-F238E27FC236}">
                <a16:creationId xmlns:a16="http://schemas.microsoft.com/office/drawing/2014/main" id="{7F42FE51-6521-4BCC-931E-0630EEC50DEE}"/>
              </a:ext>
            </a:extLst>
          </p:cNvPr>
          <p:cNvSpPr>
            <a:spLocks noGrp="1"/>
          </p:cNvSpPr>
          <p:nvPr>
            <p:ph idx="1"/>
          </p:nvPr>
        </p:nvSpPr>
        <p:spPr/>
        <p:txBody>
          <a:bodyPr/>
          <a:lstStyle/>
          <a:p>
            <a:pPr marL="0" marR="0" indent="0">
              <a:lnSpc>
                <a:spcPct val="107000"/>
              </a:lnSpc>
              <a:spcBef>
                <a:spcPts val="0"/>
              </a:spcBef>
              <a:spcAft>
                <a:spcPts val="800"/>
              </a:spcAft>
              <a:buNone/>
            </a:pPr>
            <a:r>
              <a:rPr lang="en-US" sz="2800" dirty="0">
                <a:solidFill>
                  <a:srgbClr val="000000"/>
                </a:solidFill>
                <a:effectLst/>
                <a:latin typeface="Times New Roman" panose="02020603050405020304" pitchFamily="18" charset="0"/>
                <a:ea typeface="Times New Roman" panose="02020603050405020304" pitchFamily="18" charset="0"/>
              </a:rPr>
              <a:t>“Whether we are rich and famous or poor and obscure, the best biographer we have is the Father, as we know Him through our brother, Jesus. If we keep up a conversation with Jesus and are responsive to the graces of the Holy Spirit, He will always plead our cause. </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He will inspire us to honesty and goodwill, and openhearted charity. He will bring us to repentance. He will tidy up our reputations.”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765772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D434F-9E46-4E7B-83F1-CDCA81DF17FB}"/>
              </a:ext>
            </a:extLst>
          </p:cNvPr>
          <p:cNvSpPr>
            <a:spLocks noGrp="1"/>
          </p:cNvSpPr>
          <p:nvPr>
            <p:ph type="title"/>
          </p:nvPr>
        </p:nvSpPr>
        <p:spPr/>
        <p:txBody>
          <a:bodyPr/>
          <a:lstStyle/>
          <a:p>
            <a:pPr algn="ctr"/>
            <a:r>
              <a:rPr lang="en-US" dirty="0"/>
              <a:t>Conclusion</a:t>
            </a:r>
          </a:p>
        </p:txBody>
      </p:sp>
      <p:sp>
        <p:nvSpPr>
          <p:cNvPr id="3" name="Content Placeholder 2">
            <a:extLst>
              <a:ext uri="{FF2B5EF4-FFF2-40B4-BE49-F238E27FC236}">
                <a16:creationId xmlns:a16="http://schemas.microsoft.com/office/drawing/2014/main" id="{0844EA9D-8A9D-4217-AB2D-78EBDCBC2630}"/>
              </a:ext>
            </a:extLst>
          </p:cNvPr>
          <p:cNvSpPr>
            <a:spLocks noGrp="1"/>
          </p:cNvSpPr>
          <p:nvPr>
            <p:ph idx="1"/>
          </p:nvPr>
        </p:nvSpPr>
        <p:spPr/>
        <p:txBody>
          <a:bodyPr/>
          <a:lstStyle/>
          <a:p>
            <a:pPr marL="0" indent="0">
              <a:buNone/>
            </a:pPr>
            <a:r>
              <a:rPr lang="en-US" dirty="0"/>
              <a:t>“Jesus will protect our reputations even when we are under the assault of the devil’s opposition research: “Blessed are you when men revile you and persecute you and utter all kinds of evil against you falsely on my account. Rejoice and be glad, for your reward is great in heaven.” (Mt. 5:12) (</a:t>
            </a:r>
            <a:r>
              <a:rPr lang="en-US" sz="2800" dirty="0">
                <a:solidFill>
                  <a:srgbClr val="000000"/>
                </a:solidFill>
                <a:effectLst/>
                <a:latin typeface="Times New Roman" panose="02020603050405020304" pitchFamily="18" charset="0"/>
                <a:ea typeface="Times New Roman" panose="02020603050405020304" pitchFamily="18" charset="0"/>
              </a:rPr>
              <a:t>Fr. Jerry </a:t>
            </a:r>
            <a:r>
              <a:rPr lang="en-US" sz="2800" dirty="0" err="1">
                <a:solidFill>
                  <a:srgbClr val="000000"/>
                </a:solidFill>
                <a:effectLst/>
                <a:latin typeface="Times New Roman" panose="02020603050405020304" pitchFamily="18" charset="0"/>
                <a:ea typeface="Times New Roman" panose="02020603050405020304" pitchFamily="18" charset="0"/>
              </a:rPr>
              <a:t>Pokorsky</a:t>
            </a:r>
            <a:r>
              <a:rPr lang="en-US" sz="2800" dirty="0">
                <a:solidFill>
                  <a:srgbClr val="000000"/>
                </a:solidFill>
                <a:effectLst/>
                <a:latin typeface="Times New Roman" panose="02020603050405020304" pitchFamily="18" charset="0"/>
                <a:ea typeface="Times New Roman" panose="02020603050405020304" pitchFamily="18" charset="0"/>
              </a:rPr>
              <a:t>) </a:t>
            </a:r>
            <a:endParaRPr lang="en-US" dirty="0"/>
          </a:p>
        </p:txBody>
      </p:sp>
    </p:spTree>
    <p:extLst>
      <p:ext uri="{BB962C8B-B14F-4D97-AF65-F5344CB8AC3E}">
        <p14:creationId xmlns:p14="http://schemas.microsoft.com/office/powerpoint/2010/main" val="1415607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218</TotalTime>
  <Words>1487</Words>
  <Application>Microsoft Office PowerPoint</Application>
  <PresentationFormat>Widescreen</PresentationFormat>
  <Paragraphs>187</Paragraphs>
  <Slides>27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system-ui</vt:lpstr>
      <vt:lpstr>Times New Roman</vt:lpstr>
      <vt:lpstr>Office Theme</vt:lpstr>
      <vt:lpstr>PowerPoint Presentation</vt:lpstr>
      <vt:lpstr>Anima Christi</vt:lpstr>
      <vt:lpstr>Eighth Commandment</vt:lpstr>
      <vt:lpstr>Eighth Commandment</vt:lpstr>
      <vt:lpstr>You Gov America Poll (January 14-20, 2022)</vt:lpstr>
      <vt:lpstr>You Gov America Poll</vt:lpstr>
      <vt:lpstr>You Gov America Poll</vt:lpstr>
      <vt:lpstr>You Gov America Poll</vt:lpstr>
      <vt:lpstr>You Gov America Poll (January 14-20, 2022)</vt:lpstr>
      <vt:lpstr>You Gov America Poll</vt:lpstr>
      <vt:lpstr>You Gov America Poll</vt:lpstr>
      <vt:lpstr>You Gov America Poll</vt:lpstr>
      <vt:lpstr>PowerPoint Presentation</vt:lpstr>
      <vt:lpstr>8th Commandment - Lying</vt:lpstr>
      <vt:lpstr>Lies in History</vt:lpstr>
      <vt:lpstr>8th Commandment – Helpful Lies</vt:lpstr>
      <vt:lpstr>8th Commandment – Jocose Lies</vt:lpstr>
      <vt:lpstr>8th Commandment – Harmful Lies</vt:lpstr>
      <vt:lpstr>8th Commandment – Mental Reservations</vt:lpstr>
      <vt:lpstr>8th Commandment – Mental Reservations</vt:lpstr>
      <vt:lpstr>8th Commandment – Gravity of Sins</vt:lpstr>
      <vt:lpstr>8th Commandment - Calumny</vt:lpstr>
      <vt:lpstr>8th Commandment - Detraction</vt:lpstr>
      <vt:lpstr>8th Commandment – Rash Judgment</vt:lpstr>
      <vt:lpstr>Eighth Commandment – Secrets and Promises</vt:lpstr>
      <vt:lpstr>Conclusion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Gerri Laird</dc:creator>
  <cp:lastModifiedBy>Gerri Laird</cp:lastModifiedBy>
  <cp:revision>10</cp:revision>
  <dcterms:created xsi:type="dcterms:W3CDTF">2022-03-29T16:25:03Z</dcterms:created>
  <dcterms:modified xsi:type="dcterms:W3CDTF">2022-04-10T16:37:39Z</dcterms:modified>
</cp:coreProperties>
</file>