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9" r:id="rId2"/>
    <p:sldId id="310" r:id="rId3"/>
    <p:sldId id="323" r:id="rId4"/>
    <p:sldId id="257" r:id="rId5"/>
    <p:sldId id="256" r:id="rId6"/>
    <p:sldId id="314" r:id="rId7"/>
    <p:sldId id="315" r:id="rId8"/>
    <p:sldId id="316" r:id="rId9"/>
    <p:sldId id="317" r:id="rId10"/>
    <p:sldId id="318" r:id="rId11"/>
    <p:sldId id="319" r:id="rId12"/>
    <p:sldId id="320" r:id="rId13"/>
    <p:sldId id="321" r:id="rId14"/>
    <p:sldId id="295" r:id="rId15"/>
    <p:sldId id="271" r:id="rId16"/>
    <p:sldId id="273" r:id="rId17"/>
    <p:sldId id="275" r:id="rId18"/>
    <p:sldId id="277" r:id="rId19"/>
    <p:sldId id="274" r:id="rId20"/>
    <p:sldId id="258" r:id="rId21"/>
    <p:sldId id="281" r:id="rId22"/>
    <p:sldId id="306" r:id="rId23"/>
    <p:sldId id="283" r:id="rId24"/>
    <p:sldId id="296" r:id="rId25"/>
    <p:sldId id="297" r:id="rId26"/>
    <p:sldId id="298" r:id="rId27"/>
    <p:sldId id="299" r:id="rId28"/>
    <p:sldId id="278" r:id="rId29"/>
    <p:sldId id="284" r:id="rId30"/>
    <p:sldId id="300" r:id="rId31"/>
    <p:sldId id="301" r:id="rId32"/>
    <p:sldId id="302" r:id="rId33"/>
    <p:sldId id="304" r:id="rId34"/>
    <p:sldId id="305" r:id="rId35"/>
    <p:sldId id="276" r:id="rId36"/>
    <p:sldId id="27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85B3DF-1BE9-8C34-DAF7-CCF86F1A9604}" name="Gerri Laird" initials="GL" userId="424f5dd1d4d5a46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b Laird" initials="BL" lastIdx="8" clrIdx="0">
    <p:extLst>
      <p:ext uri="{19B8F6BF-5375-455C-9EA6-DF929625EA0E}">
        <p15:presenceInfo xmlns:p15="http://schemas.microsoft.com/office/powerpoint/2012/main" userId="S::blaird@cardinalnewmansociety.org::9c0f2886-365d-44a7-b76f-3e40173370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14" autoAdjust="0"/>
    <p:restoredTop sz="94660"/>
  </p:normalViewPr>
  <p:slideViewPr>
    <p:cSldViewPr snapToGrid="0">
      <p:cViewPr varScale="1">
        <p:scale>
          <a:sx n="83" d="100"/>
          <a:sy n="83" d="100"/>
        </p:scale>
        <p:origin x="677"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85227A45-9481-4245-ACF3-CC56D7B104F8}"/>
    <pc:docChg chg="delSld">
      <pc:chgData name="Gerri Laird" userId="424f5dd1d4d5a467" providerId="LiveId" clId="{85227A45-9481-4245-ACF3-CC56D7B104F8}" dt="2022-03-29T16:26:18.652" v="0" actId="47"/>
      <pc:docMkLst>
        <pc:docMk/>
      </pc:docMkLst>
      <pc:sldChg chg="del">
        <pc:chgData name="Gerri Laird" userId="424f5dd1d4d5a467" providerId="LiveId" clId="{85227A45-9481-4245-ACF3-CC56D7B104F8}" dt="2022-03-29T16:26:18.652" v="0" actId="47"/>
        <pc:sldMkLst>
          <pc:docMk/>
          <pc:sldMk cId="2453249928" sldId="259"/>
        </pc:sldMkLst>
      </pc:sldChg>
      <pc:sldChg chg="del">
        <pc:chgData name="Gerri Laird" userId="424f5dd1d4d5a467" providerId="LiveId" clId="{85227A45-9481-4245-ACF3-CC56D7B104F8}" dt="2022-03-29T16:26:18.652" v="0" actId="47"/>
        <pc:sldMkLst>
          <pc:docMk/>
          <pc:sldMk cId="2677149877" sldId="260"/>
        </pc:sldMkLst>
      </pc:sldChg>
      <pc:sldChg chg="del">
        <pc:chgData name="Gerri Laird" userId="424f5dd1d4d5a467" providerId="LiveId" clId="{85227A45-9481-4245-ACF3-CC56D7B104F8}" dt="2022-03-29T16:26:18.652" v="0" actId="47"/>
        <pc:sldMkLst>
          <pc:docMk/>
          <pc:sldMk cId="3678887358" sldId="261"/>
        </pc:sldMkLst>
      </pc:sldChg>
      <pc:sldChg chg="del">
        <pc:chgData name="Gerri Laird" userId="424f5dd1d4d5a467" providerId="LiveId" clId="{85227A45-9481-4245-ACF3-CC56D7B104F8}" dt="2022-03-29T16:26:18.652" v="0" actId="47"/>
        <pc:sldMkLst>
          <pc:docMk/>
          <pc:sldMk cId="3450781736" sldId="262"/>
        </pc:sldMkLst>
      </pc:sldChg>
      <pc:sldChg chg="del">
        <pc:chgData name="Gerri Laird" userId="424f5dd1d4d5a467" providerId="LiveId" clId="{85227A45-9481-4245-ACF3-CC56D7B104F8}" dt="2022-03-29T16:26:18.652" v="0" actId="47"/>
        <pc:sldMkLst>
          <pc:docMk/>
          <pc:sldMk cId="180151455" sldId="263"/>
        </pc:sldMkLst>
      </pc:sldChg>
      <pc:sldChg chg="del">
        <pc:chgData name="Gerri Laird" userId="424f5dd1d4d5a467" providerId="LiveId" clId="{85227A45-9481-4245-ACF3-CC56D7B104F8}" dt="2022-03-29T16:26:18.652" v="0" actId="47"/>
        <pc:sldMkLst>
          <pc:docMk/>
          <pc:sldMk cId="2391047714" sldId="264"/>
        </pc:sldMkLst>
      </pc:sldChg>
      <pc:sldChg chg="del">
        <pc:chgData name="Gerri Laird" userId="424f5dd1d4d5a467" providerId="LiveId" clId="{85227A45-9481-4245-ACF3-CC56D7B104F8}" dt="2022-03-29T16:26:18.652" v="0" actId="47"/>
        <pc:sldMkLst>
          <pc:docMk/>
          <pc:sldMk cId="969244489" sldId="266"/>
        </pc:sldMkLst>
      </pc:sldChg>
      <pc:sldChg chg="del">
        <pc:chgData name="Gerri Laird" userId="424f5dd1d4d5a467" providerId="LiveId" clId="{85227A45-9481-4245-ACF3-CC56D7B104F8}" dt="2022-03-29T16:26:18.652" v="0" actId="47"/>
        <pc:sldMkLst>
          <pc:docMk/>
          <pc:sldMk cId="733145724" sldId="267"/>
        </pc:sldMkLst>
      </pc:sldChg>
      <pc:sldChg chg="del">
        <pc:chgData name="Gerri Laird" userId="424f5dd1d4d5a467" providerId="LiveId" clId="{85227A45-9481-4245-ACF3-CC56D7B104F8}" dt="2022-03-29T16:26:18.652" v="0" actId="47"/>
        <pc:sldMkLst>
          <pc:docMk/>
          <pc:sldMk cId="670851743" sldId="268"/>
        </pc:sldMkLst>
      </pc:sldChg>
      <pc:sldChg chg="del">
        <pc:chgData name="Gerri Laird" userId="424f5dd1d4d5a467" providerId="LiveId" clId="{85227A45-9481-4245-ACF3-CC56D7B104F8}" dt="2022-03-29T16:26:18.652" v="0" actId="47"/>
        <pc:sldMkLst>
          <pc:docMk/>
          <pc:sldMk cId="331615019" sldId="269"/>
        </pc:sldMkLst>
      </pc:sldChg>
      <pc:sldChg chg="del">
        <pc:chgData name="Gerri Laird" userId="424f5dd1d4d5a467" providerId="LiveId" clId="{85227A45-9481-4245-ACF3-CC56D7B104F8}" dt="2022-03-29T16:26:18.652" v="0" actId="47"/>
        <pc:sldMkLst>
          <pc:docMk/>
          <pc:sldMk cId="1566665055" sldId="294"/>
        </pc:sldMkLst>
      </pc:sldChg>
      <pc:sldChg chg="del">
        <pc:chgData name="Gerri Laird" userId="424f5dd1d4d5a467" providerId="LiveId" clId="{85227A45-9481-4245-ACF3-CC56D7B104F8}" dt="2022-03-29T16:26:18.652" v="0" actId="47"/>
        <pc:sldMkLst>
          <pc:docMk/>
          <pc:sldMk cId="446751096" sldId="311"/>
        </pc:sldMkLst>
      </pc:sldChg>
      <pc:sldChg chg="del">
        <pc:chgData name="Gerri Laird" userId="424f5dd1d4d5a467" providerId="LiveId" clId="{85227A45-9481-4245-ACF3-CC56D7B104F8}" dt="2022-03-29T16:26:18.652" v="0" actId="47"/>
        <pc:sldMkLst>
          <pc:docMk/>
          <pc:sldMk cId="3536237231" sldId="312"/>
        </pc:sldMkLst>
      </pc:sldChg>
      <pc:sldChg chg="del">
        <pc:chgData name="Gerri Laird" userId="424f5dd1d4d5a467" providerId="LiveId" clId="{85227A45-9481-4245-ACF3-CC56D7B104F8}" dt="2022-03-29T16:26:18.652" v="0" actId="47"/>
        <pc:sldMkLst>
          <pc:docMk/>
          <pc:sldMk cId="2085537324" sldId="31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85907F-BD2C-40A9-8B31-2242F76048E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4E28B89-8925-40A1-87C8-9BE3F0EB8410}">
      <dgm:prSet/>
      <dgm:spPr/>
      <dgm:t>
        <a:bodyPr/>
        <a:lstStyle/>
        <a:p>
          <a:pPr algn="ctr"/>
          <a:r>
            <a:rPr lang="en-US" dirty="0"/>
            <a:t>When a legislator is elected to office,</a:t>
          </a:r>
        </a:p>
      </dgm:t>
    </dgm:pt>
    <dgm:pt modelId="{0A99217D-F449-4D93-B1A3-5143AE7E84F4}" type="parTrans" cxnId="{3CFECFC9-42E8-4DDF-ABE8-6D0CB4446F61}">
      <dgm:prSet/>
      <dgm:spPr/>
      <dgm:t>
        <a:bodyPr/>
        <a:lstStyle/>
        <a:p>
          <a:endParaRPr lang="en-US"/>
        </a:p>
      </dgm:t>
    </dgm:pt>
    <dgm:pt modelId="{DF86F46F-47C8-4D35-AB75-A313F35F7EAB}" type="sibTrans" cxnId="{3CFECFC9-42E8-4DDF-ABE8-6D0CB4446F61}">
      <dgm:prSet/>
      <dgm:spPr/>
      <dgm:t>
        <a:bodyPr/>
        <a:lstStyle/>
        <a:p>
          <a:endParaRPr lang="en-US"/>
        </a:p>
      </dgm:t>
    </dgm:pt>
    <dgm:pt modelId="{103DF384-3F3F-443D-BAC2-8195B055BFE7}">
      <dgm:prSet/>
      <dgm:spPr/>
      <dgm:t>
        <a:bodyPr/>
        <a:lstStyle/>
        <a:p>
          <a:pPr algn="ctr"/>
          <a:r>
            <a:rPr lang="en-US" dirty="0"/>
            <a:t>Should he/she represent the common good of the state/nation?</a:t>
          </a:r>
        </a:p>
      </dgm:t>
    </dgm:pt>
    <dgm:pt modelId="{41BE06F0-B2E3-45F3-A4CD-2C8A62A0D7F9}" type="parTrans" cxnId="{60EFB39F-8C51-4C08-AC35-B32070077C58}">
      <dgm:prSet/>
      <dgm:spPr/>
      <dgm:t>
        <a:bodyPr/>
        <a:lstStyle/>
        <a:p>
          <a:endParaRPr lang="en-US"/>
        </a:p>
      </dgm:t>
    </dgm:pt>
    <dgm:pt modelId="{2E552004-781A-4F95-97B6-49F647BC2E84}" type="sibTrans" cxnId="{60EFB39F-8C51-4C08-AC35-B32070077C58}">
      <dgm:prSet/>
      <dgm:spPr/>
      <dgm:t>
        <a:bodyPr/>
        <a:lstStyle/>
        <a:p>
          <a:endParaRPr lang="en-US"/>
        </a:p>
      </dgm:t>
    </dgm:pt>
    <dgm:pt modelId="{E024179B-4D46-4C0A-A857-7ACA3E2D4912}">
      <dgm:prSet/>
      <dgm:spPr/>
      <dgm:t>
        <a:bodyPr/>
        <a:lstStyle/>
        <a:p>
          <a:pPr algn="ctr"/>
          <a:r>
            <a:rPr lang="en-US"/>
            <a:t>Or</a:t>
          </a:r>
        </a:p>
      </dgm:t>
    </dgm:pt>
    <dgm:pt modelId="{DDDBA262-F3BC-4EB8-8C91-B359AED5B0BB}" type="parTrans" cxnId="{E6766017-6FF5-4945-A0A0-5511C1C0922E}">
      <dgm:prSet/>
      <dgm:spPr/>
      <dgm:t>
        <a:bodyPr/>
        <a:lstStyle/>
        <a:p>
          <a:endParaRPr lang="en-US"/>
        </a:p>
      </dgm:t>
    </dgm:pt>
    <dgm:pt modelId="{29B9742B-CE44-4E07-A7CA-D8E3658D47CB}" type="sibTrans" cxnId="{E6766017-6FF5-4945-A0A0-5511C1C0922E}">
      <dgm:prSet/>
      <dgm:spPr/>
      <dgm:t>
        <a:bodyPr/>
        <a:lstStyle/>
        <a:p>
          <a:endParaRPr lang="en-US"/>
        </a:p>
      </dgm:t>
    </dgm:pt>
    <dgm:pt modelId="{20F77E12-680F-409D-B153-0130E75ED5AB}">
      <dgm:prSet/>
      <dgm:spPr/>
      <dgm:t>
        <a:bodyPr/>
        <a:lstStyle/>
        <a:p>
          <a:pPr algn="ctr"/>
          <a:r>
            <a:rPr lang="en-US" dirty="0"/>
            <a:t>Should he/she represent the individuals who elected them in their state/nation?</a:t>
          </a:r>
        </a:p>
      </dgm:t>
    </dgm:pt>
    <dgm:pt modelId="{938FC5CB-3284-4A30-A85D-6ACBB0FBBAC6}" type="parTrans" cxnId="{A20D11B2-D426-4F52-99B1-92A085D965CB}">
      <dgm:prSet/>
      <dgm:spPr/>
      <dgm:t>
        <a:bodyPr/>
        <a:lstStyle/>
        <a:p>
          <a:endParaRPr lang="en-US"/>
        </a:p>
      </dgm:t>
    </dgm:pt>
    <dgm:pt modelId="{504D8DEF-0BD8-49F2-97BC-C661DDD1C0B5}" type="sibTrans" cxnId="{A20D11B2-D426-4F52-99B1-92A085D965CB}">
      <dgm:prSet/>
      <dgm:spPr/>
      <dgm:t>
        <a:bodyPr/>
        <a:lstStyle/>
        <a:p>
          <a:endParaRPr lang="en-US"/>
        </a:p>
      </dgm:t>
    </dgm:pt>
    <dgm:pt modelId="{EA196A8F-BEF5-3A47-8759-65B04189C60A}" type="pres">
      <dgm:prSet presAssocID="{7685907F-BD2C-40A9-8B31-2242F76048EB}" presName="linear" presStyleCnt="0">
        <dgm:presLayoutVars>
          <dgm:animLvl val="lvl"/>
          <dgm:resizeHandles val="exact"/>
        </dgm:presLayoutVars>
      </dgm:prSet>
      <dgm:spPr/>
    </dgm:pt>
    <dgm:pt modelId="{59C74BB9-D0FB-C248-8402-1F0251C8F015}" type="pres">
      <dgm:prSet presAssocID="{54E28B89-8925-40A1-87C8-9BE3F0EB8410}" presName="parentText" presStyleLbl="node1" presStyleIdx="0" presStyleCnt="4">
        <dgm:presLayoutVars>
          <dgm:chMax val="0"/>
          <dgm:bulletEnabled val="1"/>
        </dgm:presLayoutVars>
      </dgm:prSet>
      <dgm:spPr/>
    </dgm:pt>
    <dgm:pt modelId="{EA30282A-36EF-8C41-9EF7-1AEBC7A7C06F}" type="pres">
      <dgm:prSet presAssocID="{DF86F46F-47C8-4D35-AB75-A313F35F7EAB}" presName="spacer" presStyleCnt="0"/>
      <dgm:spPr/>
    </dgm:pt>
    <dgm:pt modelId="{67B9434E-424D-C943-9548-071C4860264F}" type="pres">
      <dgm:prSet presAssocID="{103DF384-3F3F-443D-BAC2-8195B055BFE7}" presName="parentText" presStyleLbl="node1" presStyleIdx="1" presStyleCnt="4">
        <dgm:presLayoutVars>
          <dgm:chMax val="0"/>
          <dgm:bulletEnabled val="1"/>
        </dgm:presLayoutVars>
      </dgm:prSet>
      <dgm:spPr/>
    </dgm:pt>
    <dgm:pt modelId="{8AA0FEF8-AFF0-7F44-8C40-2359E28DD60D}" type="pres">
      <dgm:prSet presAssocID="{2E552004-781A-4F95-97B6-49F647BC2E84}" presName="spacer" presStyleCnt="0"/>
      <dgm:spPr/>
    </dgm:pt>
    <dgm:pt modelId="{114D79F3-961E-C54E-9142-CDE54AEE2FB1}" type="pres">
      <dgm:prSet presAssocID="{E024179B-4D46-4C0A-A857-7ACA3E2D4912}" presName="parentText" presStyleLbl="node1" presStyleIdx="2" presStyleCnt="4">
        <dgm:presLayoutVars>
          <dgm:chMax val="0"/>
          <dgm:bulletEnabled val="1"/>
        </dgm:presLayoutVars>
      </dgm:prSet>
      <dgm:spPr/>
    </dgm:pt>
    <dgm:pt modelId="{1DD41AF9-FB40-8B4D-96BA-B5B478276200}" type="pres">
      <dgm:prSet presAssocID="{29B9742B-CE44-4E07-A7CA-D8E3658D47CB}" presName="spacer" presStyleCnt="0"/>
      <dgm:spPr/>
    </dgm:pt>
    <dgm:pt modelId="{8F2DCB4A-4152-9B46-8B50-0762A049DDA7}" type="pres">
      <dgm:prSet presAssocID="{20F77E12-680F-409D-B153-0130E75ED5AB}" presName="parentText" presStyleLbl="node1" presStyleIdx="3" presStyleCnt="4">
        <dgm:presLayoutVars>
          <dgm:chMax val="0"/>
          <dgm:bulletEnabled val="1"/>
        </dgm:presLayoutVars>
      </dgm:prSet>
      <dgm:spPr/>
    </dgm:pt>
  </dgm:ptLst>
  <dgm:cxnLst>
    <dgm:cxn modelId="{80956F15-BE47-6046-AA01-E03C28D3C3D1}" type="presOf" srcId="{7685907F-BD2C-40A9-8B31-2242F76048EB}" destId="{EA196A8F-BEF5-3A47-8759-65B04189C60A}" srcOrd="0" destOrd="0" presId="urn:microsoft.com/office/officeart/2005/8/layout/vList2"/>
    <dgm:cxn modelId="{E6766017-6FF5-4945-A0A0-5511C1C0922E}" srcId="{7685907F-BD2C-40A9-8B31-2242F76048EB}" destId="{E024179B-4D46-4C0A-A857-7ACA3E2D4912}" srcOrd="2" destOrd="0" parTransId="{DDDBA262-F3BC-4EB8-8C91-B359AED5B0BB}" sibTransId="{29B9742B-CE44-4E07-A7CA-D8E3658D47CB}"/>
    <dgm:cxn modelId="{BD91281B-4294-854F-B3FA-41CB4E227D0F}" type="presOf" srcId="{E024179B-4D46-4C0A-A857-7ACA3E2D4912}" destId="{114D79F3-961E-C54E-9142-CDE54AEE2FB1}" srcOrd="0" destOrd="0" presId="urn:microsoft.com/office/officeart/2005/8/layout/vList2"/>
    <dgm:cxn modelId="{39B80720-D3F1-7A4A-ADD9-59671AC35FAD}" type="presOf" srcId="{103DF384-3F3F-443D-BAC2-8195B055BFE7}" destId="{67B9434E-424D-C943-9548-071C4860264F}" srcOrd="0" destOrd="0" presId="urn:microsoft.com/office/officeart/2005/8/layout/vList2"/>
    <dgm:cxn modelId="{60EFB39F-8C51-4C08-AC35-B32070077C58}" srcId="{7685907F-BD2C-40A9-8B31-2242F76048EB}" destId="{103DF384-3F3F-443D-BAC2-8195B055BFE7}" srcOrd="1" destOrd="0" parTransId="{41BE06F0-B2E3-45F3-A4CD-2C8A62A0D7F9}" sibTransId="{2E552004-781A-4F95-97B6-49F647BC2E84}"/>
    <dgm:cxn modelId="{A20D11B2-D426-4F52-99B1-92A085D965CB}" srcId="{7685907F-BD2C-40A9-8B31-2242F76048EB}" destId="{20F77E12-680F-409D-B153-0130E75ED5AB}" srcOrd="3" destOrd="0" parTransId="{938FC5CB-3284-4A30-A85D-6ACBB0FBBAC6}" sibTransId="{504D8DEF-0BD8-49F2-97BC-C661DDD1C0B5}"/>
    <dgm:cxn modelId="{3CFECFC9-42E8-4DDF-ABE8-6D0CB4446F61}" srcId="{7685907F-BD2C-40A9-8B31-2242F76048EB}" destId="{54E28B89-8925-40A1-87C8-9BE3F0EB8410}" srcOrd="0" destOrd="0" parTransId="{0A99217D-F449-4D93-B1A3-5143AE7E84F4}" sibTransId="{DF86F46F-47C8-4D35-AB75-A313F35F7EAB}"/>
    <dgm:cxn modelId="{3DDB50D5-BC2F-4A4D-921E-9A0A94B42BDC}" type="presOf" srcId="{20F77E12-680F-409D-B153-0130E75ED5AB}" destId="{8F2DCB4A-4152-9B46-8B50-0762A049DDA7}" srcOrd="0" destOrd="0" presId="urn:microsoft.com/office/officeart/2005/8/layout/vList2"/>
    <dgm:cxn modelId="{F3A141EB-A65C-474A-94E2-CB6546D9D8A4}" type="presOf" srcId="{54E28B89-8925-40A1-87C8-9BE3F0EB8410}" destId="{59C74BB9-D0FB-C248-8402-1F0251C8F015}" srcOrd="0" destOrd="0" presId="urn:microsoft.com/office/officeart/2005/8/layout/vList2"/>
    <dgm:cxn modelId="{CA8B74F2-2A60-664B-B0B6-D722E1883E05}" type="presParOf" srcId="{EA196A8F-BEF5-3A47-8759-65B04189C60A}" destId="{59C74BB9-D0FB-C248-8402-1F0251C8F015}" srcOrd="0" destOrd="0" presId="urn:microsoft.com/office/officeart/2005/8/layout/vList2"/>
    <dgm:cxn modelId="{92C25744-5C11-C14E-B7B3-E9676EF1331B}" type="presParOf" srcId="{EA196A8F-BEF5-3A47-8759-65B04189C60A}" destId="{EA30282A-36EF-8C41-9EF7-1AEBC7A7C06F}" srcOrd="1" destOrd="0" presId="urn:microsoft.com/office/officeart/2005/8/layout/vList2"/>
    <dgm:cxn modelId="{0996F564-CCA0-5F42-9952-BFDB25B06DED}" type="presParOf" srcId="{EA196A8F-BEF5-3A47-8759-65B04189C60A}" destId="{67B9434E-424D-C943-9548-071C4860264F}" srcOrd="2" destOrd="0" presId="urn:microsoft.com/office/officeart/2005/8/layout/vList2"/>
    <dgm:cxn modelId="{A5BFDA4D-B1F0-6242-97DD-84E7DB569382}" type="presParOf" srcId="{EA196A8F-BEF5-3A47-8759-65B04189C60A}" destId="{8AA0FEF8-AFF0-7F44-8C40-2359E28DD60D}" srcOrd="3" destOrd="0" presId="urn:microsoft.com/office/officeart/2005/8/layout/vList2"/>
    <dgm:cxn modelId="{D3870A02-C15E-6F4D-9091-305B4A5741A2}" type="presParOf" srcId="{EA196A8F-BEF5-3A47-8759-65B04189C60A}" destId="{114D79F3-961E-C54E-9142-CDE54AEE2FB1}" srcOrd="4" destOrd="0" presId="urn:microsoft.com/office/officeart/2005/8/layout/vList2"/>
    <dgm:cxn modelId="{4B157A2F-F084-A94E-AD94-0F6D922132D4}" type="presParOf" srcId="{EA196A8F-BEF5-3A47-8759-65B04189C60A}" destId="{1DD41AF9-FB40-8B4D-96BA-B5B478276200}" srcOrd="5" destOrd="0" presId="urn:microsoft.com/office/officeart/2005/8/layout/vList2"/>
    <dgm:cxn modelId="{075C4779-F1E1-BE48-9770-C9F79428BFB4}" type="presParOf" srcId="{EA196A8F-BEF5-3A47-8759-65B04189C60A}" destId="{8F2DCB4A-4152-9B46-8B50-0762A049DDA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D4B10A-ADC9-4361-8EF0-3CF9EF72FE1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040E616-9D2E-4698-82A8-88CE632FD5D4}">
      <dgm:prSet/>
      <dgm:spPr/>
      <dgm:t>
        <a:bodyPr/>
        <a:lstStyle/>
        <a:p>
          <a:pPr algn="ctr"/>
          <a:r>
            <a:rPr lang="en-US" dirty="0"/>
            <a:t>When a legislator is elected to office,</a:t>
          </a:r>
        </a:p>
      </dgm:t>
    </dgm:pt>
    <dgm:pt modelId="{5D234D9A-2872-4391-A8F1-21CE3C7B8DAD}" type="parTrans" cxnId="{E2C9BAAE-15BE-454D-B90F-218E7F296168}">
      <dgm:prSet/>
      <dgm:spPr/>
      <dgm:t>
        <a:bodyPr/>
        <a:lstStyle/>
        <a:p>
          <a:endParaRPr lang="en-US"/>
        </a:p>
      </dgm:t>
    </dgm:pt>
    <dgm:pt modelId="{36C89439-E945-4D9A-A1C2-2095E6B0E83B}" type="sibTrans" cxnId="{E2C9BAAE-15BE-454D-B90F-218E7F296168}">
      <dgm:prSet/>
      <dgm:spPr/>
      <dgm:t>
        <a:bodyPr/>
        <a:lstStyle/>
        <a:p>
          <a:endParaRPr lang="en-US"/>
        </a:p>
      </dgm:t>
    </dgm:pt>
    <dgm:pt modelId="{CA9BF32E-3D22-4E9C-81B9-AE6E018AE7C7}">
      <dgm:prSet/>
      <dgm:spPr/>
      <dgm:t>
        <a:bodyPr/>
        <a:lstStyle/>
        <a:p>
          <a:pPr algn="ctr"/>
          <a:r>
            <a:rPr lang="en-US" dirty="0"/>
            <a:t>Should he/she represent the common good</a:t>
          </a:r>
        </a:p>
      </dgm:t>
    </dgm:pt>
    <dgm:pt modelId="{020D7BF1-3607-4D97-968A-FA6313A02B03}" type="parTrans" cxnId="{D4232C58-3309-406A-9657-4F13A37F4666}">
      <dgm:prSet/>
      <dgm:spPr/>
      <dgm:t>
        <a:bodyPr/>
        <a:lstStyle/>
        <a:p>
          <a:endParaRPr lang="en-US"/>
        </a:p>
      </dgm:t>
    </dgm:pt>
    <dgm:pt modelId="{4427C769-FED8-4391-B93A-D77D260522EB}" type="sibTrans" cxnId="{D4232C58-3309-406A-9657-4F13A37F4666}">
      <dgm:prSet/>
      <dgm:spPr/>
      <dgm:t>
        <a:bodyPr/>
        <a:lstStyle/>
        <a:p>
          <a:endParaRPr lang="en-US"/>
        </a:p>
      </dgm:t>
    </dgm:pt>
    <dgm:pt modelId="{B8B7954E-1554-4936-82DA-E9321538A45C}">
      <dgm:prSet/>
      <dgm:spPr/>
      <dgm:t>
        <a:bodyPr/>
        <a:lstStyle/>
        <a:p>
          <a:pPr algn="ctr"/>
          <a:r>
            <a:rPr lang="en-US" dirty="0"/>
            <a:t>of the individuals and the special interest groups who elected him?</a:t>
          </a:r>
        </a:p>
      </dgm:t>
    </dgm:pt>
    <dgm:pt modelId="{C9082DF3-41EE-481F-9DE2-87D6A128F855}" type="parTrans" cxnId="{B84899A7-491F-4DDA-A92D-98D30AAFEBF8}">
      <dgm:prSet/>
      <dgm:spPr/>
      <dgm:t>
        <a:bodyPr/>
        <a:lstStyle/>
        <a:p>
          <a:endParaRPr lang="en-US"/>
        </a:p>
      </dgm:t>
    </dgm:pt>
    <dgm:pt modelId="{EEFB2E72-FB07-4793-B80F-447A92E255E8}" type="sibTrans" cxnId="{B84899A7-491F-4DDA-A92D-98D30AAFEBF8}">
      <dgm:prSet/>
      <dgm:spPr/>
      <dgm:t>
        <a:bodyPr/>
        <a:lstStyle/>
        <a:p>
          <a:endParaRPr lang="en-US"/>
        </a:p>
      </dgm:t>
    </dgm:pt>
    <dgm:pt modelId="{453CC87A-8F3C-496F-B599-F1E40E3BAB07}">
      <dgm:prSet/>
      <dgm:spPr/>
      <dgm:t>
        <a:bodyPr/>
        <a:lstStyle/>
        <a:p>
          <a:pPr algn="ctr"/>
          <a:r>
            <a:rPr lang="en-US" dirty="0"/>
            <a:t>Or</a:t>
          </a:r>
        </a:p>
      </dgm:t>
    </dgm:pt>
    <dgm:pt modelId="{CF1C333B-4C69-433E-AB54-8F2AEC7226C8}" type="parTrans" cxnId="{DD1F0896-1DB5-40E3-A86B-453741BEBED2}">
      <dgm:prSet/>
      <dgm:spPr/>
      <dgm:t>
        <a:bodyPr/>
        <a:lstStyle/>
        <a:p>
          <a:endParaRPr lang="en-US"/>
        </a:p>
      </dgm:t>
    </dgm:pt>
    <dgm:pt modelId="{6CBFDDF8-FC89-4A27-B696-D412B4A07F53}" type="sibTrans" cxnId="{DD1F0896-1DB5-40E3-A86B-453741BEBED2}">
      <dgm:prSet/>
      <dgm:spPr/>
      <dgm:t>
        <a:bodyPr/>
        <a:lstStyle/>
        <a:p>
          <a:endParaRPr lang="en-US"/>
        </a:p>
      </dgm:t>
    </dgm:pt>
    <dgm:pt modelId="{BD6DDA11-7849-4347-9FAB-AB2273BDE67B}">
      <dgm:prSet/>
      <dgm:spPr/>
      <dgm:t>
        <a:bodyPr/>
        <a:lstStyle/>
        <a:p>
          <a:pPr algn="ctr"/>
          <a:r>
            <a:rPr lang="en-US" dirty="0"/>
            <a:t>Should he/she represent the common good of the individuals in the state/nation?</a:t>
          </a:r>
        </a:p>
      </dgm:t>
    </dgm:pt>
    <dgm:pt modelId="{46DE6281-D7FF-469A-828B-9753F3089A3E}" type="parTrans" cxnId="{20578A1F-22AB-4257-99F3-44667C80D1D0}">
      <dgm:prSet/>
      <dgm:spPr/>
      <dgm:t>
        <a:bodyPr/>
        <a:lstStyle/>
        <a:p>
          <a:endParaRPr lang="en-US"/>
        </a:p>
      </dgm:t>
    </dgm:pt>
    <dgm:pt modelId="{4DF900E2-077F-4AA0-B194-0A2BFFE9DC73}" type="sibTrans" cxnId="{20578A1F-22AB-4257-99F3-44667C80D1D0}">
      <dgm:prSet/>
      <dgm:spPr/>
      <dgm:t>
        <a:bodyPr/>
        <a:lstStyle/>
        <a:p>
          <a:endParaRPr lang="en-US"/>
        </a:p>
      </dgm:t>
    </dgm:pt>
    <dgm:pt modelId="{663E53CD-AB84-E84A-885E-1B9DA17F120B}" type="pres">
      <dgm:prSet presAssocID="{EED4B10A-ADC9-4361-8EF0-3CF9EF72FE1C}" presName="linear" presStyleCnt="0">
        <dgm:presLayoutVars>
          <dgm:animLvl val="lvl"/>
          <dgm:resizeHandles val="exact"/>
        </dgm:presLayoutVars>
      </dgm:prSet>
      <dgm:spPr/>
    </dgm:pt>
    <dgm:pt modelId="{37E80DA8-6DC2-D441-A96C-F72836BD8BDD}" type="pres">
      <dgm:prSet presAssocID="{5040E616-9D2E-4698-82A8-88CE632FD5D4}" presName="parentText" presStyleLbl="node1" presStyleIdx="0" presStyleCnt="5">
        <dgm:presLayoutVars>
          <dgm:chMax val="0"/>
          <dgm:bulletEnabled val="1"/>
        </dgm:presLayoutVars>
      </dgm:prSet>
      <dgm:spPr/>
    </dgm:pt>
    <dgm:pt modelId="{618A41B9-F061-D94C-8F24-1AE6A6F197FF}" type="pres">
      <dgm:prSet presAssocID="{36C89439-E945-4D9A-A1C2-2095E6B0E83B}" presName="spacer" presStyleCnt="0"/>
      <dgm:spPr/>
    </dgm:pt>
    <dgm:pt modelId="{14DC378A-EE48-AF44-94C0-9BE064C17306}" type="pres">
      <dgm:prSet presAssocID="{CA9BF32E-3D22-4E9C-81B9-AE6E018AE7C7}" presName="parentText" presStyleLbl="node1" presStyleIdx="1" presStyleCnt="5">
        <dgm:presLayoutVars>
          <dgm:chMax val="0"/>
          <dgm:bulletEnabled val="1"/>
        </dgm:presLayoutVars>
      </dgm:prSet>
      <dgm:spPr/>
    </dgm:pt>
    <dgm:pt modelId="{20A33037-EA9B-9D48-9165-D50A2BF2427F}" type="pres">
      <dgm:prSet presAssocID="{4427C769-FED8-4391-B93A-D77D260522EB}" presName="spacer" presStyleCnt="0"/>
      <dgm:spPr/>
    </dgm:pt>
    <dgm:pt modelId="{23D8DA59-E244-5742-9869-5BAB48EB051B}" type="pres">
      <dgm:prSet presAssocID="{B8B7954E-1554-4936-82DA-E9321538A45C}" presName="parentText" presStyleLbl="node1" presStyleIdx="2" presStyleCnt="5">
        <dgm:presLayoutVars>
          <dgm:chMax val="0"/>
          <dgm:bulletEnabled val="1"/>
        </dgm:presLayoutVars>
      </dgm:prSet>
      <dgm:spPr/>
    </dgm:pt>
    <dgm:pt modelId="{FE97139E-B8D1-6747-9BE5-01641A9B4976}" type="pres">
      <dgm:prSet presAssocID="{EEFB2E72-FB07-4793-B80F-447A92E255E8}" presName="spacer" presStyleCnt="0"/>
      <dgm:spPr/>
    </dgm:pt>
    <dgm:pt modelId="{47F10509-C4A5-CC4D-8F56-F334505728F3}" type="pres">
      <dgm:prSet presAssocID="{453CC87A-8F3C-496F-B599-F1E40E3BAB07}" presName="parentText" presStyleLbl="node1" presStyleIdx="3" presStyleCnt="5">
        <dgm:presLayoutVars>
          <dgm:chMax val="0"/>
          <dgm:bulletEnabled val="1"/>
        </dgm:presLayoutVars>
      </dgm:prSet>
      <dgm:spPr/>
    </dgm:pt>
    <dgm:pt modelId="{771054D8-F3A9-084F-BBE1-736848199666}" type="pres">
      <dgm:prSet presAssocID="{6CBFDDF8-FC89-4A27-B696-D412B4A07F53}" presName="spacer" presStyleCnt="0"/>
      <dgm:spPr/>
    </dgm:pt>
    <dgm:pt modelId="{66ECC8EF-CE2C-3447-B66D-4B202F334868}" type="pres">
      <dgm:prSet presAssocID="{BD6DDA11-7849-4347-9FAB-AB2273BDE67B}" presName="parentText" presStyleLbl="node1" presStyleIdx="4" presStyleCnt="5">
        <dgm:presLayoutVars>
          <dgm:chMax val="0"/>
          <dgm:bulletEnabled val="1"/>
        </dgm:presLayoutVars>
      </dgm:prSet>
      <dgm:spPr/>
    </dgm:pt>
  </dgm:ptLst>
  <dgm:cxnLst>
    <dgm:cxn modelId="{BA856617-BA7F-564B-96B7-F8334A13B1E1}" type="presOf" srcId="{CA9BF32E-3D22-4E9C-81B9-AE6E018AE7C7}" destId="{14DC378A-EE48-AF44-94C0-9BE064C17306}" srcOrd="0" destOrd="0" presId="urn:microsoft.com/office/officeart/2005/8/layout/vList2"/>
    <dgm:cxn modelId="{20578A1F-22AB-4257-99F3-44667C80D1D0}" srcId="{EED4B10A-ADC9-4361-8EF0-3CF9EF72FE1C}" destId="{BD6DDA11-7849-4347-9FAB-AB2273BDE67B}" srcOrd="4" destOrd="0" parTransId="{46DE6281-D7FF-469A-828B-9753F3089A3E}" sibTransId="{4DF900E2-077F-4AA0-B194-0A2BFFE9DC73}"/>
    <dgm:cxn modelId="{80C8F65F-622A-944C-B820-3E33F4ADFC90}" type="presOf" srcId="{5040E616-9D2E-4698-82A8-88CE632FD5D4}" destId="{37E80DA8-6DC2-D441-A96C-F72836BD8BDD}" srcOrd="0" destOrd="0" presId="urn:microsoft.com/office/officeart/2005/8/layout/vList2"/>
    <dgm:cxn modelId="{D4232C58-3309-406A-9657-4F13A37F4666}" srcId="{EED4B10A-ADC9-4361-8EF0-3CF9EF72FE1C}" destId="{CA9BF32E-3D22-4E9C-81B9-AE6E018AE7C7}" srcOrd="1" destOrd="0" parTransId="{020D7BF1-3607-4D97-968A-FA6313A02B03}" sibTransId="{4427C769-FED8-4391-B93A-D77D260522EB}"/>
    <dgm:cxn modelId="{B808E27D-9F76-544F-B76C-65306AE3FF4D}" type="presOf" srcId="{B8B7954E-1554-4936-82DA-E9321538A45C}" destId="{23D8DA59-E244-5742-9869-5BAB48EB051B}" srcOrd="0" destOrd="0" presId="urn:microsoft.com/office/officeart/2005/8/layout/vList2"/>
    <dgm:cxn modelId="{2A8E818C-5492-C24C-ADFC-EBA0C9C9E520}" type="presOf" srcId="{BD6DDA11-7849-4347-9FAB-AB2273BDE67B}" destId="{66ECC8EF-CE2C-3447-B66D-4B202F334868}" srcOrd="0" destOrd="0" presId="urn:microsoft.com/office/officeart/2005/8/layout/vList2"/>
    <dgm:cxn modelId="{DD1F0896-1DB5-40E3-A86B-453741BEBED2}" srcId="{EED4B10A-ADC9-4361-8EF0-3CF9EF72FE1C}" destId="{453CC87A-8F3C-496F-B599-F1E40E3BAB07}" srcOrd="3" destOrd="0" parTransId="{CF1C333B-4C69-433E-AB54-8F2AEC7226C8}" sibTransId="{6CBFDDF8-FC89-4A27-B696-D412B4A07F53}"/>
    <dgm:cxn modelId="{B84899A7-491F-4DDA-A92D-98D30AAFEBF8}" srcId="{EED4B10A-ADC9-4361-8EF0-3CF9EF72FE1C}" destId="{B8B7954E-1554-4936-82DA-E9321538A45C}" srcOrd="2" destOrd="0" parTransId="{C9082DF3-41EE-481F-9DE2-87D6A128F855}" sibTransId="{EEFB2E72-FB07-4793-B80F-447A92E255E8}"/>
    <dgm:cxn modelId="{E2C9BAAE-15BE-454D-B90F-218E7F296168}" srcId="{EED4B10A-ADC9-4361-8EF0-3CF9EF72FE1C}" destId="{5040E616-9D2E-4698-82A8-88CE632FD5D4}" srcOrd="0" destOrd="0" parTransId="{5D234D9A-2872-4391-A8F1-21CE3C7B8DAD}" sibTransId="{36C89439-E945-4D9A-A1C2-2095E6B0E83B}"/>
    <dgm:cxn modelId="{40B432D2-0DFD-DF4C-9153-0A440C4AA228}" type="presOf" srcId="{453CC87A-8F3C-496F-B599-F1E40E3BAB07}" destId="{47F10509-C4A5-CC4D-8F56-F334505728F3}" srcOrd="0" destOrd="0" presId="urn:microsoft.com/office/officeart/2005/8/layout/vList2"/>
    <dgm:cxn modelId="{6555C5D4-9E90-164C-91B7-A4DCDD274477}" type="presOf" srcId="{EED4B10A-ADC9-4361-8EF0-3CF9EF72FE1C}" destId="{663E53CD-AB84-E84A-885E-1B9DA17F120B}" srcOrd="0" destOrd="0" presId="urn:microsoft.com/office/officeart/2005/8/layout/vList2"/>
    <dgm:cxn modelId="{41E30738-BD33-EC46-ABF6-49513C6EAAD6}" type="presParOf" srcId="{663E53CD-AB84-E84A-885E-1B9DA17F120B}" destId="{37E80DA8-6DC2-D441-A96C-F72836BD8BDD}" srcOrd="0" destOrd="0" presId="urn:microsoft.com/office/officeart/2005/8/layout/vList2"/>
    <dgm:cxn modelId="{1B65E26E-15DC-7749-9B17-CB8D4C67D84E}" type="presParOf" srcId="{663E53CD-AB84-E84A-885E-1B9DA17F120B}" destId="{618A41B9-F061-D94C-8F24-1AE6A6F197FF}" srcOrd="1" destOrd="0" presId="urn:microsoft.com/office/officeart/2005/8/layout/vList2"/>
    <dgm:cxn modelId="{4AE3B6B6-8F3F-5F46-B0AD-265021318BDD}" type="presParOf" srcId="{663E53CD-AB84-E84A-885E-1B9DA17F120B}" destId="{14DC378A-EE48-AF44-94C0-9BE064C17306}" srcOrd="2" destOrd="0" presId="urn:microsoft.com/office/officeart/2005/8/layout/vList2"/>
    <dgm:cxn modelId="{932C27AE-798E-064C-B4B5-96A2D2698AA3}" type="presParOf" srcId="{663E53CD-AB84-E84A-885E-1B9DA17F120B}" destId="{20A33037-EA9B-9D48-9165-D50A2BF2427F}" srcOrd="3" destOrd="0" presId="urn:microsoft.com/office/officeart/2005/8/layout/vList2"/>
    <dgm:cxn modelId="{56F001E9-9EB0-E143-A243-66384B4A030C}" type="presParOf" srcId="{663E53CD-AB84-E84A-885E-1B9DA17F120B}" destId="{23D8DA59-E244-5742-9869-5BAB48EB051B}" srcOrd="4" destOrd="0" presId="urn:microsoft.com/office/officeart/2005/8/layout/vList2"/>
    <dgm:cxn modelId="{3BDB8ACE-3E1C-8044-A81F-A4BD53B6186A}" type="presParOf" srcId="{663E53CD-AB84-E84A-885E-1B9DA17F120B}" destId="{FE97139E-B8D1-6747-9BE5-01641A9B4976}" srcOrd="5" destOrd="0" presId="urn:microsoft.com/office/officeart/2005/8/layout/vList2"/>
    <dgm:cxn modelId="{1940E69C-7B7F-FD44-9EFE-26F2DB6FA951}" type="presParOf" srcId="{663E53CD-AB84-E84A-885E-1B9DA17F120B}" destId="{47F10509-C4A5-CC4D-8F56-F334505728F3}" srcOrd="6" destOrd="0" presId="urn:microsoft.com/office/officeart/2005/8/layout/vList2"/>
    <dgm:cxn modelId="{41A3DCC7-52F4-C344-9D97-0432FD9A8BF9}" type="presParOf" srcId="{663E53CD-AB84-E84A-885E-1B9DA17F120B}" destId="{771054D8-F3A9-084F-BBE1-736848199666}" srcOrd="7" destOrd="0" presId="urn:microsoft.com/office/officeart/2005/8/layout/vList2"/>
    <dgm:cxn modelId="{6F09EBF7-0009-144B-8D79-9A91DEC8C1C7}" type="presParOf" srcId="{663E53CD-AB84-E84A-885E-1B9DA17F120B}" destId="{66ECC8EF-CE2C-3447-B66D-4B202F33486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819AC8-5BDB-44DD-9119-093B58827AF6}"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8602F2C0-E956-4F86-AEC7-279640D167F0}">
      <dgm:prSet/>
      <dgm:spPr/>
      <dgm:t>
        <a:bodyPr/>
        <a:lstStyle/>
        <a:p>
          <a:r>
            <a:rPr lang="en-US"/>
            <a:t>Forbids </a:t>
          </a:r>
        </a:p>
      </dgm:t>
    </dgm:pt>
    <dgm:pt modelId="{0B202EEF-842D-47FE-9A24-FD3EB748ED72}" type="parTrans" cxnId="{97BF6AF3-5182-4999-B2BF-C031C98CF52E}">
      <dgm:prSet/>
      <dgm:spPr/>
      <dgm:t>
        <a:bodyPr/>
        <a:lstStyle/>
        <a:p>
          <a:endParaRPr lang="en-US"/>
        </a:p>
      </dgm:t>
    </dgm:pt>
    <dgm:pt modelId="{2FEE059D-407A-400D-9784-0DF78D35B557}" type="sibTrans" cxnId="{97BF6AF3-5182-4999-B2BF-C031C98CF52E}">
      <dgm:prSet/>
      <dgm:spPr/>
      <dgm:t>
        <a:bodyPr/>
        <a:lstStyle/>
        <a:p>
          <a:endParaRPr lang="en-US"/>
        </a:p>
      </dgm:t>
    </dgm:pt>
    <dgm:pt modelId="{C006F05C-F807-420A-BEAF-576665C2BEA6}">
      <dgm:prSet/>
      <dgm:spPr/>
      <dgm:t>
        <a:bodyPr/>
        <a:lstStyle/>
        <a:p>
          <a:r>
            <a:rPr lang="en-US"/>
            <a:t>unjustly taking or keeping the goods of one’s neighbor,</a:t>
          </a:r>
        </a:p>
      </dgm:t>
    </dgm:pt>
    <dgm:pt modelId="{FE1655CC-76D5-4063-8326-8D80D76EA024}" type="parTrans" cxnId="{E1155A16-64BB-4CB1-AE9B-FA4A52AEBD65}">
      <dgm:prSet/>
      <dgm:spPr/>
      <dgm:t>
        <a:bodyPr/>
        <a:lstStyle/>
        <a:p>
          <a:endParaRPr lang="en-US"/>
        </a:p>
      </dgm:t>
    </dgm:pt>
    <dgm:pt modelId="{194B282D-0EB6-43B7-9091-996880094E7F}" type="sibTrans" cxnId="{E1155A16-64BB-4CB1-AE9B-FA4A52AEBD65}">
      <dgm:prSet/>
      <dgm:spPr/>
      <dgm:t>
        <a:bodyPr/>
        <a:lstStyle/>
        <a:p>
          <a:endParaRPr lang="en-US"/>
        </a:p>
      </dgm:t>
    </dgm:pt>
    <dgm:pt modelId="{31D85021-B5F6-4CDA-BB6B-5109FE560A5E}">
      <dgm:prSet/>
      <dgm:spPr/>
      <dgm:t>
        <a:bodyPr/>
        <a:lstStyle/>
        <a:p>
          <a:r>
            <a:rPr lang="en-US"/>
            <a:t>Wronging him in any way w/r to his goods.</a:t>
          </a:r>
        </a:p>
      </dgm:t>
    </dgm:pt>
    <dgm:pt modelId="{0D3270B1-85C5-4AAE-8F0C-05AE82663215}" type="parTrans" cxnId="{96B03EB5-2284-44A6-82B5-AD84F89B376A}">
      <dgm:prSet/>
      <dgm:spPr/>
      <dgm:t>
        <a:bodyPr/>
        <a:lstStyle/>
        <a:p>
          <a:endParaRPr lang="en-US"/>
        </a:p>
      </dgm:t>
    </dgm:pt>
    <dgm:pt modelId="{DA1100BD-687C-45B2-90F9-5D480F642A7B}" type="sibTrans" cxnId="{96B03EB5-2284-44A6-82B5-AD84F89B376A}">
      <dgm:prSet/>
      <dgm:spPr/>
      <dgm:t>
        <a:bodyPr/>
        <a:lstStyle/>
        <a:p>
          <a:endParaRPr lang="en-US"/>
        </a:p>
      </dgm:t>
    </dgm:pt>
    <dgm:pt modelId="{B3E5D1FB-D8FE-4C81-91D6-17632880F9DF}">
      <dgm:prSet/>
      <dgm:spPr/>
      <dgm:t>
        <a:bodyPr/>
        <a:lstStyle/>
        <a:p>
          <a:r>
            <a:rPr lang="en-US"/>
            <a:t>Commands charity in the:</a:t>
          </a:r>
        </a:p>
      </dgm:t>
    </dgm:pt>
    <dgm:pt modelId="{CC361260-A311-49B3-883A-D6638E4C327C}" type="parTrans" cxnId="{760AC5B7-9052-4453-8B83-2D4FF0CBC4E4}">
      <dgm:prSet/>
      <dgm:spPr/>
      <dgm:t>
        <a:bodyPr/>
        <a:lstStyle/>
        <a:p>
          <a:endParaRPr lang="en-US"/>
        </a:p>
      </dgm:t>
    </dgm:pt>
    <dgm:pt modelId="{C223CCD7-40A1-4F69-993C-6BAD5900D371}" type="sibTrans" cxnId="{760AC5B7-9052-4453-8B83-2D4FF0CBC4E4}">
      <dgm:prSet/>
      <dgm:spPr/>
      <dgm:t>
        <a:bodyPr/>
        <a:lstStyle/>
        <a:p>
          <a:endParaRPr lang="en-US"/>
        </a:p>
      </dgm:t>
    </dgm:pt>
    <dgm:pt modelId="{02DBB590-CA59-42AA-9465-7E7A6A08549E}">
      <dgm:prSet/>
      <dgm:spPr/>
      <dgm:t>
        <a:bodyPr/>
        <a:lstStyle/>
        <a:p>
          <a:r>
            <a:rPr lang="en-US"/>
            <a:t>Care of earthly goods, </a:t>
          </a:r>
        </a:p>
      </dgm:t>
    </dgm:pt>
    <dgm:pt modelId="{77D7153B-359E-4791-BE1B-818629503B57}" type="parTrans" cxnId="{181D3A73-43CB-409A-BB66-0ED23E538F11}">
      <dgm:prSet/>
      <dgm:spPr/>
      <dgm:t>
        <a:bodyPr/>
        <a:lstStyle/>
        <a:p>
          <a:endParaRPr lang="en-US"/>
        </a:p>
      </dgm:t>
    </dgm:pt>
    <dgm:pt modelId="{F72FF91A-A114-42CE-B05B-908014971794}" type="sibTrans" cxnId="{181D3A73-43CB-409A-BB66-0ED23E538F11}">
      <dgm:prSet/>
      <dgm:spPr/>
      <dgm:t>
        <a:bodyPr/>
        <a:lstStyle/>
        <a:p>
          <a:endParaRPr lang="en-US"/>
        </a:p>
      </dgm:t>
    </dgm:pt>
    <dgm:pt modelId="{161F8D75-09AA-4160-A545-A834855034C9}">
      <dgm:prSet/>
      <dgm:spPr/>
      <dgm:t>
        <a:bodyPr/>
        <a:lstStyle/>
        <a:p>
          <a:r>
            <a:rPr lang="en-US"/>
            <a:t>Fruits of men’s labor.</a:t>
          </a:r>
        </a:p>
      </dgm:t>
    </dgm:pt>
    <dgm:pt modelId="{886FF5DF-01E6-4B3E-BEE7-4AE833F3A89D}" type="parTrans" cxnId="{5E6FB7EA-2F22-4329-9CCC-5AE81BBAE9C6}">
      <dgm:prSet/>
      <dgm:spPr/>
      <dgm:t>
        <a:bodyPr/>
        <a:lstStyle/>
        <a:p>
          <a:endParaRPr lang="en-US"/>
        </a:p>
      </dgm:t>
    </dgm:pt>
    <dgm:pt modelId="{F218CE52-10AA-4029-B870-F68BC733B383}" type="sibTrans" cxnId="{5E6FB7EA-2F22-4329-9CCC-5AE81BBAE9C6}">
      <dgm:prSet/>
      <dgm:spPr/>
      <dgm:t>
        <a:bodyPr/>
        <a:lstStyle/>
        <a:p>
          <a:endParaRPr lang="en-US"/>
        </a:p>
      </dgm:t>
    </dgm:pt>
    <dgm:pt modelId="{8AE8C409-B4F3-4B1D-9CC5-17EE7388F770}">
      <dgm:prSet/>
      <dgm:spPr/>
      <dgm:t>
        <a:bodyPr/>
        <a:lstStyle/>
        <a:p>
          <a:r>
            <a:rPr lang="en-US"/>
            <a:t>Requires respect for:</a:t>
          </a:r>
        </a:p>
      </dgm:t>
    </dgm:pt>
    <dgm:pt modelId="{3A12C0FE-8193-41EA-9BA7-0E029E0B04B7}" type="parTrans" cxnId="{299E9888-E4F0-47B4-AF7F-302E908A8B1D}">
      <dgm:prSet/>
      <dgm:spPr/>
      <dgm:t>
        <a:bodyPr/>
        <a:lstStyle/>
        <a:p>
          <a:endParaRPr lang="en-US"/>
        </a:p>
      </dgm:t>
    </dgm:pt>
    <dgm:pt modelId="{F2EE4F08-092B-41B9-8737-4030850CC53C}" type="sibTrans" cxnId="{299E9888-E4F0-47B4-AF7F-302E908A8B1D}">
      <dgm:prSet/>
      <dgm:spPr/>
      <dgm:t>
        <a:bodyPr/>
        <a:lstStyle/>
        <a:p>
          <a:endParaRPr lang="en-US"/>
        </a:p>
      </dgm:t>
    </dgm:pt>
    <dgm:pt modelId="{70FCF7CD-3FF4-4ADB-99F8-A5A0D400CC6D}">
      <dgm:prSet/>
      <dgm:spPr/>
      <dgm:t>
        <a:bodyPr/>
        <a:lstStyle/>
        <a:p>
          <a:r>
            <a:rPr lang="en-US"/>
            <a:t>The universal destination of goods, </a:t>
          </a:r>
        </a:p>
      </dgm:t>
    </dgm:pt>
    <dgm:pt modelId="{752D282B-07BA-4F14-A693-CE49CCBDC1B2}" type="parTrans" cxnId="{D9C75495-9198-4FAB-9465-738078EE43E2}">
      <dgm:prSet/>
      <dgm:spPr/>
      <dgm:t>
        <a:bodyPr/>
        <a:lstStyle/>
        <a:p>
          <a:endParaRPr lang="en-US"/>
        </a:p>
      </dgm:t>
    </dgm:pt>
    <dgm:pt modelId="{06C73051-7241-4045-A341-3E14854C4FC2}" type="sibTrans" cxnId="{D9C75495-9198-4FAB-9465-738078EE43E2}">
      <dgm:prSet/>
      <dgm:spPr/>
      <dgm:t>
        <a:bodyPr/>
        <a:lstStyle/>
        <a:p>
          <a:endParaRPr lang="en-US"/>
        </a:p>
      </dgm:t>
    </dgm:pt>
    <dgm:pt modelId="{26B2D9CA-3EA2-43AB-823A-C77B5D3B3614}">
      <dgm:prSet/>
      <dgm:spPr/>
      <dgm:t>
        <a:bodyPr/>
        <a:lstStyle/>
        <a:p>
          <a:r>
            <a:rPr lang="en-US"/>
            <a:t>Respect for the right to private property. (CCC 2401)</a:t>
          </a:r>
        </a:p>
      </dgm:t>
    </dgm:pt>
    <dgm:pt modelId="{62B0711F-4C39-4FD7-95AF-7BD01A544F83}" type="parTrans" cxnId="{1567443C-9B56-4A5B-B0FE-FB9AF909D984}">
      <dgm:prSet/>
      <dgm:spPr/>
      <dgm:t>
        <a:bodyPr/>
        <a:lstStyle/>
        <a:p>
          <a:endParaRPr lang="en-US"/>
        </a:p>
      </dgm:t>
    </dgm:pt>
    <dgm:pt modelId="{9BB9926C-5BFE-453F-B322-280C84711554}" type="sibTrans" cxnId="{1567443C-9B56-4A5B-B0FE-FB9AF909D984}">
      <dgm:prSet/>
      <dgm:spPr/>
      <dgm:t>
        <a:bodyPr/>
        <a:lstStyle/>
        <a:p>
          <a:endParaRPr lang="en-US"/>
        </a:p>
      </dgm:t>
    </dgm:pt>
    <dgm:pt modelId="{39D64CB0-9989-4966-9940-6050BD882D8C}" type="pres">
      <dgm:prSet presAssocID="{FD819AC8-5BDB-44DD-9119-093B58827AF6}" presName="linear" presStyleCnt="0">
        <dgm:presLayoutVars>
          <dgm:dir/>
          <dgm:animLvl val="lvl"/>
          <dgm:resizeHandles val="exact"/>
        </dgm:presLayoutVars>
      </dgm:prSet>
      <dgm:spPr/>
    </dgm:pt>
    <dgm:pt modelId="{7EF7AF02-612D-4F8B-802A-F3F2229BE553}" type="pres">
      <dgm:prSet presAssocID="{8602F2C0-E956-4F86-AEC7-279640D167F0}" presName="parentLin" presStyleCnt="0"/>
      <dgm:spPr/>
    </dgm:pt>
    <dgm:pt modelId="{ACDB3511-6BCD-42CB-A26A-99294204E6B9}" type="pres">
      <dgm:prSet presAssocID="{8602F2C0-E956-4F86-AEC7-279640D167F0}" presName="parentLeftMargin" presStyleLbl="node1" presStyleIdx="0" presStyleCnt="3"/>
      <dgm:spPr/>
    </dgm:pt>
    <dgm:pt modelId="{4D1AC937-20EF-497F-BEC3-B666E473FBFB}" type="pres">
      <dgm:prSet presAssocID="{8602F2C0-E956-4F86-AEC7-279640D167F0}" presName="parentText" presStyleLbl="node1" presStyleIdx="0" presStyleCnt="3">
        <dgm:presLayoutVars>
          <dgm:chMax val="0"/>
          <dgm:bulletEnabled val="1"/>
        </dgm:presLayoutVars>
      </dgm:prSet>
      <dgm:spPr/>
    </dgm:pt>
    <dgm:pt modelId="{02D004E7-C72C-457F-ADE5-0F4331504CCA}" type="pres">
      <dgm:prSet presAssocID="{8602F2C0-E956-4F86-AEC7-279640D167F0}" presName="negativeSpace" presStyleCnt="0"/>
      <dgm:spPr/>
    </dgm:pt>
    <dgm:pt modelId="{6294FC75-6AD8-4BAB-87F9-8D4CB7141D78}" type="pres">
      <dgm:prSet presAssocID="{8602F2C0-E956-4F86-AEC7-279640D167F0}" presName="childText" presStyleLbl="conFgAcc1" presStyleIdx="0" presStyleCnt="3">
        <dgm:presLayoutVars>
          <dgm:bulletEnabled val="1"/>
        </dgm:presLayoutVars>
      </dgm:prSet>
      <dgm:spPr/>
    </dgm:pt>
    <dgm:pt modelId="{A4A1FFBA-61AC-4216-A524-5BDFDBF2043A}" type="pres">
      <dgm:prSet presAssocID="{2FEE059D-407A-400D-9784-0DF78D35B557}" presName="spaceBetweenRectangles" presStyleCnt="0"/>
      <dgm:spPr/>
    </dgm:pt>
    <dgm:pt modelId="{8D1F3E0F-EABC-4086-BEA9-BD6771D965C1}" type="pres">
      <dgm:prSet presAssocID="{B3E5D1FB-D8FE-4C81-91D6-17632880F9DF}" presName="parentLin" presStyleCnt="0"/>
      <dgm:spPr/>
    </dgm:pt>
    <dgm:pt modelId="{E6B6DD99-B7D7-44BE-929C-06886B9B2CB0}" type="pres">
      <dgm:prSet presAssocID="{B3E5D1FB-D8FE-4C81-91D6-17632880F9DF}" presName="parentLeftMargin" presStyleLbl="node1" presStyleIdx="0" presStyleCnt="3"/>
      <dgm:spPr/>
    </dgm:pt>
    <dgm:pt modelId="{4047DD3A-6141-47F2-9338-A1001080BEC5}" type="pres">
      <dgm:prSet presAssocID="{B3E5D1FB-D8FE-4C81-91D6-17632880F9DF}" presName="parentText" presStyleLbl="node1" presStyleIdx="1" presStyleCnt="3">
        <dgm:presLayoutVars>
          <dgm:chMax val="0"/>
          <dgm:bulletEnabled val="1"/>
        </dgm:presLayoutVars>
      </dgm:prSet>
      <dgm:spPr/>
    </dgm:pt>
    <dgm:pt modelId="{BE0931A3-34B7-48AB-A81C-CCA60904E418}" type="pres">
      <dgm:prSet presAssocID="{B3E5D1FB-D8FE-4C81-91D6-17632880F9DF}" presName="negativeSpace" presStyleCnt="0"/>
      <dgm:spPr/>
    </dgm:pt>
    <dgm:pt modelId="{0883D580-241C-42A0-A793-4EDF3061A4C4}" type="pres">
      <dgm:prSet presAssocID="{B3E5D1FB-D8FE-4C81-91D6-17632880F9DF}" presName="childText" presStyleLbl="conFgAcc1" presStyleIdx="1" presStyleCnt="3">
        <dgm:presLayoutVars>
          <dgm:bulletEnabled val="1"/>
        </dgm:presLayoutVars>
      </dgm:prSet>
      <dgm:spPr/>
    </dgm:pt>
    <dgm:pt modelId="{CF6D951C-8A38-4AB3-8388-8A4E16DE98A4}" type="pres">
      <dgm:prSet presAssocID="{C223CCD7-40A1-4F69-993C-6BAD5900D371}" presName="spaceBetweenRectangles" presStyleCnt="0"/>
      <dgm:spPr/>
    </dgm:pt>
    <dgm:pt modelId="{8F699F87-A89D-4CF4-82C9-6016DA3F568E}" type="pres">
      <dgm:prSet presAssocID="{8AE8C409-B4F3-4B1D-9CC5-17EE7388F770}" presName="parentLin" presStyleCnt="0"/>
      <dgm:spPr/>
    </dgm:pt>
    <dgm:pt modelId="{721DC1A0-D8C2-4C84-A527-9135756D43CE}" type="pres">
      <dgm:prSet presAssocID="{8AE8C409-B4F3-4B1D-9CC5-17EE7388F770}" presName="parentLeftMargin" presStyleLbl="node1" presStyleIdx="1" presStyleCnt="3"/>
      <dgm:spPr/>
    </dgm:pt>
    <dgm:pt modelId="{E981B180-7B53-443E-A7E1-A0FD969EAC0F}" type="pres">
      <dgm:prSet presAssocID="{8AE8C409-B4F3-4B1D-9CC5-17EE7388F770}" presName="parentText" presStyleLbl="node1" presStyleIdx="2" presStyleCnt="3">
        <dgm:presLayoutVars>
          <dgm:chMax val="0"/>
          <dgm:bulletEnabled val="1"/>
        </dgm:presLayoutVars>
      </dgm:prSet>
      <dgm:spPr/>
    </dgm:pt>
    <dgm:pt modelId="{DDE0003E-3A20-4006-B1FE-597FFB9E25BE}" type="pres">
      <dgm:prSet presAssocID="{8AE8C409-B4F3-4B1D-9CC5-17EE7388F770}" presName="negativeSpace" presStyleCnt="0"/>
      <dgm:spPr/>
    </dgm:pt>
    <dgm:pt modelId="{701CC2C6-DD31-4E8B-986F-086166F884A1}" type="pres">
      <dgm:prSet presAssocID="{8AE8C409-B4F3-4B1D-9CC5-17EE7388F770}" presName="childText" presStyleLbl="conFgAcc1" presStyleIdx="2" presStyleCnt="3">
        <dgm:presLayoutVars>
          <dgm:bulletEnabled val="1"/>
        </dgm:presLayoutVars>
      </dgm:prSet>
      <dgm:spPr/>
    </dgm:pt>
  </dgm:ptLst>
  <dgm:cxnLst>
    <dgm:cxn modelId="{8F1F090D-32E4-4AFB-A213-F1DA2E862135}" type="presOf" srcId="{02DBB590-CA59-42AA-9465-7E7A6A08549E}" destId="{0883D580-241C-42A0-A793-4EDF3061A4C4}" srcOrd="0" destOrd="0" presId="urn:microsoft.com/office/officeart/2005/8/layout/list1"/>
    <dgm:cxn modelId="{E1155A16-64BB-4CB1-AE9B-FA4A52AEBD65}" srcId="{8602F2C0-E956-4F86-AEC7-279640D167F0}" destId="{C006F05C-F807-420A-BEAF-576665C2BEA6}" srcOrd="0" destOrd="0" parTransId="{FE1655CC-76D5-4063-8326-8D80D76EA024}" sibTransId="{194B282D-0EB6-43B7-9091-996880094E7F}"/>
    <dgm:cxn modelId="{5663EE1D-5712-405F-8B56-92B26FC930BB}" type="presOf" srcId="{8AE8C409-B4F3-4B1D-9CC5-17EE7388F770}" destId="{721DC1A0-D8C2-4C84-A527-9135756D43CE}" srcOrd="0" destOrd="0" presId="urn:microsoft.com/office/officeart/2005/8/layout/list1"/>
    <dgm:cxn modelId="{EFA7D231-B062-42E2-AA84-8E36CAF6401F}" type="presOf" srcId="{8AE8C409-B4F3-4B1D-9CC5-17EE7388F770}" destId="{E981B180-7B53-443E-A7E1-A0FD969EAC0F}" srcOrd="1" destOrd="0" presId="urn:microsoft.com/office/officeart/2005/8/layout/list1"/>
    <dgm:cxn modelId="{A0755632-4FF3-4DD3-BAF3-3117F1B3C16F}" type="presOf" srcId="{26B2D9CA-3EA2-43AB-823A-C77B5D3B3614}" destId="{701CC2C6-DD31-4E8B-986F-086166F884A1}" srcOrd="0" destOrd="1" presId="urn:microsoft.com/office/officeart/2005/8/layout/list1"/>
    <dgm:cxn modelId="{1567443C-9B56-4A5B-B0FE-FB9AF909D984}" srcId="{8AE8C409-B4F3-4B1D-9CC5-17EE7388F770}" destId="{26B2D9CA-3EA2-43AB-823A-C77B5D3B3614}" srcOrd="1" destOrd="0" parTransId="{62B0711F-4C39-4FD7-95AF-7BD01A544F83}" sibTransId="{9BB9926C-5BFE-453F-B322-280C84711554}"/>
    <dgm:cxn modelId="{E5FF9666-E8EF-40BF-90DB-B23FDFC02581}" type="presOf" srcId="{31D85021-B5F6-4CDA-BB6B-5109FE560A5E}" destId="{6294FC75-6AD8-4BAB-87F9-8D4CB7141D78}" srcOrd="0" destOrd="1" presId="urn:microsoft.com/office/officeart/2005/8/layout/list1"/>
    <dgm:cxn modelId="{181D3A73-43CB-409A-BB66-0ED23E538F11}" srcId="{B3E5D1FB-D8FE-4C81-91D6-17632880F9DF}" destId="{02DBB590-CA59-42AA-9465-7E7A6A08549E}" srcOrd="0" destOrd="0" parTransId="{77D7153B-359E-4791-BE1B-818629503B57}" sibTransId="{F72FF91A-A114-42CE-B05B-908014971794}"/>
    <dgm:cxn modelId="{D57D9888-B1FE-455D-8AD9-FB6186F8D761}" type="presOf" srcId="{8602F2C0-E956-4F86-AEC7-279640D167F0}" destId="{ACDB3511-6BCD-42CB-A26A-99294204E6B9}" srcOrd="0" destOrd="0" presId="urn:microsoft.com/office/officeart/2005/8/layout/list1"/>
    <dgm:cxn modelId="{299E9888-E4F0-47B4-AF7F-302E908A8B1D}" srcId="{FD819AC8-5BDB-44DD-9119-093B58827AF6}" destId="{8AE8C409-B4F3-4B1D-9CC5-17EE7388F770}" srcOrd="2" destOrd="0" parTransId="{3A12C0FE-8193-41EA-9BA7-0E029E0B04B7}" sibTransId="{F2EE4F08-092B-41B9-8737-4030850CC53C}"/>
    <dgm:cxn modelId="{D9C75495-9198-4FAB-9465-738078EE43E2}" srcId="{8AE8C409-B4F3-4B1D-9CC5-17EE7388F770}" destId="{70FCF7CD-3FF4-4ADB-99F8-A5A0D400CC6D}" srcOrd="0" destOrd="0" parTransId="{752D282B-07BA-4F14-A693-CE49CCBDC1B2}" sibTransId="{06C73051-7241-4045-A341-3E14854C4FC2}"/>
    <dgm:cxn modelId="{E36611A6-8DA8-45DB-84B2-670225F54C62}" type="presOf" srcId="{B3E5D1FB-D8FE-4C81-91D6-17632880F9DF}" destId="{E6B6DD99-B7D7-44BE-929C-06886B9B2CB0}" srcOrd="0" destOrd="0" presId="urn:microsoft.com/office/officeart/2005/8/layout/list1"/>
    <dgm:cxn modelId="{96B03EB5-2284-44A6-82B5-AD84F89B376A}" srcId="{8602F2C0-E956-4F86-AEC7-279640D167F0}" destId="{31D85021-B5F6-4CDA-BB6B-5109FE560A5E}" srcOrd="1" destOrd="0" parTransId="{0D3270B1-85C5-4AAE-8F0C-05AE82663215}" sibTransId="{DA1100BD-687C-45B2-90F9-5D480F642A7B}"/>
    <dgm:cxn modelId="{760AC5B7-9052-4453-8B83-2D4FF0CBC4E4}" srcId="{FD819AC8-5BDB-44DD-9119-093B58827AF6}" destId="{B3E5D1FB-D8FE-4C81-91D6-17632880F9DF}" srcOrd="1" destOrd="0" parTransId="{CC361260-A311-49B3-883A-D6638E4C327C}" sibTransId="{C223CCD7-40A1-4F69-993C-6BAD5900D371}"/>
    <dgm:cxn modelId="{626947D6-883A-49D4-8141-BDD67A1F267F}" type="presOf" srcId="{FD819AC8-5BDB-44DD-9119-093B58827AF6}" destId="{39D64CB0-9989-4966-9940-6050BD882D8C}" srcOrd="0" destOrd="0" presId="urn:microsoft.com/office/officeart/2005/8/layout/list1"/>
    <dgm:cxn modelId="{19A578D8-13D5-464F-9323-B7BAACF11FA9}" type="presOf" srcId="{70FCF7CD-3FF4-4ADB-99F8-A5A0D400CC6D}" destId="{701CC2C6-DD31-4E8B-986F-086166F884A1}" srcOrd="0" destOrd="0" presId="urn:microsoft.com/office/officeart/2005/8/layout/list1"/>
    <dgm:cxn modelId="{27A2C6DD-9D48-441D-9C5A-688F3423181B}" type="presOf" srcId="{8602F2C0-E956-4F86-AEC7-279640D167F0}" destId="{4D1AC937-20EF-497F-BEC3-B666E473FBFB}" srcOrd="1" destOrd="0" presId="urn:microsoft.com/office/officeart/2005/8/layout/list1"/>
    <dgm:cxn modelId="{5E6FB7EA-2F22-4329-9CCC-5AE81BBAE9C6}" srcId="{B3E5D1FB-D8FE-4C81-91D6-17632880F9DF}" destId="{161F8D75-09AA-4160-A545-A834855034C9}" srcOrd="1" destOrd="0" parTransId="{886FF5DF-01E6-4B3E-BEE7-4AE833F3A89D}" sibTransId="{F218CE52-10AA-4029-B870-F68BC733B383}"/>
    <dgm:cxn modelId="{71E332EB-436E-44C5-A161-234C12A04EAE}" type="presOf" srcId="{C006F05C-F807-420A-BEAF-576665C2BEA6}" destId="{6294FC75-6AD8-4BAB-87F9-8D4CB7141D78}" srcOrd="0" destOrd="0" presId="urn:microsoft.com/office/officeart/2005/8/layout/list1"/>
    <dgm:cxn modelId="{AA51CEED-D33D-434B-8C90-6C68AD2EBEEF}" type="presOf" srcId="{161F8D75-09AA-4160-A545-A834855034C9}" destId="{0883D580-241C-42A0-A793-4EDF3061A4C4}" srcOrd="0" destOrd="1" presId="urn:microsoft.com/office/officeart/2005/8/layout/list1"/>
    <dgm:cxn modelId="{C67D49EE-1DEC-45F1-B5DF-A1EAFBF37A25}" type="presOf" srcId="{B3E5D1FB-D8FE-4C81-91D6-17632880F9DF}" destId="{4047DD3A-6141-47F2-9338-A1001080BEC5}" srcOrd="1" destOrd="0" presId="urn:microsoft.com/office/officeart/2005/8/layout/list1"/>
    <dgm:cxn modelId="{97BF6AF3-5182-4999-B2BF-C031C98CF52E}" srcId="{FD819AC8-5BDB-44DD-9119-093B58827AF6}" destId="{8602F2C0-E956-4F86-AEC7-279640D167F0}" srcOrd="0" destOrd="0" parTransId="{0B202EEF-842D-47FE-9A24-FD3EB748ED72}" sibTransId="{2FEE059D-407A-400D-9784-0DF78D35B557}"/>
    <dgm:cxn modelId="{FEF58A5B-B00F-4653-8499-7555A9DFC044}" type="presParOf" srcId="{39D64CB0-9989-4966-9940-6050BD882D8C}" destId="{7EF7AF02-612D-4F8B-802A-F3F2229BE553}" srcOrd="0" destOrd="0" presId="urn:microsoft.com/office/officeart/2005/8/layout/list1"/>
    <dgm:cxn modelId="{10FE5165-5D8F-4A3D-A192-E1A113E8FD33}" type="presParOf" srcId="{7EF7AF02-612D-4F8B-802A-F3F2229BE553}" destId="{ACDB3511-6BCD-42CB-A26A-99294204E6B9}" srcOrd="0" destOrd="0" presId="urn:microsoft.com/office/officeart/2005/8/layout/list1"/>
    <dgm:cxn modelId="{D88B16C1-65BD-49C8-B98C-1D616AEDAFE4}" type="presParOf" srcId="{7EF7AF02-612D-4F8B-802A-F3F2229BE553}" destId="{4D1AC937-20EF-497F-BEC3-B666E473FBFB}" srcOrd="1" destOrd="0" presId="urn:microsoft.com/office/officeart/2005/8/layout/list1"/>
    <dgm:cxn modelId="{C37A1EA5-75B7-438F-A4A0-FC83DBE50B34}" type="presParOf" srcId="{39D64CB0-9989-4966-9940-6050BD882D8C}" destId="{02D004E7-C72C-457F-ADE5-0F4331504CCA}" srcOrd="1" destOrd="0" presId="urn:microsoft.com/office/officeart/2005/8/layout/list1"/>
    <dgm:cxn modelId="{E8A4806C-5E8E-4DEE-962A-37A6FD0350C7}" type="presParOf" srcId="{39D64CB0-9989-4966-9940-6050BD882D8C}" destId="{6294FC75-6AD8-4BAB-87F9-8D4CB7141D78}" srcOrd="2" destOrd="0" presId="urn:microsoft.com/office/officeart/2005/8/layout/list1"/>
    <dgm:cxn modelId="{A0CE5505-4771-40E9-A568-C30F22C47E6A}" type="presParOf" srcId="{39D64CB0-9989-4966-9940-6050BD882D8C}" destId="{A4A1FFBA-61AC-4216-A524-5BDFDBF2043A}" srcOrd="3" destOrd="0" presId="urn:microsoft.com/office/officeart/2005/8/layout/list1"/>
    <dgm:cxn modelId="{5E11E2C2-1AE6-4D7E-8BFD-F3938DE6E912}" type="presParOf" srcId="{39D64CB0-9989-4966-9940-6050BD882D8C}" destId="{8D1F3E0F-EABC-4086-BEA9-BD6771D965C1}" srcOrd="4" destOrd="0" presId="urn:microsoft.com/office/officeart/2005/8/layout/list1"/>
    <dgm:cxn modelId="{4C710371-6E85-4F06-8A56-1229E68D69AE}" type="presParOf" srcId="{8D1F3E0F-EABC-4086-BEA9-BD6771D965C1}" destId="{E6B6DD99-B7D7-44BE-929C-06886B9B2CB0}" srcOrd="0" destOrd="0" presId="urn:microsoft.com/office/officeart/2005/8/layout/list1"/>
    <dgm:cxn modelId="{79651CF9-BB37-48A8-AAB6-B3CC8E513FDA}" type="presParOf" srcId="{8D1F3E0F-EABC-4086-BEA9-BD6771D965C1}" destId="{4047DD3A-6141-47F2-9338-A1001080BEC5}" srcOrd="1" destOrd="0" presId="urn:microsoft.com/office/officeart/2005/8/layout/list1"/>
    <dgm:cxn modelId="{DCFDD5F7-EE0B-4222-B9FB-5B23F7F2B4BC}" type="presParOf" srcId="{39D64CB0-9989-4966-9940-6050BD882D8C}" destId="{BE0931A3-34B7-48AB-A81C-CCA60904E418}" srcOrd="5" destOrd="0" presId="urn:microsoft.com/office/officeart/2005/8/layout/list1"/>
    <dgm:cxn modelId="{17557572-9E9F-4AAA-B4C8-97D257183409}" type="presParOf" srcId="{39D64CB0-9989-4966-9940-6050BD882D8C}" destId="{0883D580-241C-42A0-A793-4EDF3061A4C4}" srcOrd="6" destOrd="0" presId="urn:microsoft.com/office/officeart/2005/8/layout/list1"/>
    <dgm:cxn modelId="{23F8F47B-EA04-4F9B-AD1B-5E087541A32B}" type="presParOf" srcId="{39D64CB0-9989-4966-9940-6050BD882D8C}" destId="{CF6D951C-8A38-4AB3-8388-8A4E16DE98A4}" srcOrd="7" destOrd="0" presId="urn:microsoft.com/office/officeart/2005/8/layout/list1"/>
    <dgm:cxn modelId="{24213C11-FA7F-4372-A666-FDBEF8EAEB4B}" type="presParOf" srcId="{39D64CB0-9989-4966-9940-6050BD882D8C}" destId="{8F699F87-A89D-4CF4-82C9-6016DA3F568E}" srcOrd="8" destOrd="0" presId="urn:microsoft.com/office/officeart/2005/8/layout/list1"/>
    <dgm:cxn modelId="{5B7AE548-E010-4B01-BFA8-B5B8CFE41364}" type="presParOf" srcId="{8F699F87-A89D-4CF4-82C9-6016DA3F568E}" destId="{721DC1A0-D8C2-4C84-A527-9135756D43CE}" srcOrd="0" destOrd="0" presId="urn:microsoft.com/office/officeart/2005/8/layout/list1"/>
    <dgm:cxn modelId="{8CE808C2-AD83-4295-9127-8F08BA3C59BD}" type="presParOf" srcId="{8F699F87-A89D-4CF4-82C9-6016DA3F568E}" destId="{E981B180-7B53-443E-A7E1-A0FD969EAC0F}" srcOrd="1" destOrd="0" presId="urn:microsoft.com/office/officeart/2005/8/layout/list1"/>
    <dgm:cxn modelId="{ADAC3028-0A45-41CD-BE16-803A2D7B97B5}" type="presParOf" srcId="{39D64CB0-9989-4966-9940-6050BD882D8C}" destId="{DDE0003E-3A20-4006-B1FE-597FFB9E25BE}" srcOrd="9" destOrd="0" presId="urn:microsoft.com/office/officeart/2005/8/layout/list1"/>
    <dgm:cxn modelId="{1E85E560-805B-4CE0-A735-1DB80A99327B}" type="presParOf" srcId="{39D64CB0-9989-4966-9940-6050BD882D8C}" destId="{701CC2C6-DD31-4E8B-986F-086166F884A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271919-F08D-47A3-8575-FEAB91A6CF8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125588A-BDDE-445C-B2F7-E3789ED7854A}">
      <dgm:prSet/>
      <dgm:spPr/>
      <dgm:t>
        <a:bodyPr/>
        <a:lstStyle/>
        <a:p>
          <a:r>
            <a:rPr lang="en-US"/>
            <a:t>“Behold, I have given you every plant yielding seed which is upon the face of all the earth, and every tree with seed in its fruit: you shall have them for food.” (Gen 1:29)</a:t>
          </a:r>
        </a:p>
      </dgm:t>
    </dgm:pt>
    <dgm:pt modelId="{757BB9B6-7751-4EDE-B478-11A1834A8BBA}" type="parTrans" cxnId="{13B19BDF-476A-48B3-862F-2853480C7BED}">
      <dgm:prSet/>
      <dgm:spPr/>
      <dgm:t>
        <a:bodyPr/>
        <a:lstStyle/>
        <a:p>
          <a:endParaRPr lang="en-US"/>
        </a:p>
      </dgm:t>
    </dgm:pt>
    <dgm:pt modelId="{8D619AEA-924D-49B1-9FD4-E8F7ABEF0D14}" type="sibTrans" cxnId="{13B19BDF-476A-48B3-862F-2853480C7BED}">
      <dgm:prSet/>
      <dgm:spPr/>
      <dgm:t>
        <a:bodyPr/>
        <a:lstStyle/>
        <a:p>
          <a:endParaRPr lang="en-US"/>
        </a:p>
      </dgm:t>
    </dgm:pt>
    <dgm:pt modelId="{F5812EC7-3CD0-4ADD-A83F-B31A552F5E92}">
      <dgm:prSet/>
      <dgm:spPr/>
      <dgm:t>
        <a:bodyPr/>
        <a:lstStyle/>
        <a:p>
          <a:r>
            <a:rPr lang="en-US"/>
            <a:t>“The love of money is the root of all evil. Some men in their passion for it have strayed from the faith and have come to grief amid great pain.” (1 Timothy 6:10)</a:t>
          </a:r>
        </a:p>
      </dgm:t>
    </dgm:pt>
    <dgm:pt modelId="{87635FC1-BA0A-4DEA-BE6E-4425B37D5401}" type="parTrans" cxnId="{5D0641B9-CD14-4CAC-B070-F2EB4155C16B}">
      <dgm:prSet/>
      <dgm:spPr/>
      <dgm:t>
        <a:bodyPr/>
        <a:lstStyle/>
        <a:p>
          <a:endParaRPr lang="en-US"/>
        </a:p>
      </dgm:t>
    </dgm:pt>
    <dgm:pt modelId="{799E20CC-A23A-4624-9DDC-559309D6CF3A}" type="sibTrans" cxnId="{5D0641B9-CD14-4CAC-B070-F2EB4155C16B}">
      <dgm:prSet/>
      <dgm:spPr/>
      <dgm:t>
        <a:bodyPr/>
        <a:lstStyle/>
        <a:p>
          <a:endParaRPr lang="en-US"/>
        </a:p>
      </dgm:t>
    </dgm:pt>
    <dgm:pt modelId="{F594D2EC-3FA5-4A21-9D4B-68A330D8B8D2}">
      <dgm:prSet/>
      <dgm:spPr/>
      <dgm:t>
        <a:bodyPr/>
        <a:lstStyle/>
        <a:p>
          <a:r>
            <a:rPr lang="en-US"/>
            <a:t>The parable of the dishonest steward who was wasting goods when the master called him to account for them. (Luke 16: 1-13)</a:t>
          </a:r>
        </a:p>
      </dgm:t>
    </dgm:pt>
    <dgm:pt modelId="{F71ED8CE-E752-4CE4-89DE-2FDCED2C0286}" type="parTrans" cxnId="{798DE529-4459-4F3F-B92C-3762825FE3C0}">
      <dgm:prSet/>
      <dgm:spPr/>
      <dgm:t>
        <a:bodyPr/>
        <a:lstStyle/>
        <a:p>
          <a:endParaRPr lang="en-US"/>
        </a:p>
      </dgm:t>
    </dgm:pt>
    <dgm:pt modelId="{0C1446F2-94DA-4869-A979-A5EF7041CA10}" type="sibTrans" cxnId="{798DE529-4459-4F3F-B92C-3762825FE3C0}">
      <dgm:prSet/>
      <dgm:spPr/>
      <dgm:t>
        <a:bodyPr/>
        <a:lstStyle/>
        <a:p>
          <a:endParaRPr lang="en-US"/>
        </a:p>
      </dgm:t>
    </dgm:pt>
    <dgm:pt modelId="{628A9331-C63B-4774-AFF8-A26EF4AF8B62}" type="pres">
      <dgm:prSet presAssocID="{9C271919-F08D-47A3-8575-FEAB91A6CF84}" presName="linear" presStyleCnt="0">
        <dgm:presLayoutVars>
          <dgm:animLvl val="lvl"/>
          <dgm:resizeHandles val="exact"/>
        </dgm:presLayoutVars>
      </dgm:prSet>
      <dgm:spPr/>
    </dgm:pt>
    <dgm:pt modelId="{5C729AA6-C3DE-480D-9768-C8ED63E44E34}" type="pres">
      <dgm:prSet presAssocID="{F125588A-BDDE-445C-B2F7-E3789ED7854A}" presName="parentText" presStyleLbl="node1" presStyleIdx="0" presStyleCnt="3">
        <dgm:presLayoutVars>
          <dgm:chMax val="0"/>
          <dgm:bulletEnabled val="1"/>
        </dgm:presLayoutVars>
      </dgm:prSet>
      <dgm:spPr/>
    </dgm:pt>
    <dgm:pt modelId="{15D51D5E-28E1-4AF6-865E-DF2D464E4481}" type="pres">
      <dgm:prSet presAssocID="{8D619AEA-924D-49B1-9FD4-E8F7ABEF0D14}" presName="spacer" presStyleCnt="0"/>
      <dgm:spPr/>
    </dgm:pt>
    <dgm:pt modelId="{063D9935-39D0-4397-8AEF-A24F2745CDBF}" type="pres">
      <dgm:prSet presAssocID="{F5812EC7-3CD0-4ADD-A83F-B31A552F5E92}" presName="parentText" presStyleLbl="node1" presStyleIdx="1" presStyleCnt="3">
        <dgm:presLayoutVars>
          <dgm:chMax val="0"/>
          <dgm:bulletEnabled val="1"/>
        </dgm:presLayoutVars>
      </dgm:prSet>
      <dgm:spPr/>
    </dgm:pt>
    <dgm:pt modelId="{9B0146CE-2B02-4CF8-8B0E-C63E74AD78A9}" type="pres">
      <dgm:prSet presAssocID="{799E20CC-A23A-4624-9DDC-559309D6CF3A}" presName="spacer" presStyleCnt="0"/>
      <dgm:spPr/>
    </dgm:pt>
    <dgm:pt modelId="{13F73836-A26E-4725-BD4D-F6D3F25D4663}" type="pres">
      <dgm:prSet presAssocID="{F594D2EC-3FA5-4A21-9D4B-68A330D8B8D2}" presName="parentText" presStyleLbl="node1" presStyleIdx="2" presStyleCnt="3">
        <dgm:presLayoutVars>
          <dgm:chMax val="0"/>
          <dgm:bulletEnabled val="1"/>
        </dgm:presLayoutVars>
      </dgm:prSet>
      <dgm:spPr/>
    </dgm:pt>
  </dgm:ptLst>
  <dgm:cxnLst>
    <dgm:cxn modelId="{964BF20A-DF13-4C75-9C83-2EC2DB3D2078}" type="presOf" srcId="{F5812EC7-3CD0-4ADD-A83F-B31A552F5E92}" destId="{063D9935-39D0-4397-8AEF-A24F2745CDBF}" srcOrd="0" destOrd="0" presId="urn:microsoft.com/office/officeart/2005/8/layout/vList2"/>
    <dgm:cxn modelId="{5CCF191E-CAA1-4B2C-A588-02E192C4EFA6}" type="presOf" srcId="{F125588A-BDDE-445C-B2F7-E3789ED7854A}" destId="{5C729AA6-C3DE-480D-9768-C8ED63E44E34}" srcOrd="0" destOrd="0" presId="urn:microsoft.com/office/officeart/2005/8/layout/vList2"/>
    <dgm:cxn modelId="{5E362422-30BC-4DF0-9055-AFF43EFD8236}" type="presOf" srcId="{F594D2EC-3FA5-4A21-9D4B-68A330D8B8D2}" destId="{13F73836-A26E-4725-BD4D-F6D3F25D4663}" srcOrd="0" destOrd="0" presId="urn:microsoft.com/office/officeart/2005/8/layout/vList2"/>
    <dgm:cxn modelId="{798DE529-4459-4F3F-B92C-3762825FE3C0}" srcId="{9C271919-F08D-47A3-8575-FEAB91A6CF84}" destId="{F594D2EC-3FA5-4A21-9D4B-68A330D8B8D2}" srcOrd="2" destOrd="0" parTransId="{F71ED8CE-E752-4CE4-89DE-2FDCED2C0286}" sibTransId="{0C1446F2-94DA-4869-A979-A5EF7041CA10}"/>
    <dgm:cxn modelId="{5D0641B9-CD14-4CAC-B070-F2EB4155C16B}" srcId="{9C271919-F08D-47A3-8575-FEAB91A6CF84}" destId="{F5812EC7-3CD0-4ADD-A83F-B31A552F5E92}" srcOrd="1" destOrd="0" parTransId="{87635FC1-BA0A-4DEA-BE6E-4425B37D5401}" sibTransId="{799E20CC-A23A-4624-9DDC-559309D6CF3A}"/>
    <dgm:cxn modelId="{0D25E4CF-2350-464A-AFAB-C600049EEAD9}" type="presOf" srcId="{9C271919-F08D-47A3-8575-FEAB91A6CF84}" destId="{628A9331-C63B-4774-AFF8-A26EF4AF8B62}" srcOrd="0" destOrd="0" presId="urn:microsoft.com/office/officeart/2005/8/layout/vList2"/>
    <dgm:cxn modelId="{13B19BDF-476A-48B3-862F-2853480C7BED}" srcId="{9C271919-F08D-47A3-8575-FEAB91A6CF84}" destId="{F125588A-BDDE-445C-B2F7-E3789ED7854A}" srcOrd="0" destOrd="0" parTransId="{757BB9B6-7751-4EDE-B478-11A1834A8BBA}" sibTransId="{8D619AEA-924D-49B1-9FD4-E8F7ABEF0D14}"/>
    <dgm:cxn modelId="{2090370B-D551-41A0-8385-A71AF34A1432}" type="presParOf" srcId="{628A9331-C63B-4774-AFF8-A26EF4AF8B62}" destId="{5C729AA6-C3DE-480D-9768-C8ED63E44E34}" srcOrd="0" destOrd="0" presId="urn:microsoft.com/office/officeart/2005/8/layout/vList2"/>
    <dgm:cxn modelId="{5F42823F-F426-40AF-BFA0-DCC0ADB9F7A6}" type="presParOf" srcId="{628A9331-C63B-4774-AFF8-A26EF4AF8B62}" destId="{15D51D5E-28E1-4AF6-865E-DF2D464E4481}" srcOrd="1" destOrd="0" presId="urn:microsoft.com/office/officeart/2005/8/layout/vList2"/>
    <dgm:cxn modelId="{E3F3AE81-1284-4C90-A216-A854DABC729E}" type="presParOf" srcId="{628A9331-C63B-4774-AFF8-A26EF4AF8B62}" destId="{063D9935-39D0-4397-8AEF-A24F2745CDBF}" srcOrd="2" destOrd="0" presId="urn:microsoft.com/office/officeart/2005/8/layout/vList2"/>
    <dgm:cxn modelId="{1A7C696F-E484-48F0-950E-3AAB6988B00B}" type="presParOf" srcId="{628A9331-C63B-4774-AFF8-A26EF4AF8B62}" destId="{9B0146CE-2B02-4CF8-8B0E-C63E74AD78A9}" srcOrd="3" destOrd="0" presId="urn:microsoft.com/office/officeart/2005/8/layout/vList2"/>
    <dgm:cxn modelId="{B1C56954-6EAF-4B63-9284-AEBEF3A60611}" type="presParOf" srcId="{628A9331-C63B-4774-AFF8-A26EF4AF8B62}" destId="{13F73836-A26E-4725-BD4D-F6D3F25D466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A3EDB5-6C4D-4EC7-A8B8-6ADD6459379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9EDF3928-35CD-40E0-9BDF-C79FBCCFD98C}">
      <dgm:prSet/>
      <dgm:spPr/>
      <dgm:t>
        <a:bodyPr/>
        <a:lstStyle/>
        <a:p>
          <a:r>
            <a:rPr lang="en-US" dirty="0"/>
            <a:t>“When reality is the subject of careful attention and proper interpretation, concrete and effective choices can be made. </a:t>
          </a:r>
        </a:p>
      </dgm:t>
    </dgm:pt>
    <dgm:pt modelId="{54F3E336-2650-4327-BAC0-1633EA440249}" type="parTrans" cxnId="{2A346238-44C2-4232-A2D9-C2623739B383}">
      <dgm:prSet/>
      <dgm:spPr/>
      <dgm:t>
        <a:bodyPr/>
        <a:lstStyle/>
        <a:p>
          <a:endParaRPr lang="en-US"/>
        </a:p>
      </dgm:t>
    </dgm:pt>
    <dgm:pt modelId="{EDCD90E2-2520-456A-86B5-48DD98CFA7A1}" type="sibTrans" cxnId="{2A346238-44C2-4232-A2D9-C2623739B383}">
      <dgm:prSet/>
      <dgm:spPr/>
      <dgm:t>
        <a:bodyPr/>
        <a:lstStyle/>
        <a:p>
          <a:endParaRPr lang="en-US"/>
        </a:p>
      </dgm:t>
    </dgm:pt>
    <dgm:pt modelId="{4D7E8C99-F3AC-4749-9201-743992A10FFE}">
      <dgm:prSet/>
      <dgm:spPr/>
      <dgm:t>
        <a:bodyPr/>
        <a:lstStyle/>
        <a:p>
          <a:r>
            <a:rPr lang="en-US" dirty="0"/>
            <a:t>“However, an </a:t>
          </a:r>
          <a:r>
            <a:rPr lang="en-US" i="1" dirty="0"/>
            <a:t>absolute value</a:t>
          </a:r>
          <a:r>
            <a:rPr lang="en-US" dirty="0"/>
            <a:t> must </a:t>
          </a:r>
          <a:r>
            <a:rPr lang="en-US" i="1" dirty="0"/>
            <a:t>never </a:t>
          </a:r>
          <a:r>
            <a:rPr lang="en-US" dirty="0"/>
            <a:t>be attributed to these choices because no problem can be solved once and for all. ‘Christian faith has never presumed to impose a rigid framework on social and political questions, conscious that the historical dimension requires men and women to live in imperfect situations, which are also susceptible to rapid change’.” </a:t>
          </a:r>
        </a:p>
      </dgm:t>
    </dgm:pt>
    <dgm:pt modelId="{A50BE0B9-A95F-4AC2-B236-8DFD16900715}" type="parTrans" cxnId="{96E9877E-1EB3-4C48-8CB6-73CCD48F7A48}">
      <dgm:prSet/>
      <dgm:spPr/>
      <dgm:t>
        <a:bodyPr/>
        <a:lstStyle/>
        <a:p>
          <a:endParaRPr lang="en-US"/>
        </a:p>
      </dgm:t>
    </dgm:pt>
    <dgm:pt modelId="{7F229621-B58E-4BD0-A410-25C05DA1288B}" type="sibTrans" cxnId="{96E9877E-1EB3-4C48-8CB6-73CCD48F7A48}">
      <dgm:prSet/>
      <dgm:spPr/>
      <dgm:t>
        <a:bodyPr/>
        <a:lstStyle/>
        <a:p>
          <a:endParaRPr lang="en-US"/>
        </a:p>
      </dgm:t>
    </dgm:pt>
    <dgm:pt modelId="{0061A5E4-0DCF-4B11-91D5-5593B1014BF1}">
      <dgm:prSet/>
      <dgm:spPr/>
      <dgm:t>
        <a:bodyPr/>
        <a:lstStyle/>
        <a:p>
          <a:r>
            <a:rPr lang="en-US"/>
            <a:t>(Compendium of Catholic Social Doctrine 2005, Section 568.)</a:t>
          </a:r>
        </a:p>
      </dgm:t>
    </dgm:pt>
    <dgm:pt modelId="{01F5FDC9-4C2C-4484-B111-643726F77D91}" type="parTrans" cxnId="{D8CC1DBE-32B4-45F3-86F6-BD32E77B5C43}">
      <dgm:prSet/>
      <dgm:spPr/>
      <dgm:t>
        <a:bodyPr/>
        <a:lstStyle/>
        <a:p>
          <a:endParaRPr lang="en-US"/>
        </a:p>
      </dgm:t>
    </dgm:pt>
    <dgm:pt modelId="{062600B5-28A9-42DD-BB88-C9A3F644E9AB}" type="sibTrans" cxnId="{D8CC1DBE-32B4-45F3-86F6-BD32E77B5C43}">
      <dgm:prSet/>
      <dgm:spPr/>
      <dgm:t>
        <a:bodyPr/>
        <a:lstStyle/>
        <a:p>
          <a:endParaRPr lang="en-US"/>
        </a:p>
      </dgm:t>
    </dgm:pt>
    <dgm:pt modelId="{F8D52FAD-1DAE-4345-96E5-ED9F320D3F20}" type="pres">
      <dgm:prSet presAssocID="{EBA3EDB5-6C4D-4EC7-A8B8-6ADD64593796}" presName="vert0" presStyleCnt="0">
        <dgm:presLayoutVars>
          <dgm:dir/>
          <dgm:animOne val="branch"/>
          <dgm:animLvl val="lvl"/>
        </dgm:presLayoutVars>
      </dgm:prSet>
      <dgm:spPr/>
    </dgm:pt>
    <dgm:pt modelId="{10456BCF-7C1B-4618-A888-E0676957FFE4}" type="pres">
      <dgm:prSet presAssocID="{9EDF3928-35CD-40E0-9BDF-C79FBCCFD98C}" presName="thickLine" presStyleLbl="alignNode1" presStyleIdx="0" presStyleCnt="3"/>
      <dgm:spPr/>
    </dgm:pt>
    <dgm:pt modelId="{06245688-D470-4395-B4FF-1715052D9111}" type="pres">
      <dgm:prSet presAssocID="{9EDF3928-35CD-40E0-9BDF-C79FBCCFD98C}" presName="horz1" presStyleCnt="0"/>
      <dgm:spPr/>
    </dgm:pt>
    <dgm:pt modelId="{BC0AE610-D1C7-45C1-BFE3-F06A1B537C31}" type="pres">
      <dgm:prSet presAssocID="{9EDF3928-35CD-40E0-9BDF-C79FBCCFD98C}" presName="tx1" presStyleLbl="revTx" presStyleIdx="0" presStyleCnt="3"/>
      <dgm:spPr/>
    </dgm:pt>
    <dgm:pt modelId="{E47EB65E-2741-464C-AEF1-2C777819D2CA}" type="pres">
      <dgm:prSet presAssocID="{9EDF3928-35CD-40E0-9BDF-C79FBCCFD98C}" presName="vert1" presStyleCnt="0"/>
      <dgm:spPr/>
    </dgm:pt>
    <dgm:pt modelId="{5657D3F1-2B2C-45E9-8DC0-F2BA1D8179AB}" type="pres">
      <dgm:prSet presAssocID="{4D7E8C99-F3AC-4749-9201-743992A10FFE}" presName="thickLine" presStyleLbl="alignNode1" presStyleIdx="1" presStyleCnt="3"/>
      <dgm:spPr/>
    </dgm:pt>
    <dgm:pt modelId="{E35D35BC-723F-4F81-8E9D-0F67AE504006}" type="pres">
      <dgm:prSet presAssocID="{4D7E8C99-F3AC-4749-9201-743992A10FFE}" presName="horz1" presStyleCnt="0"/>
      <dgm:spPr/>
    </dgm:pt>
    <dgm:pt modelId="{2D193475-01B1-44CB-970C-049EA4EF4FDA}" type="pres">
      <dgm:prSet presAssocID="{4D7E8C99-F3AC-4749-9201-743992A10FFE}" presName="tx1" presStyleLbl="revTx" presStyleIdx="1" presStyleCnt="3"/>
      <dgm:spPr/>
    </dgm:pt>
    <dgm:pt modelId="{931CE2E6-0369-447D-B345-0547572E36BB}" type="pres">
      <dgm:prSet presAssocID="{4D7E8C99-F3AC-4749-9201-743992A10FFE}" presName="vert1" presStyleCnt="0"/>
      <dgm:spPr/>
    </dgm:pt>
    <dgm:pt modelId="{4C2AB549-154D-4439-B9BB-96531023B580}" type="pres">
      <dgm:prSet presAssocID="{0061A5E4-0DCF-4B11-91D5-5593B1014BF1}" presName="thickLine" presStyleLbl="alignNode1" presStyleIdx="2" presStyleCnt="3"/>
      <dgm:spPr/>
    </dgm:pt>
    <dgm:pt modelId="{7CEBA4D2-8623-4319-8643-F99867865A1E}" type="pres">
      <dgm:prSet presAssocID="{0061A5E4-0DCF-4B11-91D5-5593B1014BF1}" presName="horz1" presStyleCnt="0"/>
      <dgm:spPr/>
    </dgm:pt>
    <dgm:pt modelId="{57D285E4-BDE5-43D8-B594-C72C91FD07AD}" type="pres">
      <dgm:prSet presAssocID="{0061A5E4-0DCF-4B11-91D5-5593B1014BF1}" presName="tx1" presStyleLbl="revTx" presStyleIdx="2" presStyleCnt="3"/>
      <dgm:spPr/>
    </dgm:pt>
    <dgm:pt modelId="{DC6CAE00-D9BA-4E59-9394-4A4F9FACAF13}" type="pres">
      <dgm:prSet presAssocID="{0061A5E4-0DCF-4B11-91D5-5593B1014BF1}" presName="vert1" presStyleCnt="0"/>
      <dgm:spPr/>
    </dgm:pt>
  </dgm:ptLst>
  <dgm:cxnLst>
    <dgm:cxn modelId="{5DC7A02B-FA4D-4B6A-8B7C-59D46E8901AA}" type="presOf" srcId="{EBA3EDB5-6C4D-4EC7-A8B8-6ADD64593796}" destId="{F8D52FAD-1DAE-4345-96E5-ED9F320D3F20}" srcOrd="0" destOrd="0" presId="urn:microsoft.com/office/officeart/2008/layout/LinedList"/>
    <dgm:cxn modelId="{2A346238-44C2-4232-A2D9-C2623739B383}" srcId="{EBA3EDB5-6C4D-4EC7-A8B8-6ADD64593796}" destId="{9EDF3928-35CD-40E0-9BDF-C79FBCCFD98C}" srcOrd="0" destOrd="0" parTransId="{54F3E336-2650-4327-BAC0-1633EA440249}" sibTransId="{EDCD90E2-2520-456A-86B5-48DD98CFA7A1}"/>
    <dgm:cxn modelId="{96E9877E-1EB3-4C48-8CB6-73CCD48F7A48}" srcId="{EBA3EDB5-6C4D-4EC7-A8B8-6ADD64593796}" destId="{4D7E8C99-F3AC-4749-9201-743992A10FFE}" srcOrd="1" destOrd="0" parTransId="{A50BE0B9-A95F-4AC2-B236-8DFD16900715}" sibTransId="{7F229621-B58E-4BD0-A410-25C05DA1288B}"/>
    <dgm:cxn modelId="{20C83484-B020-475E-8E0A-A27E90833ED1}" type="presOf" srcId="{9EDF3928-35CD-40E0-9BDF-C79FBCCFD98C}" destId="{BC0AE610-D1C7-45C1-BFE3-F06A1B537C31}" srcOrd="0" destOrd="0" presId="urn:microsoft.com/office/officeart/2008/layout/LinedList"/>
    <dgm:cxn modelId="{F7521F94-5CB1-490B-AE8A-E8327C714057}" type="presOf" srcId="{0061A5E4-0DCF-4B11-91D5-5593B1014BF1}" destId="{57D285E4-BDE5-43D8-B594-C72C91FD07AD}" srcOrd="0" destOrd="0" presId="urn:microsoft.com/office/officeart/2008/layout/LinedList"/>
    <dgm:cxn modelId="{99C518BC-855D-4A8B-A4D4-98535AAD33FA}" type="presOf" srcId="{4D7E8C99-F3AC-4749-9201-743992A10FFE}" destId="{2D193475-01B1-44CB-970C-049EA4EF4FDA}" srcOrd="0" destOrd="0" presId="urn:microsoft.com/office/officeart/2008/layout/LinedList"/>
    <dgm:cxn modelId="{D8CC1DBE-32B4-45F3-86F6-BD32E77B5C43}" srcId="{EBA3EDB5-6C4D-4EC7-A8B8-6ADD64593796}" destId="{0061A5E4-0DCF-4B11-91D5-5593B1014BF1}" srcOrd="2" destOrd="0" parTransId="{01F5FDC9-4C2C-4484-B111-643726F77D91}" sibTransId="{062600B5-28A9-42DD-BB88-C9A3F644E9AB}"/>
    <dgm:cxn modelId="{36275B8A-E487-4AF4-AFE9-FC729A048FD6}" type="presParOf" srcId="{F8D52FAD-1DAE-4345-96E5-ED9F320D3F20}" destId="{10456BCF-7C1B-4618-A888-E0676957FFE4}" srcOrd="0" destOrd="0" presId="urn:microsoft.com/office/officeart/2008/layout/LinedList"/>
    <dgm:cxn modelId="{894AD65E-DA60-4A88-ACC6-C737CDB2072D}" type="presParOf" srcId="{F8D52FAD-1DAE-4345-96E5-ED9F320D3F20}" destId="{06245688-D470-4395-B4FF-1715052D9111}" srcOrd="1" destOrd="0" presId="urn:microsoft.com/office/officeart/2008/layout/LinedList"/>
    <dgm:cxn modelId="{7A6A50DD-0649-4D99-978A-4C2AB2FE7C82}" type="presParOf" srcId="{06245688-D470-4395-B4FF-1715052D9111}" destId="{BC0AE610-D1C7-45C1-BFE3-F06A1B537C31}" srcOrd="0" destOrd="0" presId="urn:microsoft.com/office/officeart/2008/layout/LinedList"/>
    <dgm:cxn modelId="{97338019-EB78-4549-839A-853F920B5479}" type="presParOf" srcId="{06245688-D470-4395-B4FF-1715052D9111}" destId="{E47EB65E-2741-464C-AEF1-2C777819D2CA}" srcOrd="1" destOrd="0" presId="urn:microsoft.com/office/officeart/2008/layout/LinedList"/>
    <dgm:cxn modelId="{B12CAF24-A511-4ADF-ADED-BF8BF8172576}" type="presParOf" srcId="{F8D52FAD-1DAE-4345-96E5-ED9F320D3F20}" destId="{5657D3F1-2B2C-45E9-8DC0-F2BA1D8179AB}" srcOrd="2" destOrd="0" presId="urn:microsoft.com/office/officeart/2008/layout/LinedList"/>
    <dgm:cxn modelId="{388A0BEE-CA41-41A2-ACAC-57A363058054}" type="presParOf" srcId="{F8D52FAD-1DAE-4345-96E5-ED9F320D3F20}" destId="{E35D35BC-723F-4F81-8E9D-0F67AE504006}" srcOrd="3" destOrd="0" presId="urn:microsoft.com/office/officeart/2008/layout/LinedList"/>
    <dgm:cxn modelId="{B37B4187-9385-497D-97CB-410FB7B53612}" type="presParOf" srcId="{E35D35BC-723F-4F81-8E9D-0F67AE504006}" destId="{2D193475-01B1-44CB-970C-049EA4EF4FDA}" srcOrd="0" destOrd="0" presId="urn:microsoft.com/office/officeart/2008/layout/LinedList"/>
    <dgm:cxn modelId="{C66E6047-A681-4138-B5C2-FB60D64A24B8}" type="presParOf" srcId="{E35D35BC-723F-4F81-8E9D-0F67AE504006}" destId="{931CE2E6-0369-447D-B345-0547572E36BB}" srcOrd="1" destOrd="0" presId="urn:microsoft.com/office/officeart/2008/layout/LinedList"/>
    <dgm:cxn modelId="{F36D91C4-363B-4163-A4CF-351D6866142B}" type="presParOf" srcId="{F8D52FAD-1DAE-4345-96E5-ED9F320D3F20}" destId="{4C2AB549-154D-4439-B9BB-96531023B580}" srcOrd="4" destOrd="0" presId="urn:microsoft.com/office/officeart/2008/layout/LinedList"/>
    <dgm:cxn modelId="{D0AEF0D8-2709-4B3C-8CF3-598C69DF3399}" type="presParOf" srcId="{F8D52FAD-1DAE-4345-96E5-ED9F320D3F20}" destId="{7CEBA4D2-8623-4319-8643-F99867865A1E}" srcOrd="5" destOrd="0" presId="urn:microsoft.com/office/officeart/2008/layout/LinedList"/>
    <dgm:cxn modelId="{7F5CCE0E-AD92-404C-A76D-5175BB9748C3}" type="presParOf" srcId="{7CEBA4D2-8623-4319-8643-F99867865A1E}" destId="{57D285E4-BDE5-43D8-B594-C72C91FD07AD}" srcOrd="0" destOrd="0" presId="urn:microsoft.com/office/officeart/2008/layout/LinedList"/>
    <dgm:cxn modelId="{C9F5F796-2100-476A-A61A-6C96250E295C}" type="presParOf" srcId="{7CEBA4D2-8623-4319-8643-F99867865A1E}" destId="{DC6CAE00-D9BA-4E59-9394-4A4F9FACAF1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6C4EB-9457-420B-8137-B4D3A4A2D68A}"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012379F4-39FD-459D-A400-A955644A44D7}">
      <dgm:prSet/>
      <dgm:spPr/>
      <dgm:t>
        <a:bodyPr/>
        <a:lstStyle/>
        <a:p>
          <a:r>
            <a:rPr lang="en-US"/>
            <a:t>Democracy requires:</a:t>
          </a:r>
        </a:p>
      </dgm:t>
    </dgm:pt>
    <dgm:pt modelId="{0ECE9960-6BBA-4FBD-9D10-E6657F110B23}" type="parTrans" cxnId="{A4539EB8-EB31-4933-ACCD-81DCE48087EC}">
      <dgm:prSet/>
      <dgm:spPr/>
      <dgm:t>
        <a:bodyPr/>
        <a:lstStyle/>
        <a:p>
          <a:endParaRPr lang="en-US"/>
        </a:p>
      </dgm:t>
    </dgm:pt>
    <dgm:pt modelId="{DF4F4A28-8025-42A1-AF45-4C07C9D9FD23}" type="sibTrans" cxnId="{A4539EB8-EB31-4933-ACCD-81DCE48087EC}">
      <dgm:prSet/>
      <dgm:spPr/>
      <dgm:t>
        <a:bodyPr/>
        <a:lstStyle/>
        <a:p>
          <a:endParaRPr lang="en-US"/>
        </a:p>
      </dgm:t>
    </dgm:pt>
    <dgm:pt modelId="{2230A8DC-4493-4AE0-913C-B5C9670859A1}">
      <dgm:prSet/>
      <dgm:spPr/>
      <dgm:t>
        <a:bodyPr/>
        <a:lstStyle/>
        <a:p>
          <a:r>
            <a:rPr lang="en-US" dirty="0"/>
            <a:t>Solidarity</a:t>
          </a:r>
        </a:p>
      </dgm:t>
    </dgm:pt>
    <dgm:pt modelId="{A8C39997-1663-47A1-868D-1383040EB56C}" type="parTrans" cxnId="{53F662C4-6C6D-4912-B6CA-FDB04421D66B}">
      <dgm:prSet/>
      <dgm:spPr/>
      <dgm:t>
        <a:bodyPr/>
        <a:lstStyle/>
        <a:p>
          <a:endParaRPr lang="en-US"/>
        </a:p>
      </dgm:t>
    </dgm:pt>
    <dgm:pt modelId="{147DF2F0-FA0D-4DDB-BB39-9172EC44E105}" type="sibTrans" cxnId="{53F662C4-6C6D-4912-B6CA-FDB04421D66B}">
      <dgm:prSet/>
      <dgm:spPr/>
      <dgm:t>
        <a:bodyPr/>
        <a:lstStyle/>
        <a:p>
          <a:endParaRPr lang="en-US"/>
        </a:p>
      </dgm:t>
    </dgm:pt>
    <dgm:pt modelId="{26C12E17-D134-4478-AD9A-3C93971967B9}">
      <dgm:prSet/>
      <dgm:spPr/>
      <dgm:t>
        <a:bodyPr/>
        <a:lstStyle/>
        <a:p>
          <a:r>
            <a:rPr lang="en-US" dirty="0"/>
            <a:t>The intrinsic transcendent dignity of every human person.</a:t>
          </a:r>
        </a:p>
      </dgm:t>
    </dgm:pt>
    <dgm:pt modelId="{AAEA9FBF-EDD6-4A4B-9288-5B7D73EEF14C}" type="parTrans" cxnId="{77923941-216C-4B73-9510-B025C5421613}">
      <dgm:prSet/>
      <dgm:spPr/>
      <dgm:t>
        <a:bodyPr/>
        <a:lstStyle/>
        <a:p>
          <a:endParaRPr lang="en-US"/>
        </a:p>
      </dgm:t>
    </dgm:pt>
    <dgm:pt modelId="{D61723EF-990C-4979-A9C4-8DEA4C8559FD}" type="sibTrans" cxnId="{77923941-216C-4B73-9510-B025C5421613}">
      <dgm:prSet/>
      <dgm:spPr/>
      <dgm:t>
        <a:bodyPr/>
        <a:lstStyle/>
        <a:p>
          <a:endParaRPr lang="en-US"/>
        </a:p>
      </dgm:t>
    </dgm:pt>
    <dgm:pt modelId="{9D4031A1-FFBB-4361-8D54-5CC451906735}">
      <dgm:prSet/>
      <dgm:spPr/>
      <dgm:t>
        <a:bodyPr/>
        <a:lstStyle/>
        <a:p>
          <a:r>
            <a:rPr lang="en-US"/>
            <a:t>Democracy breaks down when:</a:t>
          </a:r>
        </a:p>
      </dgm:t>
    </dgm:pt>
    <dgm:pt modelId="{CC477593-17EF-4D80-9E01-1ED348F40D52}" type="parTrans" cxnId="{615A8615-A671-4893-BF33-1765AF3B7D13}">
      <dgm:prSet/>
      <dgm:spPr/>
      <dgm:t>
        <a:bodyPr/>
        <a:lstStyle/>
        <a:p>
          <a:endParaRPr lang="en-US"/>
        </a:p>
      </dgm:t>
    </dgm:pt>
    <dgm:pt modelId="{7AFD2669-22BC-421E-8C35-D02E2087C89D}" type="sibTrans" cxnId="{615A8615-A671-4893-BF33-1765AF3B7D13}">
      <dgm:prSet/>
      <dgm:spPr/>
      <dgm:t>
        <a:bodyPr/>
        <a:lstStyle/>
        <a:p>
          <a:endParaRPr lang="en-US"/>
        </a:p>
      </dgm:t>
    </dgm:pt>
    <dgm:pt modelId="{E89E3CE6-AF88-4BE2-96EF-5AB01E75A937}">
      <dgm:prSet/>
      <dgm:spPr/>
      <dgm:t>
        <a:bodyPr/>
        <a:lstStyle/>
        <a:p>
          <a:r>
            <a:rPr lang="en-US" dirty="0"/>
            <a:t>Individuals do not participate in the democratic process (e.g., voting)</a:t>
          </a:r>
        </a:p>
      </dgm:t>
    </dgm:pt>
    <dgm:pt modelId="{B4870E7D-66EE-4F7C-8956-973788A9D172}" type="parTrans" cxnId="{2B8F95BA-5081-415E-BFAC-27C1D61B3A0F}">
      <dgm:prSet/>
      <dgm:spPr/>
      <dgm:t>
        <a:bodyPr/>
        <a:lstStyle/>
        <a:p>
          <a:endParaRPr lang="en-US"/>
        </a:p>
      </dgm:t>
    </dgm:pt>
    <dgm:pt modelId="{831BD6ED-69A3-41D8-9369-8B7BE71EFB46}" type="sibTrans" cxnId="{2B8F95BA-5081-415E-BFAC-27C1D61B3A0F}">
      <dgm:prSet/>
      <dgm:spPr/>
      <dgm:t>
        <a:bodyPr/>
        <a:lstStyle/>
        <a:p>
          <a:endParaRPr lang="en-US"/>
        </a:p>
      </dgm:t>
    </dgm:pt>
    <dgm:pt modelId="{FA933285-18EF-49DE-9102-6CDD48336471}">
      <dgm:prSet/>
      <dgm:spPr/>
      <dgm:t>
        <a:bodyPr/>
        <a:lstStyle/>
        <a:p>
          <a:r>
            <a:rPr lang="en-US"/>
            <a:t>Individuals allow people of influence to receive unfair and unearned privileges.</a:t>
          </a:r>
        </a:p>
      </dgm:t>
    </dgm:pt>
    <dgm:pt modelId="{4F50F6B4-90E8-45CC-A3C3-633736AA40C8}" type="parTrans" cxnId="{8ABF5D04-163F-4A44-AA59-276BB9235203}">
      <dgm:prSet/>
      <dgm:spPr/>
      <dgm:t>
        <a:bodyPr/>
        <a:lstStyle/>
        <a:p>
          <a:endParaRPr lang="en-US"/>
        </a:p>
      </dgm:t>
    </dgm:pt>
    <dgm:pt modelId="{A18F3210-4021-4073-AF90-D4BDBA01FC73}" type="sibTrans" cxnId="{8ABF5D04-163F-4A44-AA59-276BB9235203}">
      <dgm:prSet/>
      <dgm:spPr/>
      <dgm:t>
        <a:bodyPr/>
        <a:lstStyle/>
        <a:p>
          <a:endParaRPr lang="en-US"/>
        </a:p>
      </dgm:t>
    </dgm:pt>
    <dgm:pt modelId="{26F8A654-3C87-4640-91C3-747C602DE180}">
      <dgm:prSet/>
      <dgm:spPr/>
      <dgm:t>
        <a:bodyPr/>
        <a:lstStyle/>
        <a:p>
          <a:r>
            <a:rPr lang="en-US" dirty="0"/>
            <a:t>Government centralizes decision-making and the production of goods</a:t>
          </a:r>
        </a:p>
      </dgm:t>
    </dgm:pt>
    <dgm:pt modelId="{AB7CF79A-F6ED-B348-9B6F-4044601AAC0B}" type="parTrans" cxnId="{53760564-6CEB-9E40-9798-3534C76275B1}">
      <dgm:prSet/>
      <dgm:spPr/>
      <dgm:t>
        <a:bodyPr/>
        <a:lstStyle/>
        <a:p>
          <a:endParaRPr lang="en-US"/>
        </a:p>
      </dgm:t>
    </dgm:pt>
    <dgm:pt modelId="{CAA6C1B9-DB2A-A949-B6F9-F4DBC777D75B}" type="sibTrans" cxnId="{53760564-6CEB-9E40-9798-3534C76275B1}">
      <dgm:prSet/>
      <dgm:spPr/>
      <dgm:t>
        <a:bodyPr/>
        <a:lstStyle/>
        <a:p>
          <a:endParaRPr lang="en-US"/>
        </a:p>
      </dgm:t>
    </dgm:pt>
    <dgm:pt modelId="{756CE563-CF5C-6546-887C-F537725FD2C5}">
      <dgm:prSet/>
      <dgm:spPr/>
      <dgm:t>
        <a:bodyPr/>
        <a:lstStyle/>
        <a:p>
          <a:r>
            <a:rPr lang="en-US" dirty="0"/>
            <a:t>Subsidiarity</a:t>
          </a:r>
        </a:p>
      </dgm:t>
    </dgm:pt>
    <dgm:pt modelId="{FD89BAAF-AB74-594A-80B2-98D4E71E57A5}" type="parTrans" cxnId="{6F508652-AAAA-0345-BB3F-C569E20AFD1B}">
      <dgm:prSet/>
      <dgm:spPr/>
    </dgm:pt>
    <dgm:pt modelId="{9E9C94F9-FD3B-4848-924A-0622C1AD069D}" type="sibTrans" cxnId="{6F508652-AAAA-0345-BB3F-C569E20AFD1B}">
      <dgm:prSet/>
      <dgm:spPr/>
    </dgm:pt>
    <dgm:pt modelId="{68943BAE-0848-405C-A819-A13B66A1596B}" type="pres">
      <dgm:prSet presAssocID="{7036C4EB-9457-420B-8137-B4D3A4A2D68A}" presName="linear" presStyleCnt="0">
        <dgm:presLayoutVars>
          <dgm:dir/>
          <dgm:animLvl val="lvl"/>
          <dgm:resizeHandles val="exact"/>
        </dgm:presLayoutVars>
      </dgm:prSet>
      <dgm:spPr/>
    </dgm:pt>
    <dgm:pt modelId="{89342295-3B89-4646-B1B0-7D2CB3F8A26A}" type="pres">
      <dgm:prSet presAssocID="{012379F4-39FD-459D-A400-A955644A44D7}" presName="parentLin" presStyleCnt="0"/>
      <dgm:spPr/>
    </dgm:pt>
    <dgm:pt modelId="{B607FB02-11ED-4213-8936-07F64943A3B6}" type="pres">
      <dgm:prSet presAssocID="{012379F4-39FD-459D-A400-A955644A44D7}" presName="parentLeftMargin" presStyleLbl="node1" presStyleIdx="0" presStyleCnt="2"/>
      <dgm:spPr/>
    </dgm:pt>
    <dgm:pt modelId="{157BEA7C-2FAA-4971-857B-DE864B75E17A}" type="pres">
      <dgm:prSet presAssocID="{012379F4-39FD-459D-A400-A955644A44D7}" presName="parentText" presStyleLbl="node1" presStyleIdx="0" presStyleCnt="2">
        <dgm:presLayoutVars>
          <dgm:chMax val="0"/>
          <dgm:bulletEnabled val="1"/>
        </dgm:presLayoutVars>
      </dgm:prSet>
      <dgm:spPr/>
    </dgm:pt>
    <dgm:pt modelId="{C9450FAE-2981-4333-9494-19DB14E92D6B}" type="pres">
      <dgm:prSet presAssocID="{012379F4-39FD-459D-A400-A955644A44D7}" presName="negativeSpace" presStyleCnt="0"/>
      <dgm:spPr/>
    </dgm:pt>
    <dgm:pt modelId="{9DB5199F-BB34-4059-9360-A915E4314594}" type="pres">
      <dgm:prSet presAssocID="{012379F4-39FD-459D-A400-A955644A44D7}" presName="childText" presStyleLbl="conFgAcc1" presStyleIdx="0" presStyleCnt="2">
        <dgm:presLayoutVars>
          <dgm:bulletEnabled val="1"/>
        </dgm:presLayoutVars>
      </dgm:prSet>
      <dgm:spPr/>
    </dgm:pt>
    <dgm:pt modelId="{3D817B1F-C67D-4CF6-86F7-B6F0C5DF49DA}" type="pres">
      <dgm:prSet presAssocID="{DF4F4A28-8025-42A1-AF45-4C07C9D9FD23}" presName="spaceBetweenRectangles" presStyleCnt="0"/>
      <dgm:spPr/>
    </dgm:pt>
    <dgm:pt modelId="{A868E910-1F52-4464-8FAD-FFD518EAA1F7}" type="pres">
      <dgm:prSet presAssocID="{9D4031A1-FFBB-4361-8D54-5CC451906735}" presName="parentLin" presStyleCnt="0"/>
      <dgm:spPr/>
    </dgm:pt>
    <dgm:pt modelId="{F7FB0145-98E8-4684-A278-3664E340CB53}" type="pres">
      <dgm:prSet presAssocID="{9D4031A1-FFBB-4361-8D54-5CC451906735}" presName="parentLeftMargin" presStyleLbl="node1" presStyleIdx="0" presStyleCnt="2"/>
      <dgm:spPr/>
    </dgm:pt>
    <dgm:pt modelId="{0FDDAE98-0D4E-4AEB-867E-56950D3874D9}" type="pres">
      <dgm:prSet presAssocID="{9D4031A1-FFBB-4361-8D54-5CC451906735}" presName="parentText" presStyleLbl="node1" presStyleIdx="1" presStyleCnt="2">
        <dgm:presLayoutVars>
          <dgm:chMax val="0"/>
          <dgm:bulletEnabled val="1"/>
        </dgm:presLayoutVars>
      </dgm:prSet>
      <dgm:spPr/>
    </dgm:pt>
    <dgm:pt modelId="{8D6C9C70-FFCA-411D-80F5-4E8DD88A98F9}" type="pres">
      <dgm:prSet presAssocID="{9D4031A1-FFBB-4361-8D54-5CC451906735}" presName="negativeSpace" presStyleCnt="0"/>
      <dgm:spPr/>
    </dgm:pt>
    <dgm:pt modelId="{76DB3C28-1454-4777-B2A1-4966D94CB556}" type="pres">
      <dgm:prSet presAssocID="{9D4031A1-FFBB-4361-8D54-5CC451906735}" presName="childText" presStyleLbl="conFgAcc1" presStyleIdx="1" presStyleCnt="2">
        <dgm:presLayoutVars>
          <dgm:bulletEnabled val="1"/>
        </dgm:presLayoutVars>
      </dgm:prSet>
      <dgm:spPr/>
    </dgm:pt>
  </dgm:ptLst>
  <dgm:cxnLst>
    <dgm:cxn modelId="{8ABF5D04-163F-4A44-AA59-276BB9235203}" srcId="{9D4031A1-FFBB-4361-8D54-5CC451906735}" destId="{FA933285-18EF-49DE-9102-6CDD48336471}" srcOrd="2" destOrd="0" parTransId="{4F50F6B4-90E8-45CC-A3C3-633736AA40C8}" sibTransId="{A18F3210-4021-4073-AF90-D4BDBA01FC73}"/>
    <dgm:cxn modelId="{A315D40D-D9D1-4993-94EC-DE5C9BBC96C3}" type="presOf" srcId="{E89E3CE6-AF88-4BE2-96EF-5AB01E75A937}" destId="{76DB3C28-1454-4777-B2A1-4966D94CB556}" srcOrd="0" destOrd="1" presId="urn:microsoft.com/office/officeart/2005/8/layout/list1"/>
    <dgm:cxn modelId="{615A8615-A671-4893-BF33-1765AF3B7D13}" srcId="{7036C4EB-9457-420B-8137-B4D3A4A2D68A}" destId="{9D4031A1-FFBB-4361-8D54-5CC451906735}" srcOrd="1" destOrd="0" parTransId="{CC477593-17EF-4D80-9E01-1ED348F40D52}" sibTransId="{7AFD2669-22BC-421E-8C35-D02E2087C89D}"/>
    <dgm:cxn modelId="{7A9E163B-792A-4537-B4DE-7BB08A099DDF}" type="presOf" srcId="{26C12E17-D134-4478-AD9A-3C93971967B9}" destId="{9DB5199F-BB34-4059-9360-A915E4314594}" srcOrd="0" destOrd="2" presId="urn:microsoft.com/office/officeart/2005/8/layout/list1"/>
    <dgm:cxn modelId="{E00EBF60-50DF-4D11-9580-A1D68BBA562F}" type="presOf" srcId="{9D4031A1-FFBB-4361-8D54-5CC451906735}" destId="{0FDDAE98-0D4E-4AEB-867E-56950D3874D9}" srcOrd="1" destOrd="0" presId="urn:microsoft.com/office/officeart/2005/8/layout/list1"/>
    <dgm:cxn modelId="{77923941-216C-4B73-9510-B025C5421613}" srcId="{012379F4-39FD-459D-A400-A955644A44D7}" destId="{26C12E17-D134-4478-AD9A-3C93971967B9}" srcOrd="2" destOrd="0" parTransId="{AAEA9FBF-EDD6-4A4B-9288-5B7D73EEF14C}" sibTransId="{D61723EF-990C-4979-A9C4-8DEA4C8559FD}"/>
    <dgm:cxn modelId="{53760564-6CEB-9E40-9798-3534C76275B1}" srcId="{9D4031A1-FFBB-4361-8D54-5CC451906735}" destId="{26F8A654-3C87-4640-91C3-747C602DE180}" srcOrd="0" destOrd="0" parTransId="{AB7CF79A-F6ED-B348-9B6F-4044601AAC0B}" sibTransId="{CAA6C1B9-DB2A-A949-B6F9-F4DBC777D75B}"/>
    <dgm:cxn modelId="{0AE4706D-AF58-4EE8-8588-BDC3FEDB5B0D}" type="presOf" srcId="{012379F4-39FD-459D-A400-A955644A44D7}" destId="{B607FB02-11ED-4213-8936-07F64943A3B6}" srcOrd="0" destOrd="0" presId="urn:microsoft.com/office/officeart/2005/8/layout/list1"/>
    <dgm:cxn modelId="{64C2E771-39AD-0B44-A6F6-FE9772A2D68E}" type="presOf" srcId="{26F8A654-3C87-4640-91C3-747C602DE180}" destId="{76DB3C28-1454-4777-B2A1-4966D94CB556}" srcOrd="0" destOrd="0" presId="urn:microsoft.com/office/officeart/2005/8/layout/list1"/>
    <dgm:cxn modelId="{6F508652-AAAA-0345-BB3F-C569E20AFD1B}" srcId="{012379F4-39FD-459D-A400-A955644A44D7}" destId="{756CE563-CF5C-6546-887C-F537725FD2C5}" srcOrd="1" destOrd="0" parTransId="{FD89BAAF-AB74-594A-80B2-98D4E71E57A5}" sibTransId="{9E9C94F9-FD3B-4848-924A-0622C1AD069D}"/>
    <dgm:cxn modelId="{3B927975-D273-44C3-BDA3-92420E2712A8}" type="presOf" srcId="{012379F4-39FD-459D-A400-A955644A44D7}" destId="{157BEA7C-2FAA-4971-857B-DE864B75E17A}" srcOrd="1" destOrd="0" presId="urn:microsoft.com/office/officeart/2005/8/layout/list1"/>
    <dgm:cxn modelId="{27536681-9EB4-FB43-A175-5C13A6CF512C}" type="presOf" srcId="{756CE563-CF5C-6546-887C-F537725FD2C5}" destId="{9DB5199F-BB34-4059-9360-A915E4314594}" srcOrd="0" destOrd="1" presId="urn:microsoft.com/office/officeart/2005/8/layout/list1"/>
    <dgm:cxn modelId="{ADC04BA1-973F-4384-BCE7-3F87F21A3338}" type="presOf" srcId="{FA933285-18EF-49DE-9102-6CDD48336471}" destId="{76DB3C28-1454-4777-B2A1-4966D94CB556}" srcOrd="0" destOrd="2" presId="urn:microsoft.com/office/officeart/2005/8/layout/list1"/>
    <dgm:cxn modelId="{79AEC9A5-57DF-4431-9DB6-38C45E5B71E9}" type="presOf" srcId="{9D4031A1-FFBB-4361-8D54-5CC451906735}" destId="{F7FB0145-98E8-4684-A278-3664E340CB53}" srcOrd="0" destOrd="0" presId="urn:microsoft.com/office/officeart/2005/8/layout/list1"/>
    <dgm:cxn modelId="{A4539EB8-EB31-4933-ACCD-81DCE48087EC}" srcId="{7036C4EB-9457-420B-8137-B4D3A4A2D68A}" destId="{012379F4-39FD-459D-A400-A955644A44D7}" srcOrd="0" destOrd="0" parTransId="{0ECE9960-6BBA-4FBD-9D10-E6657F110B23}" sibTransId="{DF4F4A28-8025-42A1-AF45-4C07C9D9FD23}"/>
    <dgm:cxn modelId="{2B8F95BA-5081-415E-BFAC-27C1D61B3A0F}" srcId="{9D4031A1-FFBB-4361-8D54-5CC451906735}" destId="{E89E3CE6-AF88-4BE2-96EF-5AB01E75A937}" srcOrd="1" destOrd="0" parTransId="{B4870E7D-66EE-4F7C-8956-973788A9D172}" sibTransId="{831BD6ED-69A3-41D8-9369-8B7BE71EFB46}"/>
    <dgm:cxn modelId="{53F662C4-6C6D-4912-B6CA-FDB04421D66B}" srcId="{012379F4-39FD-459D-A400-A955644A44D7}" destId="{2230A8DC-4493-4AE0-913C-B5C9670859A1}" srcOrd="0" destOrd="0" parTransId="{A8C39997-1663-47A1-868D-1383040EB56C}" sibTransId="{147DF2F0-FA0D-4DDB-BB39-9172EC44E105}"/>
    <dgm:cxn modelId="{B5CE8BEC-C6EF-48D6-AE09-594DDEC87804}" type="presOf" srcId="{7036C4EB-9457-420B-8137-B4D3A4A2D68A}" destId="{68943BAE-0848-405C-A819-A13B66A1596B}" srcOrd="0" destOrd="0" presId="urn:microsoft.com/office/officeart/2005/8/layout/list1"/>
    <dgm:cxn modelId="{A41F50FA-8500-4749-A510-11392359E479}" type="presOf" srcId="{2230A8DC-4493-4AE0-913C-B5C9670859A1}" destId="{9DB5199F-BB34-4059-9360-A915E4314594}" srcOrd="0" destOrd="0" presId="urn:microsoft.com/office/officeart/2005/8/layout/list1"/>
    <dgm:cxn modelId="{C8369CE9-4550-4AF5-B4CB-D7AA1A23B871}" type="presParOf" srcId="{68943BAE-0848-405C-A819-A13B66A1596B}" destId="{89342295-3B89-4646-B1B0-7D2CB3F8A26A}" srcOrd="0" destOrd="0" presId="urn:microsoft.com/office/officeart/2005/8/layout/list1"/>
    <dgm:cxn modelId="{D9C4501C-0545-40A4-8284-4ECB1AA8AB8A}" type="presParOf" srcId="{89342295-3B89-4646-B1B0-7D2CB3F8A26A}" destId="{B607FB02-11ED-4213-8936-07F64943A3B6}" srcOrd="0" destOrd="0" presId="urn:microsoft.com/office/officeart/2005/8/layout/list1"/>
    <dgm:cxn modelId="{B43E3609-141A-4F9B-8C61-6300833EC96C}" type="presParOf" srcId="{89342295-3B89-4646-B1B0-7D2CB3F8A26A}" destId="{157BEA7C-2FAA-4971-857B-DE864B75E17A}" srcOrd="1" destOrd="0" presId="urn:microsoft.com/office/officeart/2005/8/layout/list1"/>
    <dgm:cxn modelId="{6B30496A-44A7-48E9-93BE-3F0C606C6D19}" type="presParOf" srcId="{68943BAE-0848-405C-A819-A13B66A1596B}" destId="{C9450FAE-2981-4333-9494-19DB14E92D6B}" srcOrd="1" destOrd="0" presId="urn:microsoft.com/office/officeart/2005/8/layout/list1"/>
    <dgm:cxn modelId="{DE25D413-A124-494C-8FD0-252533138FA0}" type="presParOf" srcId="{68943BAE-0848-405C-A819-A13B66A1596B}" destId="{9DB5199F-BB34-4059-9360-A915E4314594}" srcOrd="2" destOrd="0" presId="urn:microsoft.com/office/officeart/2005/8/layout/list1"/>
    <dgm:cxn modelId="{05B1C546-E13C-4084-A011-6E22769494C0}" type="presParOf" srcId="{68943BAE-0848-405C-A819-A13B66A1596B}" destId="{3D817B1F-C67D-4CF6-86F7-B6F0C5DF49DA}" srcOrd="3" destOrd="0" presId="urn:microsoft.com/office/officeart/2005/8/layout/list1"/>
    <dgm:cxn modelId="{985C8175-D3D2-48ED-BF71-5C235FC81FC1}" type="presParOf" srcId="{68943BAE-0848-405C-A819-A13B66A1596B}" destId="{A868E910-1F52-4464-8FAD-FFD518EAA1F7}" srcOrd="4" destOrd="0" presId="urn:microsoft.com/office/officeart/2005/8/layout/list1"/>
    <dgm:cxn modelId="{0319F32A-4543-4550-BC03-3E87E7BF2A07}" type="presParOf" srcId="{A868E910-1F52-4464-8FAD-FFD518EAA1F7}" destId="{F7FB0145-98E8-4684-A278-3664E340CB53}" srcOrd="0" destOrd="0" presId="urn:microsoft.com/office/officeart/2005/8/layout/list1"/>
    <dgm:cxn modelId="{2FCC55CF-DB3B-40EA-886E-9328991F19A3}" type="presParOf" srcId="{A868E910-1F52-4464-8FAD-FFD518EAA1F7}" destId="{0FDDAE98-0D4E-4AEB-867E-56950D3874D9}" srcOrd="1" destOrd="0" presId="urn:microsoft.com/office/officeart/2005/8/layout/list1"/>
    <dgm:cxn modelId="{2220000A-01AE-4037-99DD-24F482A825AE}" type="presParOf" srcId="{68943BAE-0848-405C-A819-A13B66A1596B}" destId="{8D6C9C70-FFCA-411D-80F5-4E8DD88A98F9}" srcOrd="5" destOrd="0" presId="urn:microsoft.com/office/officeart/2005/8/layout/list1"/>
    <dgm:cxn modelId="{8A8E1F98-5CE6-4B6E-B974-13AA79181503}" type="presParOf" srcId="{68943BAE-0848-405C-A819-A13B66A1596B}" destId="{76DB3C28-1454-4777-B2A1-4966D94CB55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BE210C-32B2-4DBA-BC07-2056ED0322B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D9D87FC-57F9-452B-9992-8BB090EBE85C}">
      <dgm:prSet/>
      <dgm:spPr/>
      <dgm:t>
        <a:bodyPr/>
        <a:lstStyle/>
        <a:p>
          <a:r>
            <a:rPr lang="en-US"/>
            <a:t>The intrinsic transcendent dignity (worth) of every human being.</a:t>
          </a:r>
        </a:p>
      </dgm:t>
    </dgm:pt>
    <dgm:pt modelId="{3CECE5A3-74DF-4A70-B84F-BFACBADED02E}" type="parTrans" cxnId="{9599E18D-12F6-4363-B852-2FA396E07E17}">
      <dgm:prSet/>
      <dgm:spPr/>
      <dgm:t>
        <a:bodyPr/>
        <a:lstStyle/>
        <a:p>
          <a:endParaRPr lang="en-US"/>
        </a:p>
      </dgm:t>
    </dgm:pt>
    <dgm:pt modelId="{CB42BA22-A74F-45CC-ACF2-A16F162A0025}" type="sibTrans" cxnId="{9599E18D-12F6-4363-B852-2FA396E07E17}">
      <dgm:prSet/>
      <dgm:spPr/>
      <dgm:t>
        <a:bodyPr/>
        <a:lstStyle/>
        <a:p>
          <a:endParaRPr lang="en-US"/>
        </a:p>
      </dgm:t>
    </dgm:pt>
    <dgm:pt modelId="{EC7C1EEE-F6FA-4092-9502-C357B497ECD0}">
      <dgm:prSet/>
      <dgm:spPr/>
      <dgm:t>
        <a:bodyPr/>
        <a:lstStyle/>
        <a:p>
          <a:r>
            <a:rPr lang="en-US"/>
            <a:t>The principle of the common good,</a:t>
          </a:r>
        </a:p>
      </dgm:t>
    </dgm:pt>
    <dgm:pt modelId="{081CD15B-CDFA-421C-9F5D-91FBAE072569}" type="parTrans" cxnId="{50E58594-50C3-4F4E-B2A6-9BD06408E304}">
      <dgm:prSet/>
      <dgm:spPr/>
      <dgm:t>
        <a:bodyPr/>
        <a:lstStyle/>
        <a:p>
          <a:endParaRPr lang="en-US"/>
        </a:p>
      </dgm:t>
    </dgm:pt>
    <dgm:pt modelId="{1016DD07-4030-4363-A72C-31644A7655C5}" type="sibTrans" cxnId="{50E58594-50C3-4F4E-B2A6-9BD06408E304}">
      <dgm:prSet/>
      <dgm:spPr/>
      <dgm:t>
        <a:bodyPr/>
        <a:lstStyle/>
        <a:p>
          <a:endParaRPr lang="en-US"/>
        </a:p>
      </dgm:t>
    </dgm:pt>
    <dgm:pt modelId="{9A4B6DD4-3FD9-4C10-BB51-8BBFAF92E090}">
      <dgm:prSet/>
      <dgm:spPr/>
      <dgm:t>
        <a:bodyPr/>
        <a:lstStyle/>
        <a:p>
          <a:r>
            <a:rPr lang="en-US"/>
            <a:t>The universal destination of goods,</a:t>
          </a:r>
        </a:p>
      </dgm:t>
    </dgm:pt>
    <dgm:pt modelId="{4397305C-8F51-419D-A31A-950E7E06578B}" type="parTrans" cxnId="{BB9C474E-5AF1-4331-A90B-5CFAFC9FF082}">
      <dgm:prSet/>
      <dgm:spPr/>
      <dgm:t>
        <a:bodyPr/>
        <a:lstStyle/>
        <a:p>
          <a:endParaRPr lang="en-US"/>
        </a:p>
      </dgm:t>
    </dgm:pt>
    <dgm:pt modelId="{B162EBFF-0125-42AA-8C98-40D6BADC26F3}" type="sibTrans" cxnId="{BB9C474E-5AF1-4331-A90B-5CFAFC9FF082}">
      <dgm:prSet/>
      <dgm:spPr/>
      <dgm:t>
        <a:bodyPr/>
        <a:lstStyle/>
        <a:p>
          <a:endParaRPr lang="en-US"/>
        </a:p>
      </dgm:t>
    </dgm:pt>
    <dgm:pt modelId="{0C38E35E-9FFE-4F04-98FD-32C9EA7DFDBC}">
      <dgm:prSet/>
      <dgm:spPr/>
      <dgm:t>
        <a:bodyPr/>
        <a:lstStyle/>
        <a:p>
          <a:r>
            <a:rPr lang="en-US" dirty="0"/>
            <a:t>The principle of subsidiarity),</a:t>
          </a:r>
        </a:p>
      </dgm:t>
    </dgm:pt>
    <dgm:pt modelId="{C98161BE-066B-4297-93AE-4035A7041EF5}" type="parTrans" cxnId="{F4C9B4DD-216C-4F0B-80AE-F3DB088E4AC2}">
      <dgm:prSet/>
      <dgm:spPr/>
      <dgm:t>
        <a:bodyPr/>
        <a:lstStyle/>
        <a:p>
          <a:endParaRPr lang="en-US"/>
        </a:p>
      </dgm:t>
    </dgm:pt>
    <dgm:pt modelId="{DEB06D0C-09D3-43A3-9A93-FEFCB3137169}" type="sibTrans" cxnId="{F4C9B4DD-216C-4F0B-80AE-F3DB088E4AC2}">
      <dgm:prSet/>
      <dgm:spPr/>
      <dgm:t>
        <a:bodyPr/>
        <a:lstStyle/>
        <a:p>
          <a:endParaRPr lang="en-US"/>
        </a:p>
      </dgm:t>
    </dgm:pt>
    <dgm:pt modelId="{CA238CF4-3F17-40C0-A480-4AD96CF4DC34}">
      <dgm:prSet/>
      <dgm:spPr/>
      <dgm:t>
        <a:bodyPr/>
        <a:lstStyle/>
        <a:p>
          <a:r>
            <a:rPr lang="en-US"/>
            <a:t>Participation in democracy, and</a:t>
          </a:r>
        </a:p>
      </dgm:t>
    </dgm:pt>
    <dgm:pt modelId="{334ECE03-9FB6-460F-8676-5C9E90638AF0}" type="parTrans" cxnId="{8E9A927C-853F-4E88-B125-71CCA63A0339}">
      <dgm:prSet/>
      <dgm:spPr/>
      <dgm:t>
        <a:bodyPr/>
        <a:lstStyle/>
        <a:p>
          <a:endParaRPr lang="en-US"/>
        </a:p>
      </dgm:t>
    </dgm:pt>
    <dgm:pt modelId="{7D38CAB6-8120-4D57-8801-738D80CD4199}" type="sibTrans" cxnId="{8E9A927C-853F-4E88-B125-71CCA63A0339}">
      <dgm:prSet/>
      <dgm:spPr/>
      <dgm:t>
        <a:bodyPr/>
        <a:lstStyle/>
        <a:p>
          <a:endParaRPr lang="en-US"/>
        </a:p>
      </dgm:t>
    </dgm:pt>
    <dgm:pt modelId="{0B6C8CEC-6507-48CC-BD9D-BDFF1AD4323E}">
      <dgm:prSet/>
      <dgm:spPr/>
      <dgm:t>
        <a:bodyPr/>
        <a:lstStyle/>
        <a:p>
          <a:r>
            <a:rPr lang="en-US"/>
            <a:t>The principle of solidarity.</a:t>
          </a:r>
        </a:p>
      </dgm:t>
    </dgm:pt>
    <dgm:pt modelId="{97A2A284-6BDE-41FC-807E-819D449B8679}" type="parTrans" cxnId="{FB1DB42D-BC4D-40B7-AB7B-941C54189C94}">
      <dgm:prSet/>
      <dgm:spPr/>
      <dgm:t>
        <a:bodyPr/>
        <a:lstStyle/>
        <a:p>
          <a:endParaRPr lang="en-US"/>
        </a:p>
      </dgm:t>
    </dgm:pt>
    <dgm:pt modelId="{D2E07FAD-3CB2-4F0D-91FD-E00F9B4A7913}" type="sibTrans" cxnId="{FB1DB42D-BC4D-40B7-AB7B-941C54189C94}">
      <dgm:prSet/>
      <dgm:spPr/>
      <dgm:t>
        <a:bodyPr/>
        <a:lstStyle/>
        <a:p>
          <a:endParaRPr lang="en-US"/>
        </a:p>
      </dgm:t>
    </dgm:pt>
    <dgm:pt modelId="{1D9FA933-D2A1-43D8-9E47-F927CE6E4267}" type="pres">
      <dgm:prSet presAssocID="{F7BE210C-32B2-4DBA-BC07-2056ED0322B0}" presName="diagram" presStyleCnt="0">
        <dgm:presLayoutVars>
          <dgm:dir/>
          <dgm:resizeHandles val="exact"/>
        </dgm:presLayoutVars>
      </dgm:prSet>
      <dgm:spPr/>
    </dgm:pt>
    <dgm:pt modelId="{1D60BDDE-2565-45A8-A99B-41CD3188E055}" type="pres">
      <dgm:prSet presAssocID="{2D9D87FC-57F9-452B-9992-8BB090EBE85C}" presName="node" presStyleLbl="node1" presStyleIdx="0" presStyleCnt="6">
        <dgm:presLayoutVars>
          <dgm:bulletEnabled val="1"/>
        </dgm:presLayoutVars>
      </dgm:prSet>
      <dgm:spPr/>
    </dgm:pt>
    <dgm:pt modelId="{416E4850-25D9-445C-8E66-9BFCDE19D542}" type="pres">
      <dgm:prSet presAssocID="{CB42BA22-A74F-45CC-ACF2-A16F162A0025}" presName="sibTrans" presStyleCnt="0"/>
      <dgm:spPr/>
    </dgm:pt>
    <dgm:pt modelId="{7EE49919-227B-4E52-8223-9A9FA3835513}" type="pres">
      <dgm:prSet presAssocID="{EC7C1EEE-F6FA-4092-9502-C357B497ECD0}" presName="node" presStyleLbl="node1" presStyleIdx="1" presStyleCnt="6">
        <dgm:presLayoutVars>
          <dgm:bulletEnabled val="1"/>
        </dgm:presLayoutVars>
      </dgm:prSet>
      <dgm:spPr/>
    </dgm:pt>
    <dgm:pt modelId="{E9A55117-1B25-47A0-8FD5-AAF15DA3E435}" type="pres">
      <dgm:prSet presAssocID="{1016DD07-4030-4363-A72C-31644A7655C5}" presName="sibTrans" presStyleCnt="0"/>
      <dgm:spPr/>
    </dgm:pt>
    <dgm:pt modelId="{D03B0695-22C0-4891-BE44-F5D742BAA9DF}" type="pres">
      <dgm:prSet presAssocID="{9A4B6DD4-3FD9-4C10-BB51-8BBFAF92E090}" presName="node" presStyleLbl="node1" presStyleIdx="2" presStyleCnt="6">
        <dgm:presLayoutVars>
          <dgm:bulletEnabled val="1"/>
        </dgm:presLayoutVars>
      </dgm:prSet>
      <dgm:spPr/>
    </dgm:pt>
    <dgm:pt modelId="{59DDE420-0FA0-4014-B6E7-833D63AF240B}" type="pres">
      <dgm:prSet presAssocID="{B162EBFF-0125-42AA-8C98-40D6BADC26F3}" presName="sibTrans" presStyleCnt="0"/>
      <dgm:spPr/>
    </dgm:pt>
    <dgm:pt modelId="{409B0DB4-29A6-491E-8963-45C95B47DC30}" type="pres">
      <dgm:prSet presAssocID="{0C38E35E-9FFE-4F04-98FD-32C9EA7DFDBC}" presName="node" presStyleLbl="node1" presStyleIdx="3" presStyleCnt="6">
        <dgm:presLayoutVars>
          <dgm:bulletEnabled val="1"/>
        </dgm:presLayoutVars>
      </dgm:prSet>
      <dgm:spPr/>
    </dgm:pt>
    <dgm:pt modelId="{309C183A-0D42-4AB7-BE0C-E2D0EF0632AB}" type="pres">
      <dgm:prSet presAssocID="{DEB06D0C-09D3-43A3-9A93-FEFCB3137169}" presName="sibTrans" presStyleCnt="0"/>
      <dgm:spPr/>
    </dgm:pt>
    <dgm:pt modelId="{409FEAF9-5EC9-4647-BC4B-560AAA9D267B}" type="pres">
      <dgm:prSet presAssocID="{CA238CF4-3F17-40C0-A480-4AD96CF4DC34}" presName="node" presStyleLbl="node1" presStyleIdx="4" presStyleCnt="6">
        <dgm:presLayoutVars>
          <dgm:bulletEnabled val="1"/>
        </dgm:presLayoutVars>
      </dgm:prSet>
      <dgm:spPr/>
    </dgm:pt>
    <dgm:pt modelId="{24175CAF-03A9-4411-BC97-C698BA89234D}" type="pres">
      <dgm:prSet presAssocID="{7D38CAB6-8120-4D57-8801-738D80CD4199}" presName="sibTrans" presStyleCnt="0"/>
      <dgm:spPr/>
    </dgm:pt>
    <dgm:pt modelId="{B84326D8-A580-47D4-9B82-BFC4F2A2036E}" type="pres">
      <dgm:prSet presAssocID="{0B6C8CEC-6507-48CC-BD9D-BDFF1AD4323E}" presName="node" presStyleLbl="node1" presStyleIdx="5" presStyleCnt="6">
        <dgm:presLayoutVars>
          <dgm:bulletEnabled val="1"/>
        </dgm:presLayoutVars>
      </dgm:prSet>
      <dgm:spPr/>
    </dgm:pt>
  </dgm:ptLst>
  <dgm:cxnLst>
    <dgm:cxn modelId="{E6BF7300-57B7-4C48-9173-D2C7BD3A5266}" type="presOf" srcId="{0C38E35E-9FFE-4F04-98FD-32C9EA7DFDBC}" destId="{409B0DB4-29A6-491E-8963-45C95B47DC30}" srcOrd="0" destOrd="0" presId="urn:microsoft.com/office/officeart/2005/8/layout/default"/>
    <dgm:cxn modelId="{EFDFD822-AF15-458D-9556-E20AA897166F}" type="presOf" srcId="{EC7C1EEE-F6FA-4092-9502-C357B497ECD0}" destId="{7EE49919-227B-4E52-8223-9A9FA3835513}" srcOrd="0" destOrd="0" presId="urn:microsoft.com/office/officeart/2005/8/layout/default"/>
    <dgm:cxn modelId="{FA7B1B2D-0CC3-43A6-B655-A9D6D734175F}" type="presOf" srcId="{CA238CF4-3F17-40C0-A480-4AD96CF4DC34}" destId="{409FEAF9-5EC9-4647-BC4B-560AAA9D267B}" srcOrd="0" destOrd="0" presId="urn:microsoft.com/office/officeart/2005/8/layout/default"/>
    <dgm:cxn modelId="{FB1DB42D-BC4D-40B7-AB7B-941C54189C94}" srcId="{F7BE210C-32B2-4DBA-BC07-2056ED0322B0}" destId="{0B6C8CEC-6507-48CC-BD9D-BDFF1AD4323E}" srcOrd="5" destOrd="0" parTransId="{97A2A284-6BDE-41FC-807E-819D449B8679}" sibTransId="{D2E07FAD-3CB2-4F0D-91FD-E00F9B4A7913}"/>
    <dgm:cxn modelId="{26990E4B-7BAD-4D20-94E2-A904E6E10E03}" type="presOf" srcId="{F7BE210C-32B2-4DBA-BC07-2056ED0322B0}" destId="{1D9FA933-D2A1-43D8-9E47-F927CE6E4267}" srcOrd="0" destOrd="0" presId="urn:microsoft.com/office/officeart/2005/8/layout/default"/>
    <dgm:cxn modelId="{BB9C474E-5AF1-4331-A90B-5CFAFC9FF082}" srcId="{F7BE210C-32B2-4DBA-BC07-2056ED0322B0}" destId="{9A4B6DD4-3FD9-4C10-BB51-8BBFAF92E090}" srcOrd="2" destOrd="0" parTransId="{4397305C-8F51-419D-A31A-950E7E06578B}" sibTransId="{B162EBFF-0125-42AA-8C98-40D6BADC26F3}"/>
    <dgm:cxn modelId="{8E9A927C-853F-4E88-B125-71CCA63A0339}" srcId="{F7BE210C-32B2-4DBA-BC07-2056ED0322B0}" destId="{CA238CF4-3F17-40C0-A480-4AD96CF4DC34}" srcOrd="4" destOrd="0" parTransId="{334ECE03-9FB6-460F-8676-5C9E90638AF0}" sibTransId="{7D38CAB6-8120-4D57-8801-738D80CD4199}"/>
    <dgm:cxn modelId="{BAD32D81-2654-4807-93B4-ABF1B6CC49A5}" type="presOf" srcId="{9A4B6DD4-3FD9-4C10-BB51-8BBFAF92E090}" destId="{D03B0695-22C0-4891-BE44-F5D742BAA9DF}" srcOrd="0" destOrd="0" presId="urn:microsoft.com/office/officeart/2005/8/layout/default"/>
    <dgm:cxn modelId="{9599E18D-12F6-4363-B852-2FA396E07E17}" srcId="{F7BE210C-32B2-4DBA-BC07-2056ED0322B0}" destId="{2D9D87FC-57F9-452B-9992-8BB090EBE85C}" srcOrd="0" destOrd="0" parTransId="{3CECE5A3-74DF-4A70-B84F-BFACBADED02E}" sibTransId="{CB42BA22-A74F-45CC-ACF2-A16F162A0025}"/>
    <dgm:cxn modelId="{50E58594-50C3-4F4E-B2A6-9BD06408E304}" srcId="{F7BE210C-32B2-4DBA-BC07-2056ED0322B0}" destId="{EC7C1EEE-F6FA-4092-9502-C357B497ECD0}" srcOrd="1" destOrd="0" parTransId="{081CD15B-CDFA-421C-9F5D-91FBAE072569}" sibTransId="{1016DD07-4030-4363-A72C-31644A7655C5}"/>
    <dgm:cxn modelId="{7E10CAD8-7D3D-4607-9DFD-22B65EA0427C}" type="presOf" srcId="{0B6C8CEC-6507-48CC-BD9D-BDFF1AD4323E}" destId="{B84326D8-A580-47D4-9B82-BFC4F2A2036E}" srcOrd="0" destOrd="0" presId="urn:microsoft.com/office/officeart/2005/8/layout/default"/>
    <dgm:cxn modelId="{F4C9B4DD-216C-4F0B-80AE-F3DB088E4AC2}" srcId="{F7BE210C-32B2-4DBA-BC07-2056ED0322B0}" destId="{0C38E35E-9FFE-4F04-98FD-32C9EA7DFDBC}" srcOrd="3" destOrd="0" parTransId="{C98161BE-066B-4297-93AE-4035A7041EF5}" sibTransId="{DEB06D0C-09D3-43A3-9A93-FEFCB3137169}"/>
    <dgm:cxn modelId="{4878CFEC-D98C-4A9B-91BE-F77BED3FF78A}" type="presOf" srcId="{2D9D87FC-57F9-452B-9992-8BB090EBE85C}" destId="{1D60BDDE-2565-45A8-A99B-41CD3188E055}" srcOrd="0" destOrd="0" presId="urn:microsoft.com/office/officeart/2005/8/layout/default"/>
    <dgm:cxn modelId="{AD23F5EF-A39B-41FB-8135-A0FDC09E1B36}" type="presParOf" srcId="{1D9FA933-D2A1-43D8-9E47-F927CE6E4267}" destId="{1D60BDDE-2565-45A8-A99B-41CD3188E055}" srcOrd="0" destOrd="0" presId="urn:microsoft.com/office/officeart/2005/8/layout/default"/>
    <dgm:cxn modelId="{6DDF990E-84A1-4F24-B9D9-A23BC9FE51D8}" type="presParOf" srcId="{1D9FA933-D2A1-43D8-9E47-F927CE6E4267}" destId="{416E4850-25D9-445C-8E66-9BFCDE19D542}" srcOrd="1" destOrd="0" presId="urn:microsoft.com/office/officeart/2005/8/layout/default"/>
    <dgm:cxn modelId="{1608796C-F7C7-46D6-AAFB-E9DE1B50B130}" type="presParOf" srcId="{1D9FA933-D2A1-43D8-9E47-F927CE6E4267}" destId="{7EE49919-227B-4E52-8223-9A9FA3835513}" srcOrd="2" destOrd="0" presId="urn:microsoft.com/office/officeart/2005/8/layout/default"/>
    <dgm:cxn modelId="{34E5ADF5-55B7-4922-9297-437FEFC34D4D}" type="presParOf" srcId="{1D9FA933-D2A1-43D8-9E47-F927CE6E4267}" destId="{E9A55117-1B25-47A0-8FD5-AAF15DA3E435}" srcOrd="3" destOrd="0" presId="urn:microsoft.com/office/officeart/2005/8/layout/default"/>
    <dgm:cxn modelId="{F892D7B1-A5B3-4A23-A71A-38B1DFD73F69}" type="presParOf" srcId="{1D9FA933-D2A1-43D8-9E47-F927CE6E4267}" destId="{D03B0695-22C0-4891-BE44-F5D742BAA9DF}" srcOrd="4" destOrd="0" presId="urn:microsoft.com/office/officeart/2005/8/layout/default"/>
    <dgm:cxn modelId="{907B89E5-C2C7-4C0A-B878-4B8F4F70D204}" type="presParOf" srcId="{1D9FA933-D2A1-43D8-9E47-F927CE6E4267}" destId="{59DDE420-0FA0-4014-B6E7-833D63AF240B}" srcOrd="5" destOrd="0" presId="urn:microsoft.com/office/officeart/2005/8/layout/default"/>
    <dgm:cxn modelId="{F2C16B54-CB74-4553-AEB9-93FE739A5556}" type="presParOf" srcId="{1D9FA933-D2A1-43D8-9E47-F927CE6E4267}" destId="{409B0DB4-29A6-491E-8963-45C95B47DC30}" srcOrd="6" destOrd="0" presId="urn:microsoft.com/office/officeart/2005/8/layout/default"/>
    <dgm:cxn modelId="{495F324A-7D88-4923-B41D-94186617B498}" type="presParOf" srcId="{1D9FA933-D2A1-43D8-9E47-F927CE6E4267}" destId="{309C183A-0D42-4AB7-BE0C-E2D0EF0632AB}" srcOrd="7" destOrd="0" presId="urn:microsoft.com/office/officeart/2005/8/layout/default"/>
    <dgm:cxn modelId="{F415F4D2-BD97-4598-A6C6-750E9407A71F}" type="presParOf" srcId="{1D9FA933-D2A1-43D8-9E47-F927CE6E4267}" destId="{409FEAF9-5EC9-4647-BC4B-560AAA9D267B}" srcOrd="8" destOrd="0" presId="urn:microsoft.com/office/officeart/2005/8/layout/default"/>
    <dgm:cxn modelId="{C58DEEF8-C012-496D-9055-540B5F16B089}" type="presParOf" srcId="{1D9FA933-D2A1-43D8-9E47-F927CE6E4267}" destId="{24175CAF-03A9-4411-BC97-C698BA89234D}" srcOrd="9" destOrd="0" presId="urn:microsoft.com/office/officeart/2005/8/layout/default"/>
    <dgm:cxn modelId="{821FCE61-9F43-4954-B068-E3C566424059}" type="presParOf" srcId="{1D9FA933-D2A1-43D8-9E47-F927CE6E4267}" destId="{B84326D8-A580-47D4-9B82-BFC4F2A2036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74BB9-D0FB-C248-8402-1F0251C8F015}">
      <dsp:nvSpPr>
        <dsp:cNvPr id="0" name=""/>
        <dsp:cNvSpPr/>
      </dsp:nvSpPr>
      <dsp:spPr>
        <a:xfrm>
          <a:off x="0" y="37147"/>
          <a:ext cx="4828172" cy="13425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When a legislator is elected to office,</a:t>
          </a:r>
        </a:p>
      </dsp:txBody>
      <dsp:txXfrm>
        <a:off x="65539" y="102686"/>
        <a:ext cx="4697094" cy="1211496"/>
      </dsp:txXfrm>
    </dsp:sp>
    <dsp:sp modelId="{67B9434E-424D-C943-9548-071C4860264F}">
      <dsp:nvSpPr>
        <dsp:cNvPr id="0" name=""/>
        <dsp:cNvSpPr/>
      </dsp:nvSpPr>
      <dsp:spPr>
        <a:xfrm>
          <a:off x="0" y="1448842"/>
          <a:ext cx="4828172" cy="134257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Should he/she represent the common good of the state/nation?</a:t>
          </a:r>
        </a:p>
      </dsp:txBody>
      <dsp:txXfrm>
        <a:off x="65539" y="1514381"/>
        <a:ext cx="4697094" cy="1211496"/>
      </dsp:txXfrm>
    </dsp:sp>
    <dsp:sp modelId="{114D79F3-961E-C54E-9142-CDE54AEE2FB1}">
      <dsp:nvSpPr>
        <dsp:cNvPr id="0" name=""/>
        <dsp:cNvSpPr/>
      </dsp:nvSpPr>
      <dsp:spPr>
        <a:xfrm>
          <a:off x="0" y="2860537"/>
          <a:ext cx="4828172" cy="134257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Or</a:t>
          </a:r>
        </a:p>
      </dsp:txBody>
      <dsp:txXfrm>
        <a:off x="65539" y="2926076"/>
        <a:ext cx="4697094" cy="1211496"/>
      </dsp:txXfrm>
    </dsp:sp>
    <dsp:sp modelId="{8F2DCB4A-4152-9B46-8B50-0762A049DDA7}">
      <dsp:nvSpPr>
        <dsp:cNvPr id="0" name=""/>
        <dsp:cNvSpPr/>
      </dsp:nvSpPr>
      <dsp:spPr>
        <a:xfrm>
          <a:off x="0" y="4272232"/>
          <a:ext cx="4828172" cy="134257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Should he/she represent the individuals who elected them in their state/nation?</a:t>
          </a:r>
        </a:p>
      </dsp:txBody>
      <dsp:txXfrm>
        <a:off x="65539" y="4337771"/>
        <a:ext cx="4697094" cy="12114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E80DA8-6DC2-D441-A96C-F72836BD8BDD}">
      <dsp:nvSpPr>
        <dsp:cNvPr id="0" name=""/>
        <dsp:cNvSpPr/>
      </dsp:nvSpPr>
      <dsp:spPr>
        <a:xfrm>
          <a:off x="0" y="440740"/>
          <a:ext cx="5257800" cy="8739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When a legislator is elected to office,</a:t>
          </a:r>
        </a:p>
      </dsp:txBody>
      <dsp:txXfrm>
        <a:off x="42663" y="483403"/>
        <a:ext cx="5172474" cy="788627"/>
      </dsp:txXfrm>
    </dsp:sp>
    <dsp:sp modelId="{14DC378A-EE48-AF44-94C0-9BE064C17306}">
      <dsp:nvSpPr>
        <dsp:cNvPr id="0" name=""/>
        <dsp:cNvSpPr/>
      </dsp:nvSpPr>
      <dsp:spPr>
        <a:xfrm>
          <a:off x="0" y="1378053"/>
          <a:ext cx="5257800" cy="873953"/>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Should he/she represent the common good</a:t>
          </a:r>
        </a:p>
      </dsp:txBody>
      <dsp:txXfrm>
        <a:off x="42663" y="1420716"/>
        <a:ext cx="5172474" cy="788627"/>
      </dsp:txXfrm>
    </dsp:sp>
    <dsp:sp modelId="{23D8DA59-E244-5742-9869-5BAB48EB051B}">
      <dsp:nvSpPr>
        <dsp:cNvPr id="0" name=""/>
        <dsp:cNvSpPr/>
      </dsp:nvSpPr>
      <dsp:spPr>
        <a:xfrm>
          <a:off x="0" y="2315367"/>
          <a:ext cx="5257800" cy="873953"/>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of the individuals and the special interest groups who elected him?</a:t>
          </a:r>
        </a:p>
      </dsp:txBody>
      <dsp:txXfrm>
        <a:off x="42663" y="2358030"/>
        <a:ext cx="5172474" cy="788627"/>
      </dsp:txXfrm>
    </dsp:sp>
    <dsp:sp modelId="{47F10509-C4A5-CC4D-8F56-F334505728F3}">
      <dsp:nvSpPr>
        <dsp:cNvPr id="0" name=""/>
        <dsp:cNvSpPr/>
      </dsp:nvSpPr>
      <dsp:spPr>
        <a:xfrm>
          <a:off x="0" y="3252680"/>
          <a:ext cx="5257800" cy="873953"/>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Or</a:t>
          </a:r>
        </a:p>
      </dsp:txBody>
      <dsp:txXfrm>
        <a:off x="42663" y="3295343"/>
        <a:ext cx="5172474" cy="788627"/>
      </dsp:txXfrm>
    </dsp:sp>
    <dsp:sp modelId="{66ECC8EF-CE2C-3447-B66D-4B202F334868}">
      <dsp:nvSpPr>
        <dsp:cNvPr id="0" name=""/>
        <dsp:cNvSpPr/>
      </dsp:nvSpPr>
      <dsp:spPr>
        <a:xfrm>
          <a:off x="0" y="4189994"/>
          <a:ext cx="5257800" cy="87395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Should he/she represent the common good of the individuals in the state/nation?</a:t>
          </a:r>
        </a:p>
      </dsp:txBody>
      <dsp:txXfrm>
        <a:off x="42663" y="4232657"/>
        <a:ext cx="5172474" cy="7886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4FC75-6AD8-4BAB-87F9-8D4CB7141D78}">
      <dsp:nvSpPr>
        <dsp:cNvPr id="0" name=""/>
        <dsp:cNvSpPr/>
      </dsp:nvSpPr>
      <dsp:spPr>
        <a:xfrm>
          <a:off x="0" y="350626"/>
          <a:ext cx="6263640" cy="15214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37388" rIns="48612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unjustly taking or keeping the goods of one’s neighbor,</a:t>
          </a:r>
        </a:p>
        <a:p>
          <a:pPr marL="228600" lvl="1" indent="-228600" algn="l" defTabSz="933450">
            <a:lnSpc>
              <a:spcPct val="90000"/>
            </a:lnSpc>
            <a:spcBef>
              <a:spcPct val="0"/>
            </a:spcBef>
            <a:spcAft>
              <a:spcPct val="15000"/>
            </a:spcAft>
            <a:buChar char="•"/>
          </a:pPr>
          <a:r>
            <a:rPr lang="en-US" sz="2100" kern="1200"/>
            <a:t>Wronging him in any way w/r to his goods.</a:t>
          </a:r>
        </a:p>
      </dsp:txBody>
      <dsp:txXfrm>
        <a:off x="0" y="350626"/>
        <a:ext cx="6263640" cy="1521449"/>
      </dsp:txXfrm>
    </dsp:sp>
    <dsp:sp modelId="{4D1AC937-20EF-497F-BEC3-B666E473FBFB}">
      <dsp:nvSpPr>
        <dsp:cNvPr id="0" name=""/>
        <dsp:cNvSpPr/>
      </dsp:nvSpPr>
      <dsp:spPr>
        <a:xfrm>
          <a:off x="313182" y="40666"/>
          <a:ext cx="4384548" cy="6199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33450">
            <a:lnSpc>
              <a:spcPct val="90000"/>
            </a:lnSpc>
            <a:spcBef>
              <a:spcPct val="0"/>
            </a:spcBef>
            <a:spcAft>
              <a:spcPct val="35000"/>
            </a:spcAft>
            <a:buNone/>
          </a:pPr>
          <a:r>
            <a:rPr lang="en-US" sz="2100" kern="1200"/>
            <a:t>Forbids </a:t>
          </a:r>
        </a:p>
      </dsp:txBody>
      <dsp:txXfrm>
        <a:off x="343444" y="70928"/>
        <a:ext cx="4324024" cy="559396"/>
      </dsp:txXfrm>
    </dsp:sp>
    <dsp:sp modelId="{0883D580-241C-42A0-A793-4EDF3061A4C4}">
      <dsp:nvSpPr>
        <dsp:cNvPr id="0" name=""/>
        <dsp:cNvSpPr/>
      </dsp:nvSpPr>
      <dsp:spPr>
        <a:xfrm>
          <a:off x="0" y="2295436"/>
          <a:ext cx="6263640" cy="1223775"/>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37388" rIns="48612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Care of earthly goods, </a:t>
          </a:r>
        </a:p>
        <a:p>
          <a:pPr marL="228600" lvl="1" indent="-228600" algn="l" defTabSz="933450">
            <a:lnSpc>
              <a:spcPct val="90000"/>
            </a:lnSpc>
            <a:spcBef>
              <a:spcPct val="0"/>
            </a:spcBef>
            <a:spcAft>
              <a:spcPct val="15000"/>
            </a:spcAft>
            <a:buChar char="•"/>
          </a:pPr>
          <a:r>
            <a:rPr lang="en-US" sz="2100" kern="1200"/>
            <a:t>Fruits of men’s labor.</a:t>
          </a:r>
        </a:p>
      </dsp:txBody>
      <dsp:txXfrm>
        <a:off x="0" y="2295436"/>
        <a:ext cx="6263640" cy="1223775"/>
      </dsp:txXfrm>
    </dsp:sp>
    <dsp:sp modelId="{4047DD3A-6141-47F2-9338-A1001080BEC5}">
      <dsp:nvSpPr>
        <dsp:cNvPr id="0" name=""/>
        <dsp:cNvSpPr/>
      </dsp:nvSpPr>
      <dsp:spPr>
        <a:xfrm>
          <a:off x="313182" y="1985476"/>
          <a:ext cx="4384548" cy="6199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33450">
            <a:lnSpc>
              <a:spcPct val="90000"/>
            </a:lnSpc>
            <a:spcBef>
              <a:spcPct val="0"/>
            </a:spcBef>
            <a:spcAft>
              <a:spcPct val="35000"/>
            </a:spcAft>
            <a:buNone/>
          </a:pPr>
          <a:r>
            <a:rPr lang="en-US" sz="2100" kern="1200"/>
            <a:t>Commands charity in the:</a:t>
          </a:r>
        </a:p>
      </dsp:txBody>
      <dsp:txXfrm>
        <a:off x="343444" y="2015738"/>
        <a:ext cx="4324024" cy="559396"/>
      </dsp:txXfrm>
    </dsp:sp>
    <dsp:sp modelId="{701CC2C6-DD31-4E8B-986F-086166F884A1}">
      <dsp:nvSpPr>
        <dsp:cNvPr id="0" name=""/>
        <dsp:cNvSpPr/>
      </dsp:nvSpPr>
      <dsp:spPr>
        <a:xfrm>
          <a:off x="0" y="3942571"/>
          <a:ext cx="6263640" cy="1521449"/>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37388" rIns="48612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The universal destination of goods, </a:t>
          </a:r>
        </a:p>
        <a:p>
          <a:pPr marL="228600" lvl="1" indent="-228600" algn="l" defTabSz="933450">
            <a:lnSpc>
              <a:spcPct val="90000"/>
            </a:lnSpc>
            <a:spcBef>
              <a:spcPct val="0"/>
            </a:spcBef>
            <a:spcAft>
              <a:spcPct val="15000"/>
            </a:spcAft>
            <a:buChar char="•"/>
          </a:pPr>
          <a:r>
            <a:rPr lang="en-US" sz="2100" kern="1200"/>
            <a:t>Respect for the right to private property. (CCC 2401)</a:t>
          </a:r>
        </a:p>
      </dsp:txBody>
      <dsp:txXfrm>
        <a:off x="0" y="3942571"/>
        <a:ext cx="6263640" cy="1521449"/>
      </dsp:txXfrm>
    </dsp:sp>
    <dsp:sp modelId="{E981B180-7B53-443E-A7E1-A0FD969EAC0F}">
      <dsp:nvSpPr>
        <dsp:cNvPr id="0" name=""/>
        <dsp:cNvSpPr/>
      </dsp:nvSpPr>
      <dsp:spPr>
        <a:xfrm>
          <a:off x="313182" y="3632611"/>
          <a:ext cx="4384548" cy="6199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33450">
            <a:lnSpc>
              <a:spcPct val="90000"/>
            </a:lnSpc>
            <a:spcBef>
              <a:spcPct val="0"/>
            </a:spcBef>
            <a:spcAft>
              <a:spcPct val="35000"/>
            </a:spcAft>
            <a:buNone/>
          </a:pPr>
          <a:r>
            <a:rPr lang="en-US" sz="2100" kern="1200"/>
            <a:t>Requires respect for:</a:t>
          </a:r>
        </a:p>
      </dsp:txBody>
      <dsp:txXfrm>
        <a:off x="343444" y="3662873"/>
        <a:ext cx="4324024"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29AA6-C3DE-480D-9768-C8ED63E44E34}">
      <dsp:nvSpPr>
        <dsp:cNvPr id="0" name=""/>
        <dsp:cNvSpPr/>
      </dsp:nvSpPr>
      <dsp:spPr>
        <a:xfrm>
          <a:off x="0" y="425219"/>
          <a:ext cx="5291663" cy="9348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“Behold, I have given you every plant yielding seed which is upon the face of all the earth, and every tree with seed in its fruit: you shall have them for food.” (Gen 1:29)</a:t>
          </a:r>
        </a:p>
      </dsp:txBody>
      <dsp:txXfrm>
        <a:off x="45635" y="470854"/>
        <a:ext cx="5200393" cy="843560"/>
      </dsp:txXfrm>
    </dsp:sp>
    <dsp:sp modelId="{063D9935-39D0-4397-8AEF-A24F2745CDBF}">
      <dsp:nvSpPr>
        <dsp:cNvPr id="0" name=""/>
        <dsp:cNvSpPr/>
      </dsp:nvSpPr>
      <dsp:spPr>
        <a:xfrm>
          <a:off x="0" y="1409009"/>
          <a:ext cx="5291663" cy="93483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love of money is the root of all evil. Some men in their passion for it have strayed from the faith and have come to grief amid great pain.” (1 Timothy 6:10)</a:t>
          </a:r>
        </a:p>
      </dsp:txBody>
      <dsp:txXfrm>
        <a:off x="45635" y="1454644"/>
        <a:ext cx="5200393" cy="843560"/>
      </dsp:txXfrm>
    </dsp:sp>
    <dsp:sp modelId="{13F73836-A26E-4725-BD4D-F6D3F25D4663}">
      <dsp:nvSpPr>
        <dsp:cNvPr id="0" name=""/>
        <dsp:cNvSpPr/>
      </dsp:nvSpPr>
      <dsp:spPr>
        <a:xfrm>
          <a:off x="0" y="2392799"/>
          <a:ext cx="5291663" cy="93483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parable of the dishonest steward who was wasting goods when the master called him to account for them. (Luke 16: 1-13)</a:t>
          </a:r>
        </a:p>
      </dsp:txBody>
      <dsp:txXfrm>
        <a:off x="45635" y="2438434"/>
        <a:ext cx="5200393" cy="843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56BCF-7C1B-4618-A888-E0676957FFE4}">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0AE610-D1C7-45C1-BFE3-F06A1B537C31}">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“When reality is the subject of careful attention and proper interpretation, concrete and effective choices can be made. </a:t>
          </a:r>
        </a:p>
      </dsp:txBody>
      <dsp:txXfrm>
        <a:off x="0" y="2703"/>
        <a:ext cx="6900512" cy="1843578"/>
      </dsp:txXfrm>
    </dsp:sp>
    <dsp:sp modelId="{5657D3F1-2B2C-45E9-8DC0-F2BA1D8179AB}">
      <dsp:nvSpPr>
        <dsp:cNvPr id="0" name=""/>
        <dsp:cNvSpPr/>
      </dsp:nvSpPr>
      <dsp:spPr>
        <a:xfrm>
          <a:off x="0" y="18462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93475-01B1-44CB-970C-049EA4EF4FDA}">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“However, an </a:t>
          </a:r>
          <a:r>
            <a:rPr lang="en-US" sz="2000" i="1" kern="1200" dirty="0"/>
            <a:t>absolute value</a:t>
          </a:r>
          <a:r>
            <a:rPr lang="en-US" sz="2000" kern="1200" dirty="0"/>
            <a:t> must </a:t>
          </a:r>
          <a:r>
            <a:rPr lang="en-US" sz="2000" i="1" kern="1200" dirty="0"/>
            <a:t>never </a:t>
          </a:r>
          <a:r>
            <a:rPr lang="en-US" sz="2000" kern="1200" dirty="0"/>
            <a:t>be attributed to these choices because no problem can be solved once and for all. ‘Christian faith has never presumed to impose a rigid framework on social and political questions, conscious that the historical dimension requires men and women to live in imperfect situations, which are also susceptible to rapid change’.” </a:t>
          </a:r>
        </a:p>
      </dsp:txBody>
      <dsp:txXfrm>
        <a:off x="0" y="1846281"/>
        <a:ext cx="6900512" cy="1843578"/>
      </dsp:txXfrm>
    </dsp:sp>
    <dsp:sp modelId="{4C2AB549-154D-4439-B9BB-96531023B580}">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D285E4-BDE5-43D8-B594-C72C91FD07AD}">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(Compendium of Catholic Social Doctrine 2005, Section 568.)</a:t>
          </a:r>
        </a:p>
      </dsp:txBody>
      <dsp:txXfrm>
        <a:off x="0" y="3689859"/>
        <a:ext cx="6900512" cy="18435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5199F-BB34-4059-9360-A915E4314594}">
      <dsp:nvSpPr>
        <dsp:cNvPr id="0" name=""/>
        <dsp:cNvSpPr/>
      </dsp:nvSpPr>
      <dsp:spPr>
        <a:xfrm>
          <a:off x="0" y="423368"/>
          <a:ext cx="6263640" cy="19750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58216" rIns="48612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Solidarity</a:t>
          </a:r>
        </a:p>
        <a:p>
          <a:pPr marL="228600" lvl="1" indent="-228600" algn="l" defTabSz="977900">
            <a:lnSpc>
              <a:spcPct val="90000"/>
            </a:lnSpc>
            <a:spcBef>
              <a:spcPct val="0"/>
            </a:spcBef>
            <a:spcAft>
              <a:spcPct val="15000"/>
            </a:spcAft>
            <a:buChar char="•"/>
          </a:pPr>
          <a:r>
            <a:rPr lang="en-US" sz="2200" kern="1200" dirty="0"/>
            <a:t>Subsidiarity</a:t>
          </a:r>
        </a:p>
        <a:p>
          <a:pPr marL="228600" lvl="1" indent="-228600" algn="l" defTabSz="977900">
            <a:lnSpc>
              <a:spcPct val="90000"/>
            </a:lnSpc>
            <a:spcBef>
              <a:spcPct val="0"/>
            </a:spcBef>
            <a:spcAft>
              <a:spcPct val="15000"/>
            </a:spcAft>
            <a:buChar char="•"/>
          </a:pPr>
          <a:r>
            <a:rPr lang="en-US" sz="2200" kern="1200" dirty="0"/>
            <a:t>The intrinsic transcendent dignity of every human person.</a:t>
          </a:r>
        </a:p>
      </dsp:txBody>
      <dsp:txXfrm>
        <a:off x="0" y="423368"/>
        <a:ext cx="6263640" cy="1975050"/>
      </dsp:txXfrm>
    </dsp:sp>
    <dsp:sp modelId="{157BEA7C-2FAA-4971-857B-DE864B75E17A}">
      <dsp:nvSpPr>
        <dsp:cNvPr id="0" name=""/>
        <dsp:cNvSpPr/>
      </dsp:nvSpPr>
      <dsp:spPr>
        <a:xfrm>
          <a:off x="313182" y="98648"/>
          <a:ext cx="4384548" cy="6494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77900">
            <a:lnSpc>
              <a:spcPct val="90000"/>
            </a:lnSpc>
            <a:spcBef>
              <a:spcPct val="0"/>
            </a:spcBef>
            <a:spcAft>
              <a:spcPct val="35000"/>
            </a:spcAft>
            <a:buNone/>
          </a:pPr>
          <a:r>
            <a:rPr lang="en-US" sz="2200" kern="1200"/>
            <a:t>Democracy requires:</a:t>
          </a:r>
        </a:p>
      </dsp:txBody>
      <dsp:txXfrm>
        <a:off x="344885" y="130351"/>
        <a:ext cx="4321142" cy="586034"/>
      </dsp:txXfrm>
    </dsp:sp>
    <dsp:sp modelId="{76DB3C28-1454-4777-B2A1-4966D94CB556}">
      <dsp:nvSpPr>
        <dsp:cNvPr id="0" name=""/>
        <dsp:cNvSpPr/>
      </dsp:nvSpPr>
      <dsp:spPr>
        <a:xfrm>
          <a:off x="0" y="2841939"/>
          <a:ext cx="6263640" cy="2564099"/>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458216" rIns="486128"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Government centralizes decision-making and the production of goods</a:t>
          </a:r>
        </a:p>
        <a:p>
          <a:pPr marL="228600" lvl="1" indent="-228600" algn="l" defTabSz="977900">
            <a:lnSpc>
              <a:spcPct val="90000"/>
            </a:lnSpc>
            <a:spcBef>
              <a:spcPct val="0"/>
            </a:spcBef>
            <a:spcAft>
              <a:spcPct val="15000"/>
            </a:spcAft>
            <a:buChar char="•"/>
          </a:pPr>
          <a:r>
            <a:rPr lang="en-US" sz="2200" kern="1200" dirty="0"/>
            <a:t>Individuals do not participate in the democratic process (e.g., voting)</a:t>
          </a:r>
        </a:p>
        <a:p>
          <a:pPr marL="228600" lvl="1" indent="-228600" algn="l" defTabSz="977900">
            <a:lnSpc>
              <a:spcPct val="90000"/>
            </a:lnSpc>
            <a:spcBef>
              <a:spcPct val="0"/>
            </a:spcBef>
            <a:spcAft>
              <a:spcPct val="15000"/>
            </a:spcAft>
            <a:buChar char="•"/>
          </a:pPr>
          <a:r>
            <a:rPr lang="en-US" sz="2200" kern="1200"/>
            <a:t>Individuals allow people of influence to receive unfair and unearned privileges.</a:t>
          </a:r>
        </a:p>
      </dsp:txBody>
      <dsp:txXfrm>
        <a:off x="0" y="2841939"/>
        <a:ext cx="6263640" cy="2564099"/>
      </dsp:txXfrm>
    </dsp:sp>
    <dsp:sp modelId="{0FDDAE98-0D4E-4AEB-867E-56950D3874D9}">
      <dsp:nvSpPr>
        <dsp:cNvPr id="0" name=""/>
        <dsp:cNvSpPr/>
      </dsp:nvSpPr>
      <dsp:spPr>
        <a:xfrm>
          <a:off x="313182" y="2517219"/>
          <a:ext cx="4384548" cy="6494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977900">
            <a:lnSpc>
              <a:spcPct val="90000"/>
            </a:lnSpc>
            <a:spcBef>
              <a:spcPct val="0"/>
            </a:spcBef>
            <a:spcAft>
              <a:spcPct val="35000"/>
            </a:spcAft>
            <a:buNone/>
          </a:pPr>
          <a:r>
            <a:rPr lang="en-US" sz="2200" kern="1200"/>
            <a:t>Democracy breaks down when:</a:t>
          </a:r>
        </a:p>
      </dsp:txBody>
      <dsp:txXfrm>
        <a:off x="344885" y="2548922"/>
        <a:ext cx="4321142" cy="5860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0BDDE-2565-45A8-A99B-41CD3188E055}">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The intrinsic transcendent dignity (worth) of every human being.</a:t>
          </a:r>
        </a:p>
      </dsp:txBody>
      <dsp:txXfrm>
        <a:off x="307345" y="1546"/>
        <a:ext cx="3222855" cy="1933713"/>
      </dsp:txXfrm>
    </dsp:sp>
    <dsp:sp modelId="{7EE49919-227B-4E52-8223-9A9FA3835513}">
      <dsp:nvSpPr>
        <dsp:cNvPr id="0" name=""/>
        <dsp:cNvSpPr/>
      </dsp:nvSpPr>
      <dsp:spPr>
        <a:xfrm>
          <a:off x="3852486" y="1546"/>
          <a:ext cx="3222855" cy="1933713"/>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The principle of the common good,</a:t>
          </a:r>
        </a:p>
      </dsp:txBody>
      <dsp:txXfrm>
        <a:off x="3852486" y="1546"/>
        <a:ext cx="3222855" cy="1933713"/>
      </dsp:txXfrm>
    </dsp:sp>
    <dsp:sp modelId="{D03B0695-22C0-4891-BE44-F5D742BAA9DF}">
      <dsp:nvSpPr>
        <dsp:cNvPr id="0" name=""/>
        <dsp:cNvSpPr/>
      </dsp:nvSpPr>
      <dsp:spPr>
        <a:xfrm>
          <a:off x="7397627" y="1546"/>
          <a:ext cx="3222855" cy="1933713"/>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The universal destination of goods,</a:t>
          </a:r>
        </a:p>
      </dsp:txBody>
      <dsp:txXfrm>
        <a:off x="7397627" y="1546"/>
        <a:ext cx="3222855" cy="1933713"/>
      </dsp:txXfrm>
    </dsp:sp>
    <dsp:sp modelId="{409B0DB4-29A6-491E-8963-45C95B47DC30}">
      <dsp:nvSpPr>
        <dsp:cNvPr id="0" name=""/>
        <dsp:cNvSpPr/>
      </dsp:nvSpPr>
      <dsp:spPr>
        <a:xfrm>
          <a:off x="307345" y="2257545"/>
          <a:ext cx="3222855" cy="1933713"/>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The principle of subsidiarity),</a:t>
          </a:r>
        </a:p>
      </dsp:txBody>
      <dsp:txXfrm>
        <a:off x="307345" y="2257545"/>
        <a:ext cx="3222855" cy="1933713"/>
      </dsp:txXfrm>
    </dsp:sp>
    <dsp:sp modelId="{409FEAF9-5EC9-4647-BC4B-560AAA9D267B}">
      <dsp:nvSpPr>
        <dsp:cNvPr id="0" name=""/>
        <dsp:cNvSpPr/>
      </dsp:nvSpPr>
      <dsp:spPr>
        <a:xfrm>
          <a:off x="3852486" y="2257545"/>
          <a:ext cx="3222855" cy="1933713"/>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Participation in democracy, and</a:t>
          </a:r>
        </a:p>
      </dsp:txBody>
      <dsp:txXfrm>
        <a:off x="3852486" y="2257545"/>
        <a:ext cx="3222855" cy="1933713"/>
      </dsp:txXfrm>
    </dsp:sp>
    <dsp:sp modelId="{B84326D8-A580-47D4-9B82-BFC4F2A2036E}">
      <dsp:nvSpPr>
        <dsp:cNvPr id="0" name=""/>
        <dsp:cNvSpPr/>
      </dsp:nvSpPr>
      <dsp:spPr>
        <a:xfrm>
          <a:off x="7397627" y="2257545"/>
          <a:ext cx="3222855" cy="193371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The principle of solidarity.</a:t>
          </a:r>
        </a:p>
      </dsp:txBody>
      <dsp:txXfrm>
        <a:off x="7397627" y="2257545"/>
        <a:ext cx="3222855" cy="19337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FD54-4458-4B57-B1DF-FE0BCB326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AF2E4A-D81E-43EA-8843-EF0A348FF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0F53F8-3E67-4EA2-BFB6-DECE7CCEC725}"/>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D22AB7AF-D129-4D40-ADD4-64113D4DA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A01C7-74A6-42CF-9879-088CBA88BCA0}"/>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9137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DE15-087B-4BDB-981D-5F8A292B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205E9-B8B4-4732-8D0A-829364AB9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79922-2035-4C50-ACF4-D7B473B24FA3}"/>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9AB8005A-C728-4C97-B8AF-C07B1F92E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BD159-A976-4FEC-9D26-35C08497E6CC}"/>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40374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247B-809B-454A-974F-6B2A24567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B76C8E-5B07-47CE-86CB-31C541622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DC6E44-D31F-4B52-B75D-48760F54080F}"/>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2CBB0789-9299-4DB0-84F1-974C8DD4D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B054B-B1EB-4C4D-A264-99953ECDD6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99081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06B1-3D88-4B7F-B155-F97798EC4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C245F4-2A7C-4710-B878-B524F1C3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2B0438-2551-40B9-81B7-0DD71AEF6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D7B6BC-4878-4D69-A2E6-654F22876D3B}"/>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6" name="Footer Placeholder 5">
            <a:extLst>
              <a:ext uri="{FF2B5EF4-FFF2-40B4-BE49-F238E27FC236}">
                <a16:creationId xmlns:a16="http://schemas.microsoft.com/office/drawing/2014/main" id="{4494EA86-C913-45D9-9226-0F050A9129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8EC49-1D43-4AE3-834D-3FC7DCE5D50F}"/>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57356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B472-9BDB-4242-8E45-EAE10D14AD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89AFF-6097-4EE6-BD24-1AB5BE5AF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81F1B-F259-4367-8E55-035C09C5E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57751D-92B2-484C-9CAA-6674F76271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DA0D91-ED43-4FC8-B369-8AE39B34D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86F23-771C-41CC-9EEB-3E2BAD6E6EFE}"/>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8" name="Footer Placeholder 7">
            <a:extLst>
              <a:ext uri="{FF2B5EF4-FFF2-40B4-BE49-F238E27FC236}">
                <a16:creationId xmlns:a16="http://schemas.microsoft.com/office/drawing/2014/main" id="{3B1DF849-CBC1-4D5E-9D76-C27C4BEFB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06748E-E5DF-482A-87C5-C834FBBA09A5}"/>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18294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52D0-F4CF-4D33-B5A8-30F45D308B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7F4C4-4C93-410A-8F59-4450C9DD71B4}"/>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4" name="Footer Placeholder 3">
            <a:extLst>
              <a:ext uri="{FF2B5EF4-FFF2-40B4-BE49-F238E27FC236}">
                <a16:creationId xmlns:a16="http://schemas.microsoft.com/office/drawing/2014/main" id="{96382847-34A2-4C4E-83AB-39FFBCA51A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CD1813-D3D0-4BB7-866D-C983CD272E8B}"/>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4328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B8793-4CAA-4C80-BDF3-0EBC206FCF25}"/>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3" name="Footer Placeholder 2">
            <a:extLst>
              <a:ext uri="{FF2B5EF4-FFF2-40B4-BE49-F238E27FC236}">
                <a16:creationId xmlns:a16="http://schemas.microsoft.com/office/drawing/2014/main" id="{ACE8A04F-798F-4BEE-A6BF-AACDD0455D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DA813-5F4F-48A8-9C33-2C01BD96424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322917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0687-CE35-4686-8108-9EE46C7A2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B45CE9-41A8-464A-AEDE-9DF3E1FD7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736032-25B2-4EBD-BE1B-15A98D8FB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E09221-E697-413A-8C65-C4E95D224BAE}"/>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6" name="Footer Placeholder 5">
            <a:extLst>
              <a:ext uri="{FF2B5EF4-FFF2-40B4-BE49-F238E27FC236}">
                <a16:creationId xmlns:a16="http://schemas.microsoft.com/office/drawing/2014/main" id="{225BC43F-7EBB-4414-B547-3B58D16D6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BCA22-8216-4D60-8FCE-C8479FE3CBE8}"/>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34867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97CF-FEFF-4838-B33E-3F94BAE3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B65B64-7CB2-4BA9-97EA-988E1A267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76060F-CFE5-4FDB-A2E2-91077C8DD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466718-6139-48A3-B95B-EAF996E1A7C1}"/>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6" name="Footer Placeholder 5">
            <a:extLst>
              <a:ext uri="{FF2B5EF4-FFF2-40B4-BE49-F238E27FC236}">
                <a16:creationId xmlns:a16="http://schemas.microsoft.com/office/drawing/2014/main" id="{E4476D3B-36A9-4379-9997-10DBEF9B8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D417C-9825-40C5-9BFB-A79F05452C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03592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C2ECB-4652-4E2C-B499-F8AAC98963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AE031F-389E-4EFC-84BB-11B807E618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2CDDF-059F-4840-982F-152CA92D7C67}"/>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4F1AB75D-EAD5-4F0D-A536-9F27CE0FA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FD162-D7A5-4BFB-BFF5-16D021B681F3}"/>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3240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42D9D-4EAE-4288-AE47-E248E8510D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6EFA55-1BC2-4E97-969D-5A1CEFE48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E33D9-A34B-40CC-ACEC-119497CB81B0}"/>
              </a:ext>
            </a:extLst>
          </p:cNvPr>
          <p:cNvSpPr>
            <a:spLocks noGrp="1"/>
          </p:cNvSpPr>
          <p:nvPr>
            <p:ph type="dt" sz="half" idx="10"/>
          </p:nvPr>
        </p:nvSpPr>
        <p:spPr/>
        <p:txBody>
          <a:body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85AE7EFD-E7A4-4C8F-A50F-E77C8F5DE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C012F-CC7E-4F6A-B8C0-5CAA7B159FA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0682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AF88C4-2F9E-41C6-9859-51C0FA1E09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69CC54-8F60-493A-9416-08D7A88F36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D059D-B49A-444B-A2FF-53288B65BB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FEFCD-A593-444D-8D0D-3FDE70F00866}" type="datetimeFigureOut">
              <a:rPr lang="en-US" smtClean="0"/>
              <a:t>3/29/2022</a:t>
            </a:fld>
            <a:endParaRPr lang="en-US"/>
          </a:p>
        </p:txBody>
      </p:sp>
      <p:sp>
        <p:nvSpPr>
          <p:cNvPr id="5" name="Footer Placeholder 4">
            <a:extLst>
              <a:ext uri="{FF2B5EF4-FFF2-40B4-BE49-F238E27FC236}">
                <a16:creationId xmlns:a16="http://schemas.microsoft.com/office/drawing/2014/main" id="{B8E6603D-F9C3-486F-B958-4F1D62DC5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3A196-8AFB-429B-8B2B-05911AE0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EB68A-50BF-4B36-8444-66DD2EA96659}" type="slidenum">
              <a:rPr lang="en-US" smtClean="0"/>
              <a:t>‹#›</a:t>
            </a:fld>
            <a:endParaRPr lang="en-US"/>
          </a:p>
        </p:txBody>
      </p:sp>
    </p:spTree>
    <p:extLst>
      <p:ext uri="{BB962C8B-B14F-4D97-AF65-F5344CB8AC3E}">
        <p14:creationId xmlns:p14="http://schemas.microsoft.com/office/powerpoint/2010/main" val="1203025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IqOmAdVCc0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IqOmAdVCc0k"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See the source image">
            <a:extLst>
              <a:ext uri="{FF2B5EF4-FFF2-40B4-BE49-F238E27FC236}">
                <a16:creationId xmlns:a16="http://schemas.microsoft.com/office/drawing/2014/main" id="{7B9C7A01-DD8A-4A09-A4ED-A7F2A9E3AEC6}"/>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129"/>
          <a:stretch/>
        </p:blipFill>
        <p:spPr bwMode="auto">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F43682-3B28-4E21-BD17-61F60ECA49D1}"/>
              </a:ext>
            </a:extLst>
          </p:cNvPr>
          <p:cNvSpPr>
            <a:spLocks noGrp="1"/>
          </p:cNvSpPr>
          <p:nvPr>
            <p:ph type="title"/>
          </p:nvPr>
        </p:nvSpPr>
        <p:spPr>
          <a:xfrm>
            <a:off x="371094" y="424873"/>
            <a:ext cx="3438144" cy="1847272"/>
          </a:xfrm>
        </p:spPr>
        <p:txBody>
          <a:bodyPr vert="horz" lIns="91440" tIns="45720" rIns="91440" bIns="45720" rtlCol="0" anchor="b">
            <a:noAutofit/>
          </a:bodyPr>
          <a:lstStyle/>
          <a:p>
            <a:pPr algn="ctr"/>
            <a:r>
              <a:rPr lang="en-US" sz="3200" b="1" dirty="0"/>
              <a:t>Ninth Grade CCD</a:t>
            </a:r>
            <a:br>
              <a:rPr lang="en-US" sz="3200" b="1" dirty="0"/>
            </a:br>
            <a:r>
              <a:rPr lang="en-US" sz="3200" b="1" dirty="0"/>
              <a:t>Class </a:t>
            </a:r>
            <a:r>
              <a:rPr lang="en-US" sz="3200" b="1"/>
              <a:t>#23</a:t>
            </a:r>
            <a:br>
              <a:rPr lang="en-US" sz="3200" b="1" dirty="0"/>
            </a:br>
            <a:r>
              <a:rPr lang="en-US" sz="3200" b="1"/>
              <a:t>March 27, </a:t>
            </a:r>
            <a:r>
              <a:rPr lang="en-US" sz="3200" b="1" dirty="0"/>
              <a:t>2022</a:t>
            </a:r>
          </a:p>
        </p:txBody>
      </p:sp>
      <p:sp>
        <p:nvSpPr>
          <p:cNvPr id="4" name="Content Placeholder 3">
            <a:extLst>
              <a:ext uri="{FF2B5EF4-FFF2-40B4-BE49-F238E27FC236}">
                <a16:creationId xmlns:a16="http://schemas.microsoft.com/office/drawing/2014/main" id="{FE0296C1-64B8-4012-9E04-B442C106CDCF}"/>
              </a:ext>
            </a:extLst>
          </p:cNvPr>
          <p:cNvSpPr>
            <a:spLocks noGrp="1"/>
          </p:cNvSpPr>
          <p:nvPr>
            <p:ph sz="half" idx="2"/>
          </p:nvPr>
        </p:nvSpPr>
        <p:spPr>
          <a:xfrm>
            <a:off x="371094" y="2641600"/>
            <a:ext cx="3438906" cy="3283712"/>
          </a:xfrm>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Catholic Social Teaching</a:t>
            </a:r>
          </a:p>
          <a:p>
            <a:pPr marL="0" indent="0">
              <a:buNone/>
            </a:pPr>
            <a:endParaRPr lang="en-US" sz="1400" dirty="0"/>
          </a:p>
        </p:txBody>
      </p:sp>
    </p:spTree>
    <p:extLst>
      <p:ext uri="{BB962C8B-B14F-4D97-AF65-F5344CB8AC3E}">
        <p14:creationId xmlns:p14="http://schemas.microsoft.com/office/powerpoint/2010/main" val="8324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5C665-5D69-6642-B618-A466919DB503}"/>
              </a:ext>
            </a:extLst>
          </p:cNvPr>
          <p:cNvSpPr>
            <a:spLocks noGrp="1"/>
          </p:cNvSpPr>
          <p:nvPr>
            <p:ph type="title"/>
          </p:nvPr>
        </p:nvSpPr>
        <p:spPr>
          <a:xfrm>
            <a:off x="640080" y="325369"/>
            <a:ext cx="4368602" cy="1956841"/>
          </a:xfrm>
        </p:spPr>
        <p:txBody>
          <a:bodyPr anchor="b">
            <a:normAutofit/>
          </a:bodyPr>
          <a:lstStyle/>
          <a:p>
            <a:r>
              <a:rPr lang="en-US" sz="3400" b="1"/>
              <a:t>St. Nicholas Owen, The Martyred Carpenter Saint of the English Persecution</a:t>
            </a:r>
          </a:p>
        </p:txBody>
      </p:sp>
      <p:sp>
        <p:nvSpPr>
          <p:cNvPr id="1030" name="Content Placeholder 1029">
            <a:extLst>
              <a:ext uri="{FF2B5EF4-FFF2-40B4-BE49-F238E27FC236}">
                <a16:creationId xmlns:a16="http://schemas.microsoft.com/office/drawing/2014/main" id="{02926F68-5E45-6659-27D2-218C4EEB6BAC}"/>
              </a:ext>
            </a:extLst>
          </p:cNvPr>
          <p:cNvSpPr>
            <a:spLocks noGrp="1"/>
          </p:cNvSpPr>
          <p:nvPr>
            <p:ph idx="1"/>
          </p:nvPr>
        </p:nvSpPr>
        <p:spPr>
          <a:xfrm>
            <a:off x="640080" y="2872899"/>
            <a:ext cx="4243589" cy="3320668"/>
          </a:xfrm>
        </p:spPr>
        <p:txBody>
          <a:bodyPr>
            <a:normAutofit/>
          </a:bodyPr>
          <a:lstStyle/>
          <a:p>
            <a:pPr marL="0" indent="0">
              <a:buNone/>
            </a:pPr>
            <a:r>
              <a:rPr lang="en-US" sz="2200"/>
              <a:t>The English martyr, whose feast day is on March 22</a:t>
            </a:r>
            <a:r>
              <a:rPr lang="en-US" sz="2200" baseline="30000"/>
              <a:t>nd</a:t>
            </a:r>
            <a:r>
              <a:rPr lang="en-US" sz="2200"/>
              <a:t>, built ‘priest holes’ to protect persecuted clergy in the 16th and 17th centuries.</a:t>
            </a:r>
          </a:p>
          <a:p>
            <a:endParaRPr lang="en-US" sz="2200"/>
          </a:p>
        </p:txBody>
      </p:sp>
      <p:pic>
        <p:nvPicPr>
          <p:cNvPr id="1026" name="Picture 2" descr="Gaspar Bouttats (1640-1695), “Nicholas Owen”">
            <a:extLst>
              <a:ext uri="{FF2B5EF4-FFF2-40B4-BE49-F238E27FC236}">
                <a16:creationId xmlns:a16="http://schemas.microsoft.com/office/drawing/2014/main" id="{52282830-C80F-1541-8605-BE42320D26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98" r="1597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0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417BBB-353F-4EE3-AEF9-86DA076929F6}"/>
              </a:ext>
            </a:extLst>
          </p:cNvPr>
          <p:cNvSpPr>
            <a:spLocks noGrp="1"/>
          </p:cNvSpPr>
          <p:nvPr>
            <p:ph type="title"/>
          </p:nvPr>
        </p:nvSpPr>
        <p:spPr>
          <a:xfrm>
            <a:off x="686834" y="1153572"/>
            <a:ext cx="3200400" cy="4461163"/>
          </a:xfrm>
        </p:spPr>
        <p:txBody>
          <a:bodyPr>
            <a:normAutofit/>
          </a:bodyPr>
          <a:lstStyle/>
          <a:p>
            <a:r>
              <a:rPr lang="en-US" b="0" i="0">
                <a:solidFill>
                  <a:srgbClr val="FFFFFF"/>
                </a:solidFill>
                <a:effectLst/>
                <a:latin typeface="Georgia Pro" panose="020B0604020202020204" pitchFamily="18" charset="0"/>
              </a:rPr>
              <a:t>“Can you provide a definition for the word ‘woman’?” </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7D8700B-4F21-47CD-BCDC-13146AB18CE6}"/>
              </a:ext>
            </a:extLst>
          </p:cNvPr>
          <p:cNvSpPr>
            <a:spLocks noGrp="1"/>
          </p:cNvSpPr>
          <p:nvPr>
            <p:ph idx="1"/>
          </p:nvPr>
        </p:nvSpPr>
        <p:spPr>
          <a:xfrm>
            <a:off x="4447308" y="591344"/>
            <a:ext cx="6906491" cy="5585619"/>
          </a:xfrm>
        </p:spPr>
        <p:txBody>
          <a:bodyPr anchor="ctr">
            <a:normAutofit/>
          </a:bodyPr>
          <a:lstStyle/>
          <a:p>
            <a:pPr marL="0" indent="0">
              <a:buNone/>
            </a:pPr>
            <a:r>
              <a:rPr lang="en-US" sz="2400" b="0" i="0">
                <a:effectLst/>
                <a:latin typeface="Georgia Pro" panose="020B0604020202020204" pitchFamily="18" charset="0"/>
              </a:rPr>
              <a:t>"I’m not a biologist.” (</a:t>
            </a:r>
            <a:r>
              <a:rPr lang="en-US" sz="2400">
                <a:latin typeface="Georgia Pro" panose="020B0604020202020204" pitchFamily="18" charset="0"/>
              </a:rPr>
              <a:t>Supreme Court Nominee </a:t>
            </a:r>
            <a:r>
              <a:rPr lang="en-US" sz="2400" i="0">
                <a:effectLst/>
                <a:latin typeface="Georgia Pro" panose="020B0604020202020204" pitchFamily="18" charset="0"/>
              </a:rPr>
              <a:t>Ketanji Brown Jackson)</a:t>
            </a:r>
          </a:p>
          <a:p>
            <a:pPr marL="0" indent="0">
              <a:buNone/>
            </a:pPr>
            <a:endParaRPr lang="en-US" sz="2400" i="0">
              <a:effectLst/>
              <a:latin typeface="Georgia Pro" panose="020B0604020202020204" pitchFamily="18" charset="0"/>
            </a:endParaRPr>
          </a:p>
          <a:p>
            <a:pPr marL="0" indent="0">
              <a:buNone/>
            </a:pPr>
            <a:r>
              <a:rPr lang="en-US" sz="2400" b="0" i="0">
                <a:effectLst/>
                <a:latin typeface="Georgia Pro" panose="020B0604020202020204" pitchFamily="18" charset="0"/>
              </a:rPr>
              <a:t>"As is so often the case, science cannot settle what are really social questions. In any particular case of sex categorization, whether in law or in science, it is necessary to build a definition of sex particular to context.“ (Sarah Richardson, a Harvard scholar, historian and philosopher of biology who focuses on the sciences of sex and gender and their policy dimensions)</a:t>
            </a:r>
          </a:p>
          <a:p>
            <a:pPr marL="0" indent="0">
              <a:buNone/>
            </a:pPr>
            <a:endParaRPr lang="en-US" sz="2400">
              <a:latin typeface="Georgia Pro" panose="020B0604020202020204" pitchFamily="18" charset="0"/>
            </a:endParaRPr>
          </a:p>
          <a:p>
            <a:pPr marL="0" indent="0">
              <a:buNone/>
            </a:pPr>
            <a:r>
              <a:rPr lang="en-US" sz="2400">
                <a:latin typeface="Georgia Pro" panose="020B0604020202020204" pitchFamily="18" charset="0"/>
              </a:rPr>
              <a:t>In other words, whether a human person is male/female depends on the “context?” Thoughts??</a:t>
            </a:r>
            <a:endParaRPr lang="en-US" sz="2400"/>
          </a:p>
        </p:txBody>
      </p:sp>
    </p:spTree>
    <p:extLst>
      <p:ext uri="{BB962C8B-B14F-4D97-AF65-F5344CB8AC3E}">
        <p14:creationId xmlns:p14="http://schemas.microsoft.com/office/powerpoint/2010/main" val="275368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5B60-311F-42ED-A11F-974FF233413C}"/>
              </a:ext>
            </a:extLst>
          </p:cNvPr>
          <p:cNvSpPr>
            <a:spLocks noGrp="1"/>
          </p:cNvSpPr>
          <p:nvPr>
            <p:ph type="title"/>
          </p:nvPr>
        </p:nvSpPr>
        <p:spPr/>
        <p:txBody>
          <a:bodyPr/>
          <a:lstStyle/>
          <a:p>
            <a:pPr algn="ctr"/>
            <a:r>
              <a:rPr lang="en-US" dirty="0"/>
              <a:t>Seventh and Tenth Commandments</a:t>
            </a:r>
            <a:br>
              <a:rPr lang="en-US" dirty="0"/>
            </a:br>
            <a:endParaRPr lang="en-US" dirty="0"/>
          </a:p>
        </p:txBody>
      </p:sp>
      <p:sp>
        <p:nvSpPr>
          <p:cNvPr id="3" name="Content Placeholder 2">
            <a:extLst>
              <a:ext uri="{FF2B5EF4-FFF2-40B4-BE49-F238E27FC236}">
                <a16:creationId xmlns:a16="http://schemas.microsoft.com/office/drawing/2014/main" id="{F3DE3132-7220-452B-A762-E8282413AD0C}"/>
              </a:ext>
            </a:extLst>
          </p:cNvPr>
          <p:cNvSpPr>
            <a:spLocks noGrp="1"/>
          </p:cNvSpPr>
          <p:nvPr>
            <p:ph idx="1"/>
          </p:nvPr>
        </p:nvSpPr>
        <p:spPr/>
        <p:txBody>
          <a:bodyPr>
            <a:normAutofit lnSpcReduction="10000"/>
          </a:bodyPr>
          <a:lstStyle/>
          <a:p>
            <a:pPr marL="0" indent="0" algn="ctr">
              <a:buNone/>
            </a:pPr>
            <a:r>
              <a:rPr lang="en-US" dirty="0"/>
              <a:t>Thou shall not steal.</a:t>
            </a:r>
          </a:p>
          <a:p>
            <a:pPr marL="0" indent="0" algn="ctr">
              <a:buNone/>
            </a:pPr>
            <a:r>
              <a:rPr lang="en-US" dirty="0"/>
              <a:t>Thou shall not covet your neighbors’ goods.</a:t>
            </a:r>
          </a:p>
          <a:p>
            <a:pPr marL="0" indent="0">
              <a:buNone/>
            </a:pPr>
            <a:endParaRPr lang="en-US" dirty="0"/>
          </a:p>
          <a:p>
            <a:pPr marL="0" indent="0">
              <a:buNone/>
            </a:pPr>
            <a:endParaRPr lang="en-US" dirty="0"/>
          </a:p>
          <a:p>
            <a:pPr marL="0" indent="0" algn="ctr">
              <a:buNone/>
            </a:pPr>
            <a:r>
              <a:rPr lang="en-US" dirty="0"/>
              <a:t>Part of the 2nd Greatest Commandment</a:t>
            </a:r>
          </a:p>
          <a:p>
            <a:pPr marL="0" indent="0" algn="ctr">
              <a:buNone/>
            </a:pPr>
            <a:r>
              <a:rPr lang="en-US" dirty="0"/>
              <a:t>“Love thy neighbor as thyself!</a:t>
            </a:r>
          </a:p>
          <a:p>
            <a:pPr marL="0" indent="0" algn="ctr">
              <a:buNone/>
            </a:pPr>
            <a:r>
              <a:rPr lang="en-US" dirty="0"/>
              <a:t>[Both the 7</a:t>
            </a:r>
            <a:r>
              <a:rPr lang="en-US" baseline="30000" dirty="0"/>
              <a:t>th</a:t>
            </a:r>
            <a:r>
              <a:rPr lang="en-US" dirty="0"/>
              <a:t> and 10</a:t>
            </a:r>
            <a:r>
              <a:rPr lang="en-US" baseline="30000" dirty="0"/>
              <a:t>th</a:t>
            </a:r>
            <a:r>
              <a:rPr lang="en-US" dirty="0"/>
              <a:t> Commandments are concerned not only with the sin of theft, but also with the </a:t>
            </a:r>
            <a:r>
              <a:rPr lang="en-US" u="sng" dirty="0"/>
              <a:t>broader moral questions regarding the correct possession and use of goods</a:t>
            </a:r>
            <a:r>
              <a:rPr lang="en-US" dirty="0"/>
              <a:t>.]</a:t>
            </a:r>
            <a:br>
              <a:rPr lang="en-US" dirty="0"/>
            </a:br>
            <a:r>
              <a:rPr lang="en-US" dirty="0"/>
              <a:t>	</a:t>
            </a:r>
          </a:p>
        </p:txBody>
      </p:sp>
    </p:spTree>
    <p:extLst>
      <p:ext uri="{BB962C8B-B14F-4D97-AF65-F5344CB8AC3E}">
        <p14:creationId xmlns:p14="http://schemas.microsoft.com/office/powerpoint/2010/main" val="105846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D47A1-E7C3-9045-861E-1DE881AEE13E}"/>
              </a:ext>
            </a:extLst>
          </p:cNvPr>
          <p:cNvSpPr>
            <a:spLocks noGrp="1"/>
          </p:cNvSpPr>
          <p:nvPr>
            <p:ph type="title"/>
          </p:nvPr>
        </p:nvSpPr>
        <p:spPr>
          <a:xfrm>
            <a:off x="686834" y="1153572"/>
            <a:ext cx="3200400" cy="4461163"/>
          </a:xfrm>
        </p:spPr>
        <p:txBody>
          <a:bodyPr>
            <a:normAutofit/>
          </a:bodyPr>
          <a:lstStyle/>
          <a:p>
            <a:r>
              <a:rPr lang="en-US">
                <a:solidFill>
                  <a:srgbClr val="FFFFFF"/>
                </a:solidFill>
              </a:rPr>
              <a:t>Common Good vs. Individual Liberties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3690264A-B88B-D849-8662-1245871D3B3F}"/>
              </a:ext>
            </a:extLst>
          </p:cNvPr>
          <p:cNvSpPr>
            <a:spLocks noGrp="1"/>
          </p:cNvSpPr>
          <p:nvPr>
            <p:ph idx="1"/>
          </p:nvPr>
        </p:nvSpPr>
        <p:spPr>
          <a:xfrm>
            <a:off x="4447308" y="591344"/>
            <a:ext cx="6906491" cy="5585619"/>
          </a:xfrm>
        </p:spPr>
        <p:txBody>
          <a:bodyPr anchor="ctr">
            <a:normAutofit/>
          </a:bodyPr>
          <a:lstStyle/>
          <a:p>
            <a:r>
              <a:rPr lang="en-US" dirty="0"/>
              <a:t>What is the principle of the Common Good?</a:t>
            </a:r>
          </a:p>
          <a:p>
            <a:pPr lvl="1"/>
            <a:r>
              <a:rPr lang="en-US" dirty="0"/>
              <a:t>The responsibility of every person to participate in the advancement of conditions that allows each individual to flourish and respond to his or her divine vocation. This is exercised through personal responsibility, political responsibility, and societal responsibility.</a:t>
            </a:r>
          </a:p>
          <a:p>
            <a:r>
              <a:rPr lang="en-US" dirty="0"/>
              <a:t>What are individual liberties?</a:t>
            </a:r>
          </a:p>
          <a:p>
            <a:pPr lvl="1"/>
            <a:r>
              <a:rPr lang="en-US" dirty="0"/>
              <a:t>The intrinsic transcendent dignity of every human person.</a:t>
            </a:r>
          </a:p>
          <a:p>
            <a:endParaRPr lang="en-US" dirty="0"/>
          </a:p>
          <a:p>
            <a:r>
              <a:rPr lang="en-US" dirty="0"/>
              <a:t>Which takes precedence?</a:t>
            </a:r>
          </a:p>
        </p:txBody>
      </p:sp>
    </p:spTree>
    <p:extLst>
      <p:ext uri="{BB962C8B-B14F-4D97-AF65-F5344CB8AC3E}">
        <p14:creationId xmlns:p14="http://schemas.microsoft.com/office/powerpoint/2010/main" val="414917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182465-AA3E-6A43-AC65-F562DF6712A1}"/>
              </a:ext>
            </a:extLst>
          </p:cNvPr>
          <p:cNvSpPr>
            <a:spLocks noGrp="1"/>
          </p:cNvSpPr>
          <p:nvPr>
            <p:ph type="title"/>
          </p:nvPr>
        </p:nvSpPr>
        <p:spPr>
          <a:xfrm>
            <a:off x="686834" y="591344"/>
            <a:ext cx="3200400" cy="5585619"/>
          </a:xfrm>
        </p:spPr>
        <p:txBody>
          <a:bodyPr>
            <a:normAutofit/>
          </a:bodyPr>
          <a:lstStyle/>
          <a:p>
            <a:r>
              <a:rPr lang="en-US">
                <a:solidFill>
                  <a:srgbClr val="FFFFFF"/>
                </a:solidFill>
              </a:rPr>
              <a:t>Example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907BB4C-B176-4643-8600-FFB7E93B30C5}"/>
              </a:ext>
            </a:extLst>
          </p:cNvPr>
          <p:cNvSpPr>
            <a:spLocks noGrp="1"/>
          </p:cNvSpPr>
          <p:nvPr>
            <p:ph idx="1"/>
          </p:nvPr>
        </p:nvSpPr>
        <p:spPr>
          <a:xfrm>
            <a:off x="4447308" y="591344"/>
            <a:ext cx="6906491" cy="5585619"/>
          </a:xfrm>
        </p:spPr>
        <p:txBody>
          <a:bodyPr anchor="ctr">
            <a:normAutofit/>
          </a:bodyPr>
          <a:lstStyle/>
          <a:p>
            <a:r>
              <a:rPr lang="en-US" dirty="0"/>
              <a:t>Many of the 9</a:t>
            </a:r>
            <a:r>
              <a:rPr lang="en-US" baseline="30000" dirty="0"/>
              <a:t>th</a:t>
            </a:r>
            <a:r>
              <a:rPr lang="en-US" dirty="0"/>
              <a:t> grade religious education students remain afterward for youth ministry; others have siblings in religious education classes on Sunday evening in the parish hall.</a:t>
            </a:r>
          </a:p>
          <a:p>
            <a:r>
              <a:rPr lang="en-US" dirty="0"/>
              <a:t>Mr. and Mrs. Laird decide that the class would be held in their home rather than in the parish hall.</a:t>
            </a:r>
          </a:p>
          <a:p>
            <a:r>
              <a:rPr lang="en-US" dirty="0"/>
              <a:t>What is best for the common good?</a:t>
            </a:r>
          </a:p>
        </p:txBody>
      </p:sp>
    </p:spTree>
    <p:extLst>
      <p:ext uri="{BB962C8B-B14F-4D97-AF65-F5344CB8AC3E}">
        <p14:creationId xmlns:p14="http://schemas.microsoft.com/office/powerpoint/2010/main" val="264118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1FB2860B-B6C2-FE48-B372-91AC18F015CA}"/>
              </a:ext>
            </a:extLst>
          </p:cNvPr>
          <p:cNvSpPr>
            <a:spLocks noGrp="1"/>
          </p:cNvSpPr>
          <p:nvPr>
            <p:ph type="title"/>
          </p:nvPr>
        </p:nvSpPr>
        <p:spPr>
          <a:xfrm>
            <a:off x="786385" y="841248"/>
            <a:ext cx="5129600" cy="5340097"/>
          </a:xfrm>
        </p:spPr>
        <p:txBody>
          <a:bodyPr anchor="ctr">
            <a:normAutofit/>
          </a:bodyPr>
          <a:lstStyle/>
          <a:p>
            <a:r>
              <a:rPr lang="en-US" sz="4800">
                <a:solidFill>
                  <a:schemeClr val="bg1"/>
                </a:solidFill>
              </a:rPr>
              <a:t>What do you think?</a:t>
            </a:r>
          </a:p>
        </p:txBody>
      </p:sp>
      <p:graphicFrame>
        <p:nvGraphicFramePr>
          <p:cNvPr id="5" name="Content Placeholder 2">
            <a:extLst>
              <a:ext uri="{FF2B5EF4-FFF2-40B4-BE49-F238E27FC236}">
                <a16:creationId xmlns:a16="http://schemas.microsoft.com/office/drawing/2014/main" id="{80403647-F9F6-241B-9876-97564719CF8F}"/>
              </a:ext>
            </a:extLst>
          </p:cNvPr>
          <p:cNvGraphicFramePr>
            <a:graphicFrameLocks noGrp="1"/>
          </p:cNvGraphicFramePr>
          <p:nvPr>
            <p:ph idx="1"/>
            <p:extLst>
              <p:ext uri="{D42A27DB-BD31-4B8C-83A1-F6EECF244321}">
                <p14:modId xmlns:p14="http://schemas.microsoft.com/office/powerpoint/2010/main" val="1133836696"/>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711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0630BC-675A-4BBE-ABF7-30D5936B1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3192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4A6566-3A93-BC4D-B5F4-73048E91B57E}"/>
              </a:ext>
            </a:extLst>
          </p:cNvPr>
          <p:cNvSpPr>
            <a:spLocks noGrp="1"/>
          </p:cNvSpPr>
          <p:nvPr>
            <p:ph type="title"/>
          </p:nvPr>
        </p:nvSpPr>
        <p:spPr>
          <a:xfrm>
            <a:off x="519545" y="621792"/>
            <a:ext cx="5181503" cy="5504688"/>
          </a:xfrm>
        </p:spPr>
        <p:txBody>
          <a:bodyPr>
            <a:normAutofit/>
          </a:bodyPr>
          <a:lstStyle/>
          <a:p>
            <a:r>
              <a:rPr lang="en-US" sz="4800">
                <a:solidFill>
                  <a:schemeClr val="bg1"/>
                </a:solidFill>
              </a:rPr>
              <a:t>What do you think?</a:t>
            </a:r>
          </a:p>
        </p:txBody>
      </p:sp>
      <p:graphicFrame>
        <p:nvGraphicFramePr>
          <p:cNvPr id="5" name="Content Placeholder 2">
            <a:extLst>
              <a:ext uri="{FF2B5EF4-FFF2-40B4-BE49-F238E27FC236}">
                <a16:creationId xmlns:a16="http://schemas.microsoft.com/office/drawing/2014/main" id="{79E5E252-6384-31F7-7691-8C67B0C9158C}"/>
              </a:ext>
            </a:extLst>
          </p:cNvPr>
          <p:cNvGraphicFramePr>
            <a:graphicFrameLocks noGrp="1"/>
          </p:cNvGraphicFramePr>
          <p:nvPr>
            <p:ph idx="1"/>
            <p:extLst>
              <p:ext uri="{D42A27DB-BD31-4B8C-83A1-F6EECF244321}">
                <p14:modId xmlns:p14="http://schemas.microsoft.com/office/powerpoint/2010/main" val="2694257666"/>
              </p:ext>
            </p:extLst>
          </p:nvPr>
        </p:nvGraphicFramePr>
        <p:xfrm>
          <a:off x="6488709"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4461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5B11FC-7926-4548-9D22-1D09717CE352}"/>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Pork-Barrel projects!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0C2D151-F965-8B4C-92F7-7BF8CD5E9E04}"/>
              </a:ext>
            </a:extLst>
          </p:cNvPr>
          <p:cNvSpPr>
            <a:spLocks noGrp="1"/>
          </p:cNvSpPr>
          <p:nvPr>
            <p:ph idx="1"/>
          </p:nvPr>
        </p:nvSpPr>
        <p:spPr>
          <a:xfrm>
            <a:off x="4447308" y="591344"/>
            <a:ext cx="6906491" cy="5585619"/>
          </a:xfrm>
        </p:spPr>
        <p:txBody>
          <a:bodyPr anchor="ctr">
            <a:normAutofit/>
          </a:bodyPr>
          <a:lstStyle/>
          <a:p>
            <a:pPr marL="0" indent="0">
              <a:buNone/>
            </a:pPr>
            <a:r>
              <a:rPr lang="en-US" sz="2400" dirty="0"/>
              <a:t>The U.S. House of Representatives and the Senate just passed the 2021-2022 budget. One commentator noted that it was “filled with pork-barrel projects.” </a:t>
            </a:r>
          </a:p>
          <a:p>
            <a:pPr marL="0" indent="0">
              <a:buNone/>
            </a:pPr>
            <a:endParaRPr lang="en-US" sz="2400" dirty="0"/>
          </a:p>
          <a:p>
            <a:pPr marL="0" indent="0">
              <a:buNone/>
            </a:pPr>
            <a:r>
              <a:rPr lang="en-US" sz="2400" dirty="0"/>
              <a:t>For example: Sen. Schumer got $5.8 million for a harbor project in Dunkirk, NY. The administration asked for $680K. Sen. </a:t>
            </a:r>
            <a:r>
              <a:rPr lang="en-US" sz="2400" dirty="0" err="1"/>
              <a:t>Masta</a:t>
            </a:r>
            <a:r>
              <a:rPr lang="en-US" sz="2400" dirty="0"/>
              <a:t> got $3M for a project at Lake Mead that the administration asked for $595K. </a:t>
            </a:r>
          </a:p>
          <a:p>
            <a:pPr marL="0" indent="0">
              <a:buNone/>
            </a:pPr>
            <a:endParaRPr lang="en-US" sz="2400" dirty="0"/>
          </a:p>
          <a:p>
            <a:pPr marL="0" indent="0">
              <a:buNone/>
            </a:pPr>
            <a:r>
              <a:rPr lang="en-US" sz="2400" dirty="0"/>
              <a:t>People are so pleased when their legislator “brings home the bacon” – federal money earmarked for special little projects in a local community. Is this working for the common good of the nation or for the private interests of his constituents?</a:t>
            </a:r>
          </a:p>
        </p:txBody>
      </p:sp>
    </p:spTree>
    <p:extLst>
      <p:ext uri="{BB962C8B-B14F-4D97-AF65-F5344CB8AC3E}">
        <p14:creationId xmlns:p14="http://schemas.microsoft.com/office/powerpoint/2010/main" val="234296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EC466C-F94A-9847-9272-AACE6A411276}"/>
              </a:ext>
            </a:extLst>
          </p:cNvPr>
          <p:cNvSpPr>
            <a:spLocks noGrp="1"/>
          </p:cNvSpPr>
          <p:nvPr>
            <p:ph type="title"/>
          </p:nvPr>
        </p:nvSpPr>
        <p:spPr>
          <a:xfrm>
            <a:off x="686834" y="1153572"/>
            <a:ext cx="3200400" cy="4461163"/>
          </a:xfrm>
        </p:spPr>
        <p:txBody>
          <a:bodyPr>
            <a:normAutofit/>
          </a:bodyPr>
          <a:lstStyle/>
          <a:p>
            <a:r>
              <a:rPr lang="en-US">
                <a:solidFill>
                  <a:srgbClr val="FFFFFF"/>
                </a:solidFill>
              </a:rPr>
              <a:t>More on “Pork-barrel” projects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D9AF279-64C4-8B44-85AC-1CAA2DE59BEB}"/>
              </a:ext>
            </a:extLst>
          </p:cNvPr>
          <p:cNvSpPr>
            <a:spLocks noGrp="1"/>
          </p:cNvSpPr>
          <p:nvPr>
            <p:ph idx="1"/>
          </p:nvPr>
        </p:nvSpPr>
        <p:spPr>
          <a:xfrm>
            <a:off x="4447308" y="591344"/>
            <a:ext cx="6906491" cy="5585619"/>
          </a:xfrm>
        </p:spPr>
        <p:txBody>
          <a:bodyPr anchor="ctr">
            <a:normAutofit/>
          </a:bodyPr>
          <a:lstStyle/>
          <a:p>
            <a:pPr marL="0" indent="0">
              <a:buNone/>
            </a:pPr>
            <a:r>
              <a:rPr lang="en-US" dirty="0"/>
              <a:t>If everyone “lards up” the budget with “pork,” then what happens?</a:t>
            </a:r>
            <a:endParaRPr lang="en-US"/>
          </a:p>
          <a:p>
            <a:pPr marL="0" indent="0">
              <a:buNone/>
            </a:pPr>
            <a:endParaRPr lang="en-US"/>
          </a:p>
          <a:p>
            <a:pPr marL="0" indent="0">
              <a:buNone/>
            </a:pPr>
            <a:r>
              <a:rPr lang="en-US" dirty="0"/>
              <a:t>Government goes bankrupt because someone has to pay for them.</a:t>
            </a:r>
            <a:endParaRPr lang="en-US"/>
          </a:p>
          <a:p>
            <a:pPr marL="0" indent="0">
              <a:buNone/>
            </a:pPr>
            <a:endParaRPr lang="en-US"/>
          </a:p>
          <a:p>
            <a:pPr marL="0" indent="0">
              <a:buNone/>
            </a:pPr>
            <a:r>
              <a:rPr lang="en-US" dirty="0"/>
              <a:t>Is this an example of:</a:t>
            </a:r>
            <a:endParaRPr lang="en-US"/>
          </a:p>
          <a:p>
            <a:pPr marL="0" indent="0">
              <a:buNone/>
            </a:pPr>
            <a:r>
              <a:rPr lang="en-US" dirty="0"/>
              <a:t>Common Good</a:t>
            </a:r>
            <a:endParaRPr lang="en-US"/>
          </a:p>
          <a:p>
            <a:pPr marL="0" indent="0">
              <a:buNone/>
            </a:pPr>
            <a:r>
              <a:rPr lang="en-US" dirty="0"/>
              <a:t>Or</a:t>
            </a:r>
            <a:endParaRPr lang="en-US"/>
          </a:p>
          <a:p>
            <a:pPr marL="0" indent="0">
              <a:buNone/>
            </a:pPr>
            <a:r>
              <a:rPr lang="en-US" dirty="0"/>
              <a:t>Individual Private Interests?</a:t>
            </a:r>
            <a:endParaRPr lang="en-US"/>
          </a:p>
        </p:txBody>
      </p:sp>
    </p:spTree>
    <p:extLst>
      <p:ext uri="{BB962C8B-B14F-4D97-AF65-F5344CB8AC3E}">
        <p14:creationId xmlns:p14="http://schemas.microsoft.com/office/powerpoint/2010/main" val="122352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571665-CBDA-234B-B0BC-8E999DB7F68D}"/>
              </a:ext>
            </a:extLst>
          </p:cNvPr>
          <p:cNvSpPr>
            <a:spLocks noGrp="1"/>
          </p:cNvSpPr>
          <p:nvPr>
            <p:ph type="title"/>
          </p:nvPr>
        </p:nvSpPr>
        <p:spPr>
          <a:xfrm>
            <a:off x="1171074" y="1396686"/>
            <a:ext cx="3240506" cy="4064628"/>
          </a:xfrm>
        </p:spPr>
        <p:txBody>
          <a:bodyPr>
            <a:normAutofit/>
          </a:bodyPr>
          <a:lstStyle/>
          <a:p>
            <a:r>
              <a:rPr lang="en-US">
                <a:solidFill>
                  <a:srgbClr val="FFFFFF"/>
                </a:solidFill>
              </a:rPr>
              <a:t>Application to Ukraine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DB3285-CF71-6C48-A010-6EBFF3853360}"/>
              </a:ext>
            </a:extLst>
          </p:cNvPr>
          <p:cNvSpPr>
            <a:spLocks noGrp="1"/>
          </p:cNvSpPr>
          <p:nvPr>
            <p:ph idx="1"/>
          </p:nvPr>
        </p:nvSpPr>
        <p:spPr>
          <a:xfrm>
            <a:off x="5370153" y="1526033"/>
            <a:ext cx="5536397" cy="3935281"/>
          </a:xfrm>
        </p:spPr>
        <p:txBody>
          <a:bodyPr>
            <a:normAutofit/>
          </a:bodyPr>
          <a:lstStyle/>
          <a:p>
            <a:pPr marL="0" indent="0">
              <a:buNone/>
            </a:pPr>
            <a:r>
              <a:rPr lang="en-US" dirty="0"/>
              <a:t>Why are Ukrainians defending their country or returning from abroad to defend their country?</a:t>
            </a:r>
            <a:endParaRPr lang="en-US"/>
          </a:p>
          <a:p>
            <a:pPr marL="0" indent="0">
              <a:buNone/>
            </a:pPr>
            <a:endParaRPr lang="en-US"/>
          </a:p>
          <a:p>
            <a:pPr marL="0" indent="0">
              <a:buNone/>
            </a:pPr>
            <a:r>
              <a:rPr lang="en-US" dirty="0"/>
              <a:t>Are they serving the:</a:t>
            </a:r>
            <a:endParaRPr lang="en-US"/>
          </a:p>
          <a:p>
            <a:pPr marL="0" indent="0">
              <a:buNone/>
            </a:pPr>
            <a:r>
              <a:rPr lang="en-US" dirty="0"/>
              <a:t>Common Good</a:t>
            </a:r>
            <a:endParaRPr lang="en-US"/>
          </a:p>
          <a:p>
            <a:pPr marL="0" indent="0">
              <a:buNone/>
            </a:pPr>
            <a:r>
              <a:rPr lang="en-US" dirty="0"/>
              <a:t>Or</a:t>
            </a:r>
            <a:endParaRPr lang="en-US"/>
          </a:p>
          <a:p>
            <a:pPr marL="0" indent="0">
              <a:buNone/>
            </a:pPr>
            <a:r>
              <a:rPr lang="en-US" dirty="0"/>
              <a:t>Individual Interests?</a:t>
            </a:r>
            <a:endParaRPr lang="en-US"/>
          </a:p>
        </p:txBody>
      </p:sp>
    </p:spTree>
    <p:extLst>
      <p:ext uri="{BB962C8B-B14F-4D97-AF65-F5344CB8AC3E}">
        <p14:creationId xmlns:p14="http://schemas.microsoft.com/office/powerpoint/2010/main" val="375469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A49BC-2032-9543-8FD5-342C39A3283B}"/>
              </a:ext>
            </a:extLst>
          </p:cNvPr>
          <p:cNvSpPr>
            <a:spLocks noGrp="1"/>
          </p:cNvSpPr>
          <p:nvPr>
            <p:ph type="title"/>
          </p:nvPr>
        </p:nvSpPr>
        <p:spPr>
          <a:xfrm>
            <a:off x="1171074" y="1396686"/>
            <a:ext cx="3240506" cy="4064628"/>
          </a:xfrm>
        </p:spPr>
        <p:txBody>
          <a:bodyPr>
            <a:normAutofit/>
          </a:bodyPr>
          <a:lstStyle/>
          <a:p>
            <a:r>
              <a:rPr lang="en-US">
                <a:solidFill>
                  <a:srgbClr val="FFFFFF"/>
                </a:solidFill>
              </a:rPr>
              <a:t>The purpose of the state?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BB0C54E-9104-7049-B6B4-6EAE82C2CB7C}"/>
              </a:ext>
            </a:extLst>
          </p:cNvPr>
          <p:cNvSpPr>
            <a:spLocks noGrp="1"/>
          </p:cNvSpPr>
          <p:nvPr>
            <p:ph idx="1"/>
          </p:nvPr>
        </p:nvSpPr>
        <p:spPr>
          <a:xfrm>
            <a:off x="5370153" y="1526033"/>
            <a:ext cx="5536397" cy="3935281"/>
          </a:xfrm>
        </p:spPr>
        <p:txBody>
          <a:bodyPr>
            <a:normAutofit/>
          </a:bodyPr>
          <a:lstStyle/>
          <a:p>
            <a:pPr marL="0" indent="0">
              <a:buNone/>
            </a:pPr>
            <a:endParaRPr lang="en-US"/>
          </a:p>
          <a:p>
            <a:pPr marL="0" indent="0">
              <a:buNone/>
            </a:pPr>
            <a:r>
              <a:rPr lang="en-US" dirty="0"/>
              <a:t>Personal self-interests of the collective citizens?</a:t>
            </a:r>
            <a:endParaRPr lang="en-US"/>
          </a:p>
          <a:p>
            <a:pPr marL="0" indent="0">
              <a:buNone/>
            </a:pPr>
            <a:endParaRPr lang="en-US"/>
          </a:p>
          <a:p>
            <a:pPr marL="0" indent="0">
              <a:buNone/>
            </a:pPr>
            <a:r>
              <a:rPr lang="en-US" dirty="0"/>
              <a:t>Or</a:t>
            </a:r>
            <a:endParaRPr lang="en-US"/>
          </a:p>
          <a:p>
            <a:pPr marL="0" indent="0">
              <a:buNone/>
            </a:pPr>
            <a:endParaRPr lang="en-US"/>
          </a:p>
          <a:p>
            <a:pPr marL="0" indent="0">
              <a:buNone/>
            </a:pPr>
            <a:r>
              <a:rPr lang="en-US" dirty="0"/>
              <a:t>An ordered unity serving the common good?</a:t>
            </a:r>
            <a:endParaRPr lang="en-US"/>
          </a:p>
        </p:txBody>
      </p:sp>
    </p:spTree>
    <p:extLst>
      <p:ext uri="{BB962C8B-B14F-4D97-AF65-F5344CB8AC3E}">
        <p14:creationId xmlns:p14="http://schemas.microsoft.com/office/powerpoint/2010/main" val="1245550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DD1702-8DF3-9F4B-B644-57D6012BD3D9}"/>
              </a:ext>
            </a:extLst>
          </p:cNvPr>
          <p:cNvSpPr>
            <a:spLocks noGrp="1"/>
          </p:cNvSpPr>
          <p:nvPr>
            <p:ph type="title"/>
          </p:nvPr>
        </p:nvSpPr>
        <p:spPr>
          <a:xfrm>
            <a:off x="1171074" y="1396686"/>
            <a:ext cx="3240506" cy="4064628"/>
          </a:xfrm>
        </p:spPr>
        <p:txBody>
          <a:bodyPr>
            <a:normAutofit/>
          </a:bodyPr>
          <a:lstStyle/>
          <a:p>
            <a:r>
              <a:rPr lang="en-US">
                <a:solidFill>
                  <a:srgbClr val="FFFFFF"/>
                </a:solidFill>
              </a:rPr>
              <a:t>In Summary</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EED5074-E61C-E540-AB0B-BCC7F4CA8D33}"/>
              </a:ext>
            </a:extLst>
          </p:cNvPr>
          <p:cNvSpPr>
            <a:spLocks noGrp="1"/>
          </p:cNvSpPr>
          <p:nvPr>
            <p:ph idx="1"/>
          </p:nvPr>
        </p:nvSpPr>
        <p:spPr>
          <a:xfrm>
            <a:off x="5370153" y="1526033"/>
            <a:ext cx="5536397" cy="3935281"/>
          </a:xfrm>
        </p:spPr>
        <p:txBody>
          <a:bodyPr>
            <a:normAutofit/>
          </a:bodyPr>
          <a:lstStyle/>
          <a:p>
            <a:pPr marL="0" indent="0">
              <a:buNone/>
            </a:pPr>
            <a:r>
              <a:rPr lang="en-US" sz="2000"/>
              <a:t>Source: “Ukraine’s Challenge – to Us”, by Randall Smith, March 23, 2022, </a:t>
            </a:r>
            <a:r>
              <a:rPr lang="en-US" sz="2000">
                <a:hlinkClick r:id="" action="ppaction://noaction"/>
              </a:rPr>
              <a:t>www.the Catholic thing.org</a:t>
            </a:r>
            <a:endParaRPr lang="en-US" sz="2000"/>
          </a:p>
          <a:p>
            <a:pPr marL="0" indent="0">
              <a:buNone/>
            </a:pPr>
            <a:endParaRPr lang="en-US" sz="2000"/>
          </a:p>
          <a:p>
            <a:pPr marL="0" indent="0">
              <a:buNone/>
            </a:pPr>
            <a:r>
              <a:rPr lang="en-US" sz="2000"/>
              <a:t>“Ask not what your country can do for you, but what you can do for your country.” (President J.F. Kennedy’s inaugural address, 1/20/1961)</a:t>
            </a:r>
          </a:p>
          <a:p>
            <a:pPr marL="0" indent="0">
              <a:buNone/>
            </a:pPr>
            <a:endParaRPr lang="en-US" sz="2000"/>
          </a:p>
          <a:p>
            <a:pPr marL="0" indent="0">
              <a:buNone/>
            </a:pPr>
            <a:r>
              <a:rPr lang="en-US" sz="2000"/>
              <a:t>Or</a:t>
            </a:r>
          </a:p>
          <a:p>
            <a:pPr marL="0" indent="0">
              <a:buNone/>
            </a:pPr>
            <a:endParaRPr lang="en-US" sz="2000"/>
          </a:p>
          <a:p>
            <a:pPr marL="0" indent="0">
              <a:buNone/>
            </a:pPr>
            <a:r>
              <a:rPr lang="en-US" sz="2000"/>
              <a:t>“Ask not what you can do for your country, but what your country can do for you.”</a:t>
            </a:r>
          </a:p>
        </p:txBody>
      </p:sp>
    </p:spTree>
    <p:extLst>
      <p:ext uri="{BB962C8B-B14F-4D97-AF65-F5344CB8AC3E}">
        <p14:creationId xmlns:p14="http://schemas.microsoft.com/office/powerpoint/2010/main" val="3844908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5B60-311F-42ED-A11F-974FF233413C}"/>
              </a:ext>
            </a:extLst>
          </p:cNvPr>
          <p:cNvSpPr>
            <a:spLocks noGrp="1"/>
          </p:cNvSpPr>
          <p:nvPr>
            <p:ph type="title"/>
          </p:nvPr>
        </p:nvSpPr>
        <p:spPr/>
        <p:txBody>
          <a:bodyPr/>
          <a:lstStyle/>
          <a:p>
            <a:pPr algn="ctr"/>
            <a:r>
              <a:rPr lang="en-US" dirty="0"/>
              <a:t>Seventh and Tenth Commandments</a:t>
            </a:r>
            <a:br>
              <a:rPr lang="en-US" dirty="0"/>
            </a:br>
            <a:endParaRPr lang="en-US" dirty="0"/>
          </a:p>
        </p:txBody>
      </p:sp>
      <p:sp>
        <p:nvSpPr>
          <p:cNvPr id="3" name="Content Placeholder 2">
            <a:extLst>
              <a:ext uri="{FF2B5EF4-FFF2-40B4-BE49-F238E27FC236}">
                <a16:creationId xmlns:a16="http://schemas.microsoft.com/office/drawing/2014/main" id="{F3DE3132-7220-452B-A762-E8282413AD0C}"/>
              </a:ext>
            </a:extLst>
          </p:cNvPr>
          <p:cNvSpPr>
            <a:spLocks noGrp="1"/>
          </p:cNvSpPr>
          <p:nvPr>
            <p:ph idx="1"/>
          </p:nvPr>
        </p:nvSpPr>
        <p:spPr/>
        <p:txBody>
          <a:bodyPr>
            <a:normAutofit/>
          </a:bodyPr>
          <a:lstStyle/>
          <a:p>
            <a:pPr marL="0" indent="0" algn="ctr">
              <a:buNone/>
            </a:pPr>
            <a:r>
              <a:rPr lang="en-US" dirty="0"/>
              <a:t>7th</a:t>
            </a:r>
          </a:p>
          <a:p>
            <a:pPr marL="0" indent="0" algn="ctr">
              <a:buNone/>
            </a:pPr>
            <a:r>
              <a:rPr lang="en-US" dirty="0"/>
              <a:t>What is the extent of stealing? 	</a:t>
            </a:r>
          </a:p>
          <a:p>
            <a:pPr marL="0" indent="0" algn="ctr">
              <a:buNone/>
            </a:pPr>
            <a:r>
              <a:rPr lang="en-US" dirty="0"/>
              <a:t>10</a:t>
            </a:r>
            <a:r>
              <a:rPr lang="en-US" baseline="30000" dirty="0"/>
              <a:t>th</a:t>
            </a:r>
            <a:endParaRPr lang="en-US" dirty="0"/>
          </a:p>
          <a:p>
            <a:pPr marL="0" indent="0" algn="ctr">
              <a:buNone/>
            </a:pPr>
            <a:r>
              <a:rPr lang="en-US" dirty="0"/>
              <a:t>What are your neighbor’s goods?</a:t>
            </a:r>
          </a:p>
        </p:txBody>
      </p:sp>
    </p:spTree>
    <p:extLst>
      <p:ext uri="{BB962C8B-B14F-4D97-AF65-F5344CB8AC3E}">
        <p14:creationId xmlns:p14="http://schemas.microsoft.com/office/powerpoint/2010/main" val="148033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F8E1CC-D151-F34F-B3E4-C4AE3682E14B}"/>
              </a:ext>
            </a:extLst>
          </p:cNvPr>
          <p:cNvSpPr>
            <a:spLocks noGrp="1"/>
          </p:cNvSpPr>
          <p:nvPr>
            <p:ph type="title"/>
          </p:nvPr>
        </p:nvSpPr>
        <p:spPr>
          <a:xfrm>
            <a:off x="524741" y="620392"/>
            <a:ext cx="3808268" cy="5504688"/>
          </a:xfrm>
        </p:spPr>
        <p:txBody>
          <a:bodyPr>
            <a:normAutofit/>
          </a:bodyPr>
          <a:lstStyle/>
          <a:p>
            <a:r>
              <a:rPr lang="en-US" sz="4200">
                <a:solidFill>
                  <a:schemeClr val="bg1"/>
                </a:solidFill>
              </a:rPr>
              <a:t>Seventh Commandment</a:t>
            </a:r>
          </a:p>
        </p:txBody>
      </p:sp>
      <p:graphicFrame>
        <p:nvGraphicFramePr>
          <p:cNvPr id="5" name="Content Placeholder 2">
            <a:extLst>
              <a:ext uri="{FF2B5EF4-FFF2-40B4-BE49-F238E27FC236}">
                <a16:creationId xmlns:a16="http://schemas.microsoft.com/office/drawing/2014/main" id="{EEA5039A-575C-51C7-8740-8B8CD41098C2}"/>
              </a:ext>
            </a:extLst>
          </p:cNvPr>
          <p:cNvGraphicFramePr>
            <a:graphicFrameLocks noGrp="1"/>
          </p:cNvGraphicFramePr>
          <p:nvPr>
            <p:ph idx="1"/>
            <p:extLst>
              <p:ext uri="{D42A27DB-BD31-4B8C-83A1-F6EECF244321}">
                <p14:modId xmlns:p14="http://schemas.microsoft.com/office/powerpoint/2010/main" val="151348466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1684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C7E8-C1BD-3740-B734-819FDF944D61}"/>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Behaviors and Actions Contrary to </a:t>
            </a:r>
            <a:br>
              <a:rPr lang="en-US" sz="4000">
                <a:solidFill>
                  <a:srgbClr val="FFFFFF"/>
                </a:solidFill>
              </a:rPr>
            </a:br>
            <a:r>
              <a:rPr lang="en-US" sz="4000">
                <a:solidFill>
                  <a:srgbClr val="FFFFFF"/>
                </a:solidFill>
              </a:rPr>
              <a:t>Human Dignity</a:t>
            </a:r>
          </a:p>
        </p:txBody>
      </p:sp>
      <p:sp>
        <p:nvSpPr>
          <p:cNvPr id="3" name="Content Placeholder 2">
            <a:extLst>
              <a:ext uri="{FF2B5EF4-FFF2-40B4-BE49-F238E27FC236}">
                <a16:creationId xmlns:a16="http://schemas.microsoft.com/office/drawing/2014/main" id="{597B1968-8842-2646-B9FA-19F9DA2508DE}"/>
              </a:ext>
            </a:extLst>
          </p:cNvPr>
          <p:cNvSpPr>
            <a:spLocks noGrp="1"/>
          </p:cNvSpPr>
          <p:nvPr>
            <p:ph idx="1"/>
          </p:nvPr>
        </p:nvSpPr>
        <p:spPr>
          <a:xfrm>
            <a:off x="6503158" y="649480"/>
            <a:ext cx="4862447" cy="5546047"/>
          </a:xfrm>
        </p:spPr>
        <p:txBody>
          <a:bodyPr anchor="ctr">
            <a:normAutofit/>
          </a:bodyPr>
          <a:lstStyle/>
          <a:p>
            <a:r>
              <a:rPr lang="en-US" sz="2000"/>
              <a:t>Theft, deliberate retention of goods borrowed, or objects lost or business fraud (cf. Dt. 25:13-16)</a:t>
            </a:r>
          </a:p>
          <a:p>
            <a:r>
              <a:rPr lang="en-US" sz="2000"/>
              <a:t>Unjust wages (cf. Dt. 24:14-15)</a:t>
            </a:r>
          </a:p>
          <a:p>
            <a:r>
              <a:rPr lang="en-US" sz="2000"/>
              <a:t>Increasing prices by trading on the ignorance or hardship of another (cf. Am 8:4-6)</a:t>
            </a:r>
          </a:p>
          <a:p>
            <a:r>
              <a:rPr lang="en-US" sz="2000"/>
              <a:t>Misappropriation and private use of corporate property of an enterprise</a:t>
            </a:r>
          </a:p>
          <a:p>
            <a:r>
              <a:rPr lang="en-US" sz="2000"/>
              <a:t>Work badly done</a:t>
            </a:r>
          </a:p>
          <a:p>
            <a:r>
              <a:rPr lang="en-US" sz="2000"/>
              <a:t>Tax fraud</a:t>
            </a:r>
          </a:p>
          <a:p>
            <a:r>
              <a:rPr lang="en-US" sz="2000"/>
              <a:t>Forgery of checks and invoices</a:t>
            </a:r>
          </a:p>
          <a:p>
            <a:r>
              <a:rPr lang="en-US" sz="2000"/>
              <a:t>Excessive expenses</a:t>
            </a:r>
          </a:p>
          <a:p>
            <a:r>
              <a:rPr lang="en-US" sz="2000"/>
              <a:t>Waste </a:t>
            </a:r>
          </a:p>
        </p:txBody>
      </p:sp>
    </p:spTree>
    <p:extLst>
      <p:ext uri="{BB962C8B-B14F-4D97-AF65-F5344CB8AC3E}">
        <p14:creationId xmlns:p14="http://schemas.microsoft.com/office/powerpoint/2010/main" val="47935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C7E8-C1BD-3740-B734-819FDF944D61}"/>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Behaviors and Actions Contrary to </a:t>
            </a:r>
            <a:br>
              <a:rPr lang="en-US" sz="4000">
                <a:solidFill>
                  <a:srgbClr val="FFFFFF"/>
                </a:solidFill>
              </a:rPr>
            </a:br>
            <a:r>
              <a:rPr lang="en-US" sz="4000">
                <a:solidFill>
                  <a:srgbClr val="FFFFFF"/>
                </a:solidFill>
              </a:rPr>
              <a:t>Human Dignity</a:t>
            </a:r>
          </a:p>
        </p:txBody>
      </p:sp>
      <p:sp>
        <p:nvSpPr>
          <p:cNvPr id="3" name="Content Placeholder 2">
            <a:extLst>
              <a:ext uri="{FF2B5EF4-FFF2-40B4-BE49-F238E27FC236}">
                <a16:creationId xmlns:a16="http://schemas.microsoft.com/office/drawing/2014/main" id="{597B1968-8842-2646-B9FA-19F9DA2508DE}"/>
              </a:ext>
            </a:extLst>
          </p:cNvPr>
          <p:cNvSpPr>
            <a:spLocks noGrp="1"/>
          </p:cNvSpPr>
          <p:nvPr>
            <p:ph idx="1"/>
          </p:nvPr>
        </p:nvSpPr>
        <p:spPr>
          <a:xfrm>
            <a:off x="6503158" y="649480"/>
            <a:ext cx="4862447" cy="5546047"/>
          </a:xfrm>
        </p:spPr>
        <p:txBody>
          <a:bodyPr anchor="ctr">
            <a:normAutofit/>
          </a:bodyPr>
          <a:lstStyle/>
          <a:p>
            <a:r>
              <a:rPr lang="en-US" sz="2000" dirty="0"/>
              <a:t>Actions or enterprises which  </a:t>
            </a:r>
          </a:p>
          <a:p>
            <a:pPr lvl="1"/>
            <a:r>
              <a:rPr lang="en-US" sz="2000" dirty="0"/>
              <a:t>Lead to enslavement of human beings</a:t>
            </a:r>
          </a:p>
          <a:p>
            <a:pPr lvl="1"/>
            <a:r>
              <a:rPr lang="en-US" sz="2000" dirty="0"/>
              <a:t>Disregard the personal dignity of human beings</a:t>
            </a:r>
          </a:p>
          <a:p>
            <a:pPr lvl="1"/>
            <a:r>
              <a:rPr lang="en-US" sz="2000" dirty="0"/>
              <a:t>Buy or sell human beings like merchandise</a:t>
            </a:r>
          </a:p>
          <a:p>
            <a:r>
              <a:rPr lang="en-US" sz="2000" dirty="0"/>
              <a:t>Reducing persons to a source of profit (</a:t>
            </a:r>
            <a:r>
              <a:rPr lang="en-US" sz="2000" i="1" dirty="0"/>
              <a:t>Veritatis Splendor, </a:t>
            </a:r>
            <a:r>
              <a:rPr lang="en-US" sz="2000" dirty="0"/>
              <a:t>100)</a:t>
            </a:r>
          </a:p>
        </p:txBody>
      </p:sp>
    </p:spTree>
    <p:extLst>
      <p:ext uri="{BB962C8B-B14F-4D97-AF65-F5344CB8AC3E}">
        <p14:creationId xmlns:p14="http://schemas.microsoft.com/office/powerpoint/2010/main" val="7848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A8B38-0F1C-764A-8600-18D3E9244F27}"/>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Covet/Greed/Avarice/Envy</a:t>
            </a:r>
          </a:p>
        </p:txBody>
      </p:sp>
      <p:sp>
        <p:nvSpPr>
          <p:cNvPr id="3" name="Content Placeholder 2">
            <a:extLst>
              <a:ext uri="{FF2B5EF4-FFF2-40B4-BE49-F238E27FC236}">
                <a16:creationId xmlns:a16="http://schemas.microsoft.com/office/drawing/2014/main" id="{DFFB551B-52E5-F64B-B3DB-8B23BD07DF35}"/>
              </a:ext>
            </a:extLst>
          </p:cNvPr>
          <p:cNvSpPr>
            <a:spLocks noGrp="1"/>
          </p:cNvSpPr>
          <p:nvPr>
            <p:ph idx="1"/>
          </p:nvPr>
        </p:nvSpPr>
        <p:spPr>
          <a:xfrm>
            <a:off x="1371599" y="2318197"/>
            <a:ext cx="9724031" cy="3683358"/>
          </a:xfrm>
        </p:spPr>
        <p:txBody>
          <a:bodyPr anchor="ctr">
            <a:normAutofit/>
          </a:bodyPr>
          <a:lstStyle/>
          <a:p>
            <a:r>
              <a:rPr lang="en-US" sz="2000"/>
              <a:t>Covetousness - excessive desire for goods of others</a:t>
            </a:r>
          </a:p>
          <a:p>
            <a:r>
              <a:rPr lang="en-US" sz="2000"/>
              <a:t>Greed - “desire to amass earthly possessions without limit” (CCC 2536)</a:t>
            </a:r>
          </a:p>
          <a:p>
            <a:r>
              <a:rPr lang="en-US" sz="2000"/>
              <a:t>Avarice – “passion for riches and their attendant power” (CCC 2536)</a:t>
            </a:r>
          </a:p>
          <a:p>
            <a:r>
              <a:rPr lang="en-US" sz="2000"/>
              <a:t>Envy – “sadness at the sight of another’s goods and the immoderate desire to acquire them for oneself, even unjustly. When it wishes grave harm to a neighbor it is a mortal sin.” (CCC 2539)</a:t>
            </a:r>
          </a:p>
        </p:txBody>
      </p:sp>
    </p:spTree>
    <p:extLst>
      <p:ext uri="{BB962C8B-B14F-4D97-AF65-F5344CB8AC3E}">
        <p14:creationId xmlns:p14="http://schemas.microsoft.com/office/powerpoint/2010/main" val="301977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0843DB13-D613-1C4C-8FED-E55B32623246}"/>
              </a:ext>
            </a:extLst>
          </p:cNvPr>
          <p:cNvSpPr>
            <a:spLocks noGrp="1"/>
          </p:cNvSpPr>
          <p:nvPr>
            <p:ph type="title"/>
          </p:nvPr>
        </p:nvSpPr>
        <p:spPr>
          <a:xfrm>
            <a:off x="1188069" y="381935"/>
            <a:ext cx="4008583" cy="5974414"/>
          </a:xfrm>
        </p:spPr>
        <p:txBody>
          <a:bodyPr anchor="ctr">
            <a:normAutofit/>
          </a:bodyPr>
          <a:lstStyle/>
          <a:p>
            <a:r>
              <a:rPr lang="en-US" sz="7400">
                <a:solidFill>
                  <a:srgbClr val="FFFFFF"/>
                </a:solidFill>
              </a:rPr>
              <a:t>Examples in Today’s World</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DC4B19CC-D80F-8045-8F91-E5BEB7C006EB}"/>
              </a:ext>
            </a:extLst>
          </p:cNvPr>
          <p:cNvSpPr>
            <a:spLocks noGrp="1"/>
          </p:cNvSpPr>
          <p:nvPr>
            <p:ph idx="1"/>
          </p:nvPr>
        </p:nvSpPr>
        <p:spPr>
          <a:xfrm>
            <a:off x="6297233" y="518400"/>
            <a:ext cx="4771607" cy="5837949"/>
          </a:xfrm>
        </p:spPr>
        <p:txBody>
          <a:bodyPr anchor="ctr">
            <a:normAutofit/>
          </a:bodyPr>
          <a:lstStyle/>
          <a:p>
            <a:r>
              <a:rPr lang="en-US" sz="3600" dirty="0">
                <a:solidFill>
                  <a:schemeClr val="tx1">
                    <a:alpha val="80000"/>
                  </a:schemeClr>
                </a:solidFill>
              </a:rPr>
              <a:t>Excessive accumulation of goods?</a:t>
            </a:r>
          </a:p>
          <a:p>
            <a:pPr marL="0" indent="0">
              <a:buNone/>
            </a:pPr>
            <a:endParaRPr lang="en-US" sz="3600" dirty="0">
              <a:solidFill>
                <a:schemeClr val="tx1">
                  <a:alpha val="80000"/>
                </a:schemeClr>
              </a:solidFill>
            </a:endParaRPr>
          </a:p>
          <a:p>
            <a:r>
              <a:rPr lang="en-US" sz="3600" dirty="0">
                <a:solidFill>
                  <a:schemeClr val="tx1">
                    <a:alpha val="80000"/>
                  </a:schemeClr>
                </a:solidFill>
              </a:rPr>
              <a:t>Work badly done?</a:t>
            </a:r>
          </a:p>
          <a:p>
            <a:pPr marL="0" indent="0">
              <a:buNone/>
            </a:pPr>
            <a:endParaRPr lang="en-US" sz="3600" dirty="0">
              <a:solidFill>
                <a:schemeClr val="tx1">
                  <a:alpha val="80000"/>
                </a:schemeClr>
              </a:solidFill>
            </a:endParaRPr>
          </a:p>
          <a:p>
            <a:r>
              <a:rPr lang="en-US" sz="3600" dirty="0">
                <a:solidFill>
                  <a:schemeClr val="tx1">
                    <a:alpha val="80000"/>
                  </a:schemeClr>
                </a:solidFill>
              </a:rPr>
              <a:t>Unjust wages?</a:t>
            </a:r>
          </a:p>
          <a:p>
            <a:pPr marL="0" indent="0">
              <a:buNone/>
            </a:pPr>
            <a:endParaRPr lang="en-US"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58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7C8C-06F3-455E-94B0-E86CF22CA490}"/>
              </a:ext>
            </a:extLst>
          </p:cNvPr>
          <p:cNvSpPr>
            <a:spLocks noGrp="1"/>
          </p:cNvSpPr>
          <p:nvPr>
            <p:ph type="title"/>
          </p:nvPr>
        </p:nvSpPr>
        <p:spPr>
          <a:xfrm>
            <a:off x="6417733" y="490537"/>
            <a:ext cx="5291663" cy="1628775"/>
          </a:xfrm>
        </p:spPr>
        <p:txBody>
          <a:bodyPr anchor="b">
            <a:normAutofit/>
          </a:bodyPr>
          <a:lstStyle/>
          <a:p>
            <a:r>
              <a:rPr lang="en-US" sz="4000"/>
              <a:t>Stewardship and Private Property</a:t>
            </a:r>
          </a:p>
        </p:txBody>
      </p:sp>
      <p:pic>
        <p:nvPicPr>
          <p:cNvPr id="6" name="Picture 5">
            <a:extLst>
              <a:ext uri="{FF2B5EF4-FFF2-40B4-BE49-F238E27FC236}">
                <a16:creationId xmlns:a16="http://schemas.microsoft.com/office/drawing/2014/main" id="{EE71073A-2CBD-ED9C-09C7-643F6D4B3E2B}"/>
              </a:ext>
            </a:extLst>
          </p:cNvPr>
          <p:cNvPicPr>
            <a:picLocks noChangeAspect="1"/>
          </p:cNvPicPr>
          <p:nvPr/>
        </p:nvPicPr>
        <p:blipFill rotWithShape="1">
          <a:blip r:embed="rId2"/>
          <a:srcRect l="10081" r="3035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Content Placeholder 2">
            <a:extLst>
              <a:ext uri="{FF2B5EF4-FFF2-40B4-BE49-F238E27FC236}">
                <a16:creationId xmlns:a16="http://schemas.microsoft.com/office/drawing/2014/main" id="{D9E7699F-E951-9722-2EAE-977E243EF55F}"/>
              </a:ext>
            </a:extLst>
          </p:cNvPr>
          <p:cNvGraphicFramePr>
            <a:graphicFrameLocks noGrp="1"/>
          </p:cNvGraphicFramePr>
          <p:nvPr>
            <p:ph idx="1"/>
            <p:extLst>
              <p:ext uri="{D42A27DB-BD31-4B8C-83A1-F6EECF244321}">
                <p14:modId xmlns:p14="http://schemas.microsoft.com/office/powerpoint/2010/main" val="4084664003"/>
              </p:ext>
            </p:extLst>
          </p:nvPr>
        </p:nvGraphicFramePr>
        <p:xfrm>
          <a:off x="6417734" y="2614612"/>
          <a:ext cx="5291663" cy="3752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7913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3CA3DAA-08BB-476F-9793-941CFAEA5E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C1EF744A-E0CA-4659-9909-4B77BF70D3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09C8437-171E-4687-AA5E-A46A56AEE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4FEFA667-DE58-4745-9E9D-C6E61CB06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AEEF9C5A-5DCE-DC4F-A1F0-A21B1B15FBD9}"/>
              </a:ext>
            </a:extLst>
          </p:cNvPr>
          <p:cNvSpPr>
            <a:spLocks noGrp="1"/>
          </p:cNvSpPr>
          <p:nvPr>
            <p:ph type="title"/>
          </p:nvPr>
        </p:nvSpPr>
        <p:spPr>
          <a:xfrm>
            <a:off x="685800" y="1676400"/>
            <a:ext cx="3810000" cy="3505200"/>
          </a:xfrm>
        </p:spPr>
        <p:txBody>
          <a:bodyPr anchor="t">
            <a:normAutofit/>
          </a:bodyPr>
          <a:lstStyle/>
          <a:p>
            <a:r>
              <a:rPr lang="en-US" sz="4000"/>
              <a:t>Major Principles of Catholic Social Teaching</a:t>
            </a:r>
          </a:p>
        </p:txBody>
      </p:sp>
      <p:sp>
        <p:nvSpPr>
          <p:cNvPr id="3" name="Content Placeholder 2">
            <a:extLst>
              <a:ext uri="{FF2B5EF4-FFF2-40B4-BE49-F238E27FC236}">
                <a16:creationId xmlns:a16="http://schemas.microsoft.com/office/drawing/2014/main" id="{1D24756C-EE63-A441-A369-73A5AEA48FD0}"/>
              </a:ext>
            </a:extLst>
          </p:cNvPr>
          <p:cNvSpPr>
            <a:spLocks noGrp="1"/>
          </p:cNvSpPr>
          <p:nvPr>
            <p:ph idx="1"/>
          </p:nvPr>
        </p:nvSpPr>
        <p:spPr>
          <a:xfrm>
            <a:off x="4724404" y="1676400"/>
            <a:ext cx="5638796" cy="3505200"/>
          </a:xfrm>
        </p:spPr>
        <p:txBody>
          <a:bodyPr>
            <a:normAutofit/>
          </a:bodyPr>
          <a:lstStyle/>
          <a:p>
            <a:pPr marL="514350" indent="-514350">
              <a:buFont typeface="Arial" panose="020B0604020202020204" pitchFamily="34" charset="0"/>
              <a:buAutoNum type="arabicPeriod"/>
            </a:pPr>
            <a:r>
              <a:rPr lang="en-US" sz="2200">
                <a:solidFill>
                  <a:schemeClr val="tx1">
                    <a:alpha val="55000"/>
                  </a:schemeClr>
                </a:solidFill>
              </a:rPr>
              <a:t>The intrinsic transcendent dignity (worth) of every human being.</a:t>
            </a:r>
          </a:p>
          <a:p>
            <a:pPr marL="514350" indent="-514350">
              <a:buAutoNum type="arabicPeriod"/>
            </a:pPr>
            <a:r>
              <a:rPr lang="en-US" sz="2200">
                <a:solidFill>
                  <a:schemeClr val="tx1">
                    <a:alpha val="55000"/>
                  </a:schemeClr>
                </a:solidFill>
              </a:rPr>
              <a:t>The principle of the common good,</a:t>
            </a:r>
          </a:p>
          <a:p>
            <a:pPr marL="514350" indent="-514350">
              <a:buAutoNum type="arabicPeriod"/>
            </a:pPr>
            <a:r>
              <a:rPr lang="en-US" sz="2200">
                <a:solidFill>
                  <a:schemeClr val="tx1">
                    <a:alpha val="55000"/>
                  </a:schemeClr>
                </a:solidFill>
              </a:rPr>
              <a:t>The universal destination of goods,</a:t>
            </a:r>
          </a:p>
          <a:p>
            <a:pPr marL="514350" indent="-514350">
              <a:buAutoNum type="arabicPeriod"/>
            </a:pPr>
            <a:r>
              <a:rPr lang="en-US" sz="2200">
                <a:solidFill>
                  <a:schemeClr val="tx1">
                    <a:alpha val="55000"/>
                  </a:schemeClr>
                </a:solidFill>
              </a:rPr>
              <a:t>The principle of subsidiarity (matters ought to be handled by the smallest, lowest or least centralized competent authority),</a:t>
            </a:r>
          </a:p>
          <a:p>
            <a:pPr marL="514350" indent="-514350">
              <a:buAutoNum type="arabicPeriod"/>
            </a:pPr>
            <a:r>
              <a:rPr lang="en-US" sz="2200">
                <a:solidFill>
                  <a:schemeClr val="tx1">
                    <a:alpha val="55000"/>
                  </a:schemeClr>
                </a:solidFill>
              </a:rPr>
              <a:t>Participation in democracy, and</a:t>
            </a:r>
          </a:p>
          <a:p>
            <a:pPr marL="514350" indent="-514350">
              <a:buAutoNum type="arabicPeriod"/>
            </a:pPr>
            <a:r>
              <a:rPr lang="en-US" sz="2200">
                <a:solidFill>
                  <a:schemeClr val="tx1">
                    <a:alpha val="55000"/>
                  </a:schemeClr>
                </a:solidFill>
              </a:rPr>
              <a:t>The principle of solidarity.</a:t>
            </a:r>
          </a:p>
          <a:p>
            <a:pPr marL="0" indent="0">
              <a:buNone/>
            </a:pPr>
            <a:endParaRPr lang="en-US" sz="2200">
              <a:solidFill>
                <a:schemeClr val="tx1">
                  <a:alpha val="55000"/>
                </a:schemeClr>
              </a:solidFill>
            </a:endParaRPr>
          </a:p>
          <a:p>
            <a:pPr marL="514350" indent="-514350">
              <a:buAutoNum type="arabicPeriod"/>
            </a:pPr>
            <a:endParaRPr lang="en-US" sz="2200">
              <a:solidFill>
                <a:schemeClr val="tx1">
                  <a:alpha val="55000"/>
                </a:schemeClr>
              </a:solidFill>
            </a:endParaRPr>
          </a:p>
        </p:txBody>
      </p:sp>
    </p:spTree>
    <p:extLst>
      <p:ext uri="{BB962C8B-B14F-4D97-AF65-F5344CB8AC3E}">
        <p14:creationId xmlns:p14="http://schemas.microsoft.com/office/powerpoint/2010/main" val="81294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3"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9F9F74-D82B-3C40-85A4-8A0ABD3890D0}"/>
              </a:ext>
            </a:extLst>
          </p:cNvPr>
          <p:cNvSpPr>
            <a:spLocks noGrp="1"/>
          </p:cNvSpPr>
          <p:nvPr>
            <p:ph type="title"/>
          </p:nvPr>
        </p:nvSpPr>
        <p:spPr>
          <a:xfrm>
            <a:off x="841247" y="978619"/>
            <a:ext cx="3410712" cy="1106424"/>
          </a:xfrm>
        </p:spPr>
        <p:txBody>
          <a:bodyPr>
            <a:normAutofit/>
          </a:bodyPr>
          <a:lstStyle/>
          <a:p>
            <a:pPr algn="ctr"/>
            <a:r>
              <a:rPr lang="en-US" sz="3200" dirty="0"/>
              <a:t>Socialism/Marxism/Communism</a:t>
            </a:r>
          </a:p>
        </p:txBody>
      </p:sp>
      <p:sp>
        <p:nvSpPr>
          <p:cNvPr id="75"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C83199B-1650-6C47-B478-1FB81C6ACB85}"/>
              </a:ext>
            </a:extLst>
          </p:cNvPr>
          <p:cNvSpPr>
            <a:spLocks noGrp="1"/>
          </p:cNvSpPr>
          <p:nvPr>
            <p:ph idx="1"/>
          </p:nvPr>
        </p:nvSpPr>
        <p:spPr>
          <a:xfrm>
            <a:off x="841247" y="2085043"/>
            <a:ext cx="3410712" cy="3004378"/>
          </a:xfrm>
        </p:spPr>
        <p:txBody>
          <a:bodyPr>
            <a:normAutofit/>
          </a:bodyPr>
          <a:lstStyle/>
          <a:p>
            <a:pPr marL="0" indent="0">
              <a:buNone/>
            </a:pPr>
            <a:endParaRPr lang="en-US" sz="1700" dirty="0"/>
          </a:p>
          <a:p>
            <a:pPr marL="0" indent="0">
              <a:buNone/>
            </a:pPr>
            <a:endParaRPr lang="en-US" sz="1700" dirty="0"/>
          </a:p>
          <a:p>
            <a:pPr marL="0" indent="0">
              <a:buNone/>
            </a:pPr>
            <a:r>
              <a:rPr lang="en-US" sz="1700" dirty="0">
                <a:hlinkClick r:id="rId2"/>
              </a:rPr>
              <a:t>https://www.youtube.com/watch?v=IqOmAdVCc0k</a:t>
            </a:r>
            <a:endParaRPr lang="en-US" sz="1700" dirty="0"/>
          </a:p>
          <a:p>
            <a:pPr marL="0" indent="0">
              <a:buNone/>
            </a:pPr>
            <a:r>
              <a:rPr lang="en-US" sz="1700" dirty="0"/>
              <a:t>Father Robert Spitzer on Socialism (start at 8:00 – 13:30 mark)</a:t>
            </a:r>
          </a:p>
          <a:p>
            <a:pPr marL="0" indent="0">
              <a:buNone/>
            </a:pPr>
            <a:r>
              <a:rPr lang="en-US" sz="1700" dirty="0"/>
              <a:t> </a:t>
            </a:r>
          </a:p>
          <a:p>
            <a:pPr marL="0" indent="0">
              <a:buNone/>
            </a:pPr>
            <a:endParaRPr lang="en-US" sz="1700" dirty="0"/>
          </a:p>
        </p:txBody>
      </p:sp>
      <p:pic>
        <p:nvPicPr>
          <p:cNvPr id="2050" name="Picture 2" descr="See the source image">
            <a:extLst>
              <a:ext uri="{FF2B5EF4-FFF2-40B4-BE49-F238E27FC236}">
                <a16:creationId xmlns:a16="http://schemas.microsoft.com/office/drawing/2014/main" id="{9894939A-09CB-48B2-9E11-39B69229F0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8" r="3661" b="-1"/>
          <a:stretch/>
        </p:blipFill>
        <p:spPr bwMode="auto">
          <a:xfrm>
            <a:off x="5124450" y="634382"/>
            <a:ext cx="6657213" cy="549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96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85519-E739-8041-BBB3-D47E639EBFF9}"/>
              </a:ext>
            </a:extLst>
          </p:cNvPr>
          <p:cNvSpPr>
            <a:spLocks noGrp="1"/>
          </p:cNvSpPr>
          <p:nvPr>
            <p:ph type="title"/>
          </p:nvPr>
        </p:nvSpPr>
        <p:spPr/>
        <p:txBody>
          <a:bodyPr/>
          <a:lstStyle/>
          <a:p>
            <a:pPr algn="ctr"/>
            <a:r>
              <a:rPr lang="en-US" dirty="0"/>
              <a:t>Principles of Catholic Moral Teaching</a:t>
            </a:r>
          </a:p>
        </p:txBody>
      </p:sp>
      <p:sp>
        <p:nvSpPr>
          <p:cNvPr id="3" name="Content Placeholder 2">
            <a:extLst>
              <a:ext uri="{FF2B5EF4-FFF2-40B4-BE49-F238E27FC236}">
                <a16:creationId xmlns:a16="http://schemas.microsoft.com/office/drawing/2014/main" id="{14D3C490-EFAB-7742-890A-AF71A6CC1046}"/>
              </a:ext>
            </a:extLst>
          </p:cNvPr>
          <p:cNvSpPr>
            <a:spLocks noGrp="1"/>
          </p:cNvSpPr>
          <p:nvPr>
            <p:ph idx="1"/>
          </p:nvPr>
        </p:nvSpPr>
        <p:spPr/>
        <p:txBody>
          <a:bodyPr/>
          <a:lstStyle/>
          <a:p>
            <a:r>
              <a:rPr lang="en-US" dirty="0"/>
              <a:t>Three levels of authoritative pronouncements within the Catholic Church:</a:t>
            </a:r>
          </a:p>
          <a:p>
            <a:pPr lvl="1"/>
            <a:r>
              <a:rPr lang="en-US" i="1" dirty="0"/>
              <a:t>Extraordinary Magist</a:t>
            </a:r>
            <a:r>
              <a:rPr lang="en-US" dirty="0"/>
              <a:t>erium – which is infallible and needed for salvation.</a:t>
            </a:r>
          </a:p>
          <a:p>
            <a:pPr lvl="1"/>
            <a:r>
              <a:rPr lang="en-US" i="1" dirty="0"/>
              <a:t>Ordinary Magisterium </a:t>
            </a:r>
            <a:r>
              <a:rPr lang="en-US" dirty="0"/>
              <a:t>– not infallible; subject to limited error, but even if it is in error, it cannot lead away from salvation.</a:t>
            </a:r>
          </a:p>
          <a:p>
            <a:pPr lvl="1"/>
            <a:r>
              <a:rPr lang="en-US" i="1" dirty="0"/>
              <a:t>Prudential Judgement </a:t>
            </a:r>
            <a:r>
              <a:rPr lang="en-US" dirty="0"/>
              <a:t>– not infallible; subject to change or error; not needed for salvation </a:t>
            </a:r>
            <a:r>
              <a:rPr lang="en-US" i="1" dirty="0"/>
              <a:t>per se.</a:t>
            </a:r>
          </a:p>
          <a:p>
            <a:pPr lvl="1"/>
            <a:endParaRPr lang="en-US" i="1" dirty="0"/>
          </a:p>
          <a:p>
            <a:pPr marL="457200" lvl="1" indent="0" algn="ctr">
              <a:buNone/>
            </a:pPr>
            <a:r>
              <a:rPr lang="en-US" i="1" dirty="0"/>
              <a:t>It is well understood that the principles of Catholic social teaching are part of the ordinary magisterium of the Catholic Church</a:t>
            </a:r>
          </a:p>
          <a:p>
            <a:pPr lvl="1"/>
            <a:endParaRPr lang="en-US" i="1" dirty="0"/>
          </a:p>
          <a:p>
            <a:pPr marL="457200" lvl="1" indent="0">
              <a:buNone/>
            </a:pPr>
            <a:endParaRPr lang="en-US" i="1" dirty="0"/>
          </a:p>
        </p:txBody>
      </p:sp>
    </p:spTree>
    <p:extLst>
      <p:ext uri="{BB962C8B-B14F-4D97-AF65-F5344CB8AC3E}">
        <p14:creationId xmlns:p14="http://schemas.microsoft.com/office/powerpoint/2010/main" val="153739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heckerboard(across)">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54CEE41-A440-6645-AEB2-20D83FD8FAB4}"/>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Intrinsic Transcendent Dignity of Every Human Person</a:t>
            </a:r>
          </a:p>
        </p:txBody>
      </p:sp>
      <p:sp>
        <p:nvSpPr>
          <p:cNvPr id="11" name="Content Placeholder 2">
            <a:extLst>
              <a:ext uri="{FF2B5EF4-FFF2-40B4-BE49-F238E27FC236}">
                <a16:creationId xmlns:a16="http://schemas.microsoft.com/office/drawing/2014/main" id="{7502EA67-97F9-4F49-A213-A6AFB8EBE3A2}"/>
              </a:ext>
            </a:extLst>
          </p:cNvPr>
          <p:cNvSpPr>
            <a:spLocks noGrp="1"/>
          </p:cNvSpPr>
          <p:nvPr>
            <p:ph idx="1"/>
          </p:nvPr>
        </p:nvSpPr>
        <p:spPr>
          <a:xfrm>
            <a:off x="1367624" y="2490436"/>
            <a:ext cx="9708995" cy="3567173"/>
          </a:xfrm>
        </p:spPr>
        <p:txBody>
          <a:bodyPr anchor="ctr">
            <a:normAutofit/>
          </a:bodyPr>
          <a:lstStyle/>
          <a:p>
            <a:r>
              <a:rPr lang="en-US" sz="2400" dirty="0"/>
              <a:t>(Matt 25: 40, 45) “Truly, I tell you, whatever you did for one of the least of these brothers and sisters of mine, you did for me…Truly I tell you, whatever you did not do for one of the least of these, you did not do for me.”</a:t>
            </a:r>
          </a:p>
          <a:p>
            <a:r>
              <a:rPr lang="en-US" sz="2400" dirty="0"/>
              <a:t>Jesus equates Himself to the least of his brothers and sisters.</a:t>
            </a:r>
          </a:p>
          <a:p>
            <a:r>
              <a:rPr lang="en-US" sz="2400" dirty="0"/>
              <a:t>Jesus elevates everyone including slaves, prisoners, poorest of the poor to His own inestimable Divine dignity.</a:t>
            </a:r>
          </a:p>
          <a:p>
            <a:r>
              <a:rPr lang="en-US" sz="2400" dirty="0"/>
              <a:t>Which level of authoritative pronouncement would this be? (Infallible, ordinary, or prudential judgement)</a:t>
            </a:r>
          </a:p>
        </p:txBody>
      </p:sp>
    </p:spTree>
    <p:extLst>
      <p:ext uri="{BB962C8B-B14F-4D97-AF65-F5344CB8AC3E}">
        <p14:creationId xmlns:p14="http://schemas.microsoft.com/office/powerpoint/2010/main" val="108392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ACD67FA9-1CEF-D44C-8236-27BBF053352E}"/>
              </a:ext>
            </a:extLst>
          </p:cNvPr>
          <p:cNvSpPr>
            <a:spLocks noGrp="1"/>
          </p:cNvSpPr>
          <p:nvPr>
            <p:ph type="title"/>
          </p:nvPr>
        </p:nvSpPr>
        <p:spPr>
          <a:xfrm>
            <a:off x="1098468" y="885651"/>
            <a:ext cx="3229803" cy="4624603"/>
          </a:xfrm>
        </p:spPr>
        <p:txBody>
          <a:bodyPr>
            <a:normAutofit/>
          </a:bodyPr>
          <a:lstStyle/>
          <a:p>
            <a:r>
              <a:rPr lang="en-US">
                <a:solidFill>
                  <a:srgbClr val="FFFFFF"/>
                </a:solidFill>
              </a:rPr>
              <a:t>Principle of the Common Good</a:t>
            </a:r>
          </a:p>
        </p:txBody>
      </p:sp>
      <p:sp>
        <p:nvSpPr>
          <p:cNvPr id="3" name="Content Placeholder 2">
            <a:extLst>
              <a:ext uri="{FF2B5EF4-FFF2-40B4-BE49-F238E27FC236}">
                <a16:creationId xmlns:a16="http://schemas.microsoft.com/office/drawing/2014/main" id="{3F16CF4F-F02E-1145-9412-1C688226C449}"/>
              </a:ext>
            </a:extLst>
          </p:cNvPr>
          <p:cNvSpPr>
            <a:spLocks noGrp="1"/>
          </p:cNvSpPr>
          <p:nvPr>
            <p:ph idx="1"/>
          </p:nvPr>
        </p:nvSpPr>
        <p:spPr>
          <a:xfrm>
            <a:off x="4978708" y="885651"/>
            <a:ext cx="6525220" cy="4616849"/>
          </a:xfrm>
        </p:spPr>
        <p:txBody>
          <a:bodyPr anchor="ctr">
            <a:normAutofit/>
          </a:bodyPr>
          <a:lstStyle/>
          <a:p>
            <a:r>
              <a:rPr lang="en-US" sz="2200" dirty="0"/>
              <a:t>“The principle of the common good, to which every aspect of social life must be related if it is to attain its fullest meaning, stems from the dignity, unity and equality of all people.”</a:t>
            </a:r>
          </a:p>
          <a:p>
            <a:r>
              <a:rPr lang="en-US" sz="2200" dirty="0"/>
              <a:t>“The sum total of social conditions which allow people, either as groups or as individuals to reach their fulfilment more fully and more easily.”</a:t>
            </a:r>
          </a:p>
          <a:p>
            <a:r>
              <a:rPr lang="en-US" sz="2200" dirty="0"/>
              <a:t>Examples:</a:t>
            </a:r>
          </a:p>
          <a:p>
            <a:pPr lvl="1"/>
            <a:r>
              <a:rPr lang="en-US" sz="2200" dirty="0"/>
              <a:t>Sound judicial system</a:t>
            </a:r>
          </a:p>
          <a:p>
            <a:pPr lvl="1"/>
            <a:r>
              <a:rPr lang="en-US" sz="2200" dirty="0"/>
              <a:t>Organization of state’s powers</a:t>
            </a:r>
          </a:p>
          <a:p>
            <a:pPr lvl="1"/>
            <a:r>
              <a:rPr lang="en-US" sz="2200" dirty="0"/>
              <a:t>Provision of essential services to all </a:t>
            </a:r>
          </a:p>
          <a:p>
            <a:pPr lvl="1"/>
            <a:r>
              <a:rPr lang="en-US" sz="2200" dirty="0"/>
              <a:t>Personal and group actions</a:t>
            </a:r>
          </a:p>
        </p:txBody>
      </p:sp>
    </p:spTree>
    <p:extLst>
      <p:ext uri="{BB962C8B-B14F-4D97-AF65-F5344CB8AC3E}">
        <p14:creationId xmlns:p14="http://schemas.microsoft.com/office/powerpoint/2010/main" val="2320135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297B0C0-5CBE-3A4A-AD39-ABC0DD52C7A2}"/>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Universal Destination of Goods</a:t>
            </a:r>
          </a:p>
        </p:txBody>
      </p:sp>
      <p:sp>
        <p:nvSpPr>
          <p:cNvPr id="3" name="Content Placeholder 2">
            <a:extLst>
              <a:ext uri="{FF2B5EF4-FFF2-40B4-BE49-F238E27FC236}">
                <a16:creationId xmlns:a16="http://schemas.microsoft.com/office/drawing/2014/main" id="{73297A57-FC3C-114F-B209-C11C684F35AE}"/>
              </a:ext>
            </a:extLst>
          </p:cNvPr>
          <p:cNvSpPr>
            <a:spLocks noGrp="1"/>
          </p:cNvSpPr>
          <p:nvPr>
            <p:ph idx="1"/>
          </p:nvPr>
        </p:nvSpPr>
        <p:spPr>
          <a:xfrm>
            <a:off x="1367624" y="2490436"/>
            <a:ext cx="9708995" cy="3567173"/>
          </a:xfrm>
        </p:spPr>
        <p:txBody>
          <a:bodyPr anchor="ctr">
            <a:normAutofit/>
          </a:bodyPr>
          <a:lstStyle/>
          <a:p>
            <a:r>
              <a:rPr lang="en-US" sz="2400" dirty="0"/>
              <a:t>This expression refers to the fact that God wills that His creation of the earth (and its fruits) sustain </a:t>
            </a:r>
            <a:r>
              <a:rPr lang="en-US" sz="2400" i="1" dirty="0"/>
              <a:t>all</a:t>
            </a:r>
            <a:r>
              <a:rPr lang="en-US" sz="2400" dirty="0"/>
              <a:t> people. </a:t>
            </a:r>
          </a:p>
          <a:p>
            <a:r>
              <a:rPr lang="en-US" sz="2400" dirty="0"/>
              <a:t>All people have the right to share the earth’s goods in order to meet their needs (and their families’ needs) (right to private property).</a:t>
            </a:r>
          </a:p>
          <a:p>
            <a:r>
              <a:rPr lang="en-US" sz="2400" dirty="0"/>
              <a:t>These include sustenance, shelter, safety.</a:t>
            </a:r>
          </a:p>
          <a:p>
            <a:r>
              <a:rPr lang="en-US" sz="2400" dirty="0"/>
              <a:t>Also include personal fulfillment such as work, community, education, and culture.</a:t>
            </a:r>
          </a:p>
          <a:p>
            <a:pPr marL="0" indent="0">
              <a:buNone/>
            </a:pPr>
            <a:r>
              <a:rPr lang="en-US" sz="2400" dirty="0"/>
              <a:t>Is this collectivism or socialism?</a:t>
            </a:r>
          </a:p>
        </p:txBody>
      </p:sp>
    </p:spTree>
    <p:extLst>
      <p:ext uri="{BB962C8B-B14F-4D97-AF65-F5344CB8AC3E}">
        <p14:creationId xmlns:p14="http://schemas.microsoft.com/office/powerpoint/2010/main" val="118840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56B7C5-B00E-B743-A655-65F0B9E87162}"/>
              </a:ext>
            </a:extLst>
          </p:cNvPr>
          <p:cNvSpPr>
            <a:spLocks noGrp="1"/>
          </p:cNvSpPr>
          <p:nvPr>
            <p:ph type="title"/>
          </p:nvPr>
        </p:nvSpPr>
        <p:spPr>
          <a:xfrm>
            <a:off x="841248" y="548640"/>
            <a:ext cx="3600860" cy="5431536"/>
          </a:xfrm>
        </p:spPr>
        <p:txBody>
          <a:bodyPr>
            <a:normAutofit/>
          </a:bodyPr>
          <a:lstStyle/>
          <a:p>
            <a:r>
              <a:rPr lang="en-US" sz="5400"/>
              <a:t>Universal Destination of Goods: Collectivism or Socialism?</a:t>
            </a: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46D22-F45A-7340-B537-A77628A30CA8}"/>
              </a:ext>
            </a:extLst>
          </p:cNvPr>
          <p:cNvSpPr>
            <a:spLocks noGrp="1"/>
          </p:cNvSpPr>
          <p:nvPr>
            <p:ph idx="1"/>
          </p:nvPr>
        </p:nvSpPr>
        <p:spPr>
          <a:xfrm>
            <a:off x="5126418" y="552091"/>
            <a:ext cx="6224335" cy="5431536"/>
          </a:xfrm>
        </p:spPr>
        <p:txBody>
          <a:bodyPr anchor="ctr">
            <a:normAutofit/>
          </a:bodyPr>
          <a:lstStyle/>
          <a:p>
            <a:r>
              <a:rPr lang="en-US" sz="1900" dirty="0"/>
              <a:t>Just the opposite</a:t>
            </a:r>
          </a:p>
          <a:p>
            <a:pPr lvl="1"/>
            <a:r>
              <a:rPr lang="en-US" sz="1900" dirty="0"/>
              <a:t>Advocacy of the universal right to share in the earth’s goods as well as the right to private property and the right to participate in the free market.</a:t>
            </a:r>
          </a:p>
          <a:p>
            <a:pPr lvl="1"/>
            <a:r>
              <a:rPr lang="en-US" sz="1900" dirty="0"/>
              <a:t>These economical rights could be in conflict when taken to extremes, but</a:t>
            </a:r>
          </a:p>
          <a:p>
            <a:pPr lvl="1"/>
            <a:r>
              <a:rPr lang="en-US" sz="1900" dirty="0"/>
              <a:t>The Church advocates that they be kept in balance.</a:t>
            </a:r>
          </a:p>
          <a:p>
            <a:pPr lvl="1"/>
            <a:endParaRPr lang="en-US" sz="1900" dirty="0"/>
          </a:p>
          <a:p>
            <a:pPr lvl="1"/>
            <a:r>
              <a:rPr lang="en-US" sz="1900" dirty="0"/>
              <a:t>The right to private property and participation in the free market are deprived in collectivism and Marxism.</a:t>
            </a:r>
          </a:p>
          <a:p>
            <a:pPr lvl="1"/>
            <a:endParaRPr lang="en-US" sz="1900" dirty="0"/>
          </a:p>
          <a:p>
            <a:pPr lvl="1"/>
            <a:r>
              <a:rPr lang="en-US" sz="1900" dirty="0"/>
              <a:t>How free is the free market? Is it just for Walmart Superstore to force itself into a community taking the business away from smaller retail stores?</a:t>
            </a:r>
          </a:p>
          <a:p>
            <a:pPr lvl="1"/>
            <a:r>
              <a:rPr lang="en-US" sz="1900" dirty="0"/>
              <a:t>What about monopolies? What about workers being exploited so that the owner can make a profit?</a:t>
            </a:r>
          </a:p>
        </p:txBody>
      </p:sp>
    </p:spTree>
    <p:extLst>
      <p:ext uri="{BB962C8B-B14F-4D97-AF65-F5344CB8AC3E}">
        <p14:creationId xmlns:p14="http://schemas.microsoft.com/office/powerpoint/2010/main" val="104750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13470A1-65EB-DB4C-BC10-FED3C52C7D12}"/>
              </a:ext>
            </a:extLst>
          </p:cNvPr>
          <p:cNvSpPr>
            <a:spLocks noGrp="1"/>
          </p:cNvSpPr>
          <p:nvPr>
            <p:ph type="title"/>
          </p:nvPr>
        </p:nvSpPr>
        <p:spPr>
          <a:xfrm>
            <a:off x="841246" y="673770"/>
            <a:ext cx="3644489" cy="2414488"/>
          </a:xfrm>
        </p:spPr>
        <p:txBody>
          <a:bodyPr anchor="t">
            <a:normAutofit/>
          </a:bodyPr>
          <a:lstStyle/>
          <a:p>
            <a:r>
              <a:rPr lang="en-US" sz="5400" dirty="0">
                <a:solidFill>
                  <a:srgbClr val="FFFFFF"/>
                </a:solidFill>
              </a:rPr>
              <a:t>Conflict of Interest</a:t>
            </a:r>
          </a:p>
        </p:txBody>
      </p:sp>
      <p:sp>
        <p:nvSpPr>
          <p:cNvPr id="3" name="Content Placeholder 2">
            <a:extLst>
              <a:ext uri="{FF2B5EF4-FFF2-40B4-BE49-F238E27FC236}">
                <a16:creationId xmlns:a16="http://schemas.microsoft.com/office/drawing/2014/main" id="{F924AE29-7ECF-8C4A-997B-54D54B30C355}"/>
              </a:ext>
            </a:extLst>
          </p:cNvPr>
          <p:cNvSpPr>
            <a:spLocks noGrp="1"/>
          </p:cNvSpPr>
          <p:nvPr>
            <p:ph idx="1"/>
          </p:nvPr>
        </p:nvSpPr>
        <p:spPr>
          <a:xfrm>
            <a:off x="6095999" y="882315"/>
            <a:ext cx="5254754" cy="5294647"/>
          </a:xfrm>
        </p:spPr>
        <p:txBody>
          <a:bodyPr>
            <a:normAutofit/>
          </a:bodyPr>
          <a:lstStyle/>
          <a:p>
            <a:pPr marL="0" indent="0">
              <a:buNone/>
            </a:pPr>
            <a:r>
              <a:rPr lang="en-US" sz="2200" dirty="0">
                <a:sym typeface="Wingdings" pitchFamily="2" charset="2"/>
              </a:rPr>
              <a:t>&lt;- </a:t>
            </a:r>
            <a:r>
              <a:rPr lang="en-US" sz="2200" u="sng" dirty="0">
                <a:sym typeface="Wingdings" pitchFamily="2" charset="2"/>
              </a:rPr>
              <a:t>universal destination of goods vs. right to private property </a:t>
            </a:r>
            <a:r>
              <a:rPr lang="en-US" sz="2200" dirty="0">
                <a:sym typeface="Wingdings" pitchFamily="2" charset="2"/>
              </a:rPr>
              <a:t>-&gt;</a:t>
            </a:r>
          </a:p>
          <a:p>
            <a:r>
              <a:rPr lang="en-US" sz="2200" dirty="0"/>
              <a:t>The right to private property (justly acquired) does not do away with the original gift of the earth to the whole of mankind. (CCC 2403)</a:t>
            </a:r>
          </a:p>
          <a:p>
            <a:r>
              <a:rPr lang="en-US" sz="2200" dirty="0"/>
              <a:t>The universal destination of goods remains primordial, even if the promotion of the common good requires respect for the right to private property and its exercise. (CCC 2403)</a:t>
            </a:r>
          </a:p>
          <a:p>
            <a:pPr marL="0" indent="0">
              <a:buNone/>
            </a:pPr>
            <a:endParaRPr lang="en-US" sz="2200" dirty="0"/>
          </a:p>
          <a:p>
            <a:pPr marL="0" indent="0">
              <a:buNone/>
            </a:pPr>
            <a:r>
              <a:rPr lang="en-US" sz="2200" dirty="0"/>
              <a:t>Is this a conflict of interest? </a:t>
            </a:r>
          </a:p>
          <a:p>
            <a:pPr marL="0" indent="0">
              <a:buNone/>
            </a:pPr>
            <a:r>
              <a:rPr lang="en-US" sz="2200" dirty="0"/>
              <a:t>How can we resolve it?</a:t>
            </a:r>
          </a:p>
        </p:txBody>
      </p:sp>
    </p:spTree>
    <p:extLst>
      <p:ext uri="{BB962C8B-B14F-4D97-AF65-F5344CB8AC3E}">
        <p14:creationId xmlns:p14="http://schemas.microsoft.com/office/powerpoint/2010/main" val="22661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F3A1B3-A5D8-E74F-B164-D604A14AC8C4}"/>
              </a:ext>
            </a:extLst>
          </p:cNvPr>
          <p:cNvSpPr>
            <a:spLocks noGrp="1"/>
          </p:cNvSpPr>
          <p:nvPr>
            <p:ph type="title"/>
          </p:nvPr>
        </p:nvSpPr>
        <p:spPr>
          <a:xfrm>
            <a:off x="635000" y="640823"/>
            <a:ext cx="3418659" cy="5583148"/>
          </a:xfrm>
        </p:spPr>
        <p:txBody>
          <a:bodyPr anchor="ctr">
            <a:normAutofit/>
          </a:bodyPr>
          <a:lstStyle/>
          <a:p>
            <a:r>
              <a:rPr lang="en-US" sz="5400"/>
              <a:t>Conflict of Interest</a:t>
            </a:r>
          </a:p>
        </p:txBody>
      </p:sp>
      <p:sp>
        <p:nvSpPr>
          <p:cNvPr id="7"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2">
            <a:extLst>
              <a:ext uri="{FF2B5EF4-FFF2-40B4-BE49-F238E27FC236}">
                <a16:creationId xmlns:a16="http://schemas.microsoft.com/office/drawing/2014/main" id="{9BC5621A-A0BA-C33F-4FA0-2F86F357D66C}"/>
              </a:ext>
            </a:extLst>
          </p:cNvPr>
          <p:cNvGraphicFramePr>
            <a:graphicFrameLocks noGrp="1"/>
          </p:cNvGraphicFramePr>
          <p:nvPr>
            <p:ph idx="1"/>
            <p:extLst>
              <p:ext uri="{D42A27DB-BD31-4B8C-83A1-F6EECF244321}">
                <p14:modId xmlns:p14="http://schemas.microsoft.com/office/powerpoint/2010/main" val="69895676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6338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Principle of Subsidiarity</a:t>
            </a:r>
          </a:p>
        </p:txBody>
      </p:sp>
      <p:sp>
        <p:nvSpPr>
          <p:cNvPr id="3" name="Content Placeholder 2">
            <a:extLst>
              <a:ext uri="{FF2B5EF4-FFF2-40B4-BE49-F238E27FC236}">
                <a16:creationId xmlns:a16="http://schemas.microsoft.com/office/drawing/2014/main" id="{3755F21F-C3A8-D247-A71D-BB99C6CD45E3}"/>
              </a:ext>
            </a:extLst>
          </p:cNvPr>
          <p:cNvSpPr>
            <a:spLocks noGrp="1"/>
          </p:cNvSpPr>
          <p:nvPr>
            <p:ph idx="1"/>
          </p:nvPr>
        </p:nvSpPr>
        <p:spPr>
          <a:xfrm>
            <a:off x="1371599" y="1885279"/>
            <a:ext cx="9724031" cy="4116276"/>
          </a:xfrm>
        </p:spPr>
        <p:txBody>
          <a:bodyPr anchor="ctr">
            <a:normAutofit fontScale="92500" lnSpcReduction="10000"/>
          </a:bodyPr>
          <a:lstStyle/>
          <a:p>
            <a:r>
              <a:rPr lang="en-US" sz="2600" dirty="0"/>
              <a:t>No higher (larger) social unit should determine and absorb any lower (smaller) social unit</a:t>
            </a:r>
          </a:p>
          <a:p>
            <a:r>
              <a:rPr lang="en-US" sz="2600" dirty="0"/>
              <a:t>The preference for action within society should always be given to the lowest (smallest) social unit that can accomplish it.</a:t>
            </a:r>
          </a:p>
          <a:p>
            <a:r>
              <a:rPr lang="en-US" sz="2600" dirty="0"/>
              <a:t>Why does the Church care?</a:t>
            </a:r>
          </a:p>
          <a:p>
            <a:pPr lvl="1"/>
            <a:r>
              <a:rPr lang="en-US" sz="2600" dirty="0"/>
              <a:t>Interested in the autonomy of individuals as essential to their intrinsic dignity as being made in God’s image.</a:t>
            </a:r>
          </a:p>
          <a:p>
            <a:pPr lvl="1"/>
            <a:r>
              <a:rPr lang="en-US" sz="2600" dirty="0"/>
              <a:t>Church is interested in the family as a “little Church” and the basic unit of society.</a:t>
            </a:r>
          </a:p>
          <a:p>
            <a:pPr lvl="1"/>
            <a:r>
              <a:rPr lang="en-US" sz="2600" dirty="0"/>
              <a:t>Church is interested in protecting community autonomy – they are better suited to solving local problems.</a:t>
            </a:r>
          </a:p>
          <a:p>
            <a:endParaRPr lang="en-US" sz="2000" dirty="0"/>
          </a:p>
        </p:txBody>
      </p:sp>
    </p:spTree>
    <p:extLst>
      <p:ext uri="{BB962C8B-B14F-4D97-AF65-F5344CB8AC3E}">
        <p14:creationId xmlns:p14="http://schemas.microsoft.com/office/powerpoint/2010/main" val="224472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Principle of Solidarity</a:t>
            </a:r>
          </a:p>
        </p:txBody>
      </p:sp>
      <p:sp>
        <p:nvSpPr>
          <p:cNvPr id="3" name="Content Placeholder 2">
            <a:extLst>
              <a:ext uri="{FF2B5EF4-FFF2-40B4-BE49-F238E27FC236}">
                <a16:creationId xmlns:a16="http://schemas.microsoft.com/office/drawing/2014/main" id="{3755F21F-C3A8-D247-A71D-BB99C6CD45E3}"/>
              </a:ext>
            </a:extLst>
          </p:cNvPr>
          <p:cNvSpPr>
            <a:spLocks noGrp="1"/>
          </p:cNvSpPr>
          <p:nvPr>
            <p:ph idx="1"/>
          </p:nvPr>
        </p:nvSpPr>
        <p:spPr>
          <a:xfrm>
            <a:off x="838200" y="2438400"/>
            <a:ext cx="10515600" cy="3738562"/>
          </a:xfrm>
        </p:spPr>
        <p:txBody>
          <a:bodyPr>
            <a:normAutofit/>
          </a:bodyPr>
          <a:lstStyle/>
          <a:p>
            <a:r>
              <a:rPr lang="en-US" sz="2600" dirty="0"/>
              <a:t>Like subsidiarity</a:t>
            </a:r>
          </a:p>
          <a:p>
            <a:r>
              <a:rPr lang="en-US" sz="2600" dirty="0"/>
              <a:t>Most fundamental social principle affecting every citizen’s participation in social and civil structures as well as those social and civil structures themselves.</a:t>
            </a:r>
          </a:p>
          <a:p>
            <a:r>
              <a:rPr lang="en-US" sz="2600" dirty="0"/>
              <a:t>“A concern and determination to orient social and civil structures toward justice and the common good – to find ways to change unjust social structures that are contrary to the common good.”</a:t>
            </a:r>
          </a:p>
        </p:txBody>
      </p:sp>
    </p:spTree>
    <p:extLst>
      <p:ext uri="{BB962C8B-B14F-4D97-AF65-F5344CB8AC3E}">
        <p14:creationId xmlns:p14="http://schemas.microsoft.com/office/powerpoint/2010/main" val="1784746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7CEE-EAB5-524B-AA4D-3B676FF7B97E}"/>
              </a:ext>
            </a:extLst>
          </p:cNvPr>
          <p:cNvSpPr>
            <a:spLocks noGrp="1"/>
          </p:cNvSpPr>
          <p:nvPr>
            <p:ph type="title"/>
          </p:nvPr>
        </p:nvSpPr>
        <p:spPr>
          <a:xfrm>
            <a:off x="524741" y="620392"/>
            <a:ext cx="3808268" cy="5504688"/>
          </a:xfrm>
        </p:spPr>
        <p:txBody>
          <a:bodyPr>
            <a:normAutofit/>
          </a:bodyPr>
          <a:lstStyle/>
          <a:p>
            <a:r>
              <a:rPr lang="en-US" sz="5600">
                <a:solidFill>
                  <a:schemeClr val="accent5"/>
                </a:solidFill>
              </a:rPr>
              <a:t>Participation in Democracy</a:t>
            </a:r>
          </a:p>
        </p:txBody>
      </p:sp>
      <p:graphicFrame>
        <p:nvGraphicFramePr>
          <p:cNvPr id="5" name="Content Placeholder 2">
            <a:extLst>
              <a:ext uri="{FF2B5EF4-FFF2-40B4-BE49-F238E27FC236}">
                <a16:creationId xmlns:a16="http://schemas.microsoft.com/office/drawing/2014/main" id="{9B2DB98A-F705-CB33-B39E-77B6136B908A}"/>
              </a:ext>
            </a:extLst>
          </p:cNvPr>
          <p:cNvGraphicFramePr>
            <a:graphicFrameLocks noGrp="1"/>
          </p:cNvGraphicFramePr>
          <p:nvPr>
            <p:ph idx="1"/>
            <p:extLst>
              <p:ext uri="{D42A27DB-BD31-4B8C-83A1-F6EECF244321}">
                <p14:modId xmlns:p14="http://schemas.microsoft.com/office/powerpoint/2010/main" val="4241032549"/>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2639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493DCB-E0EA-8843-A2A3-ECCF0569FBF8}"/>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Doctrine or Prudential Judgement?</a:t>
            </a:r>
          </a:p>
        </p:txBody>
      </p:sp>
      <p:graphicFrame>
        <p:nvGraphicFramePr>
          <p:cNvPr id="5" name="Content Placeholder 2">
            <a:extLst>
              <a:ext uri="{FF2B5EF4-FFF2-40B4-BE49-F238E27FC236}">
                <a16:creationId xmlns:a16="http://schemas.microsoft.com/office/drawing/2014/main" id="{E8920D43-059E-A6D6-80CA-C9CCFC95B9A2}"/>
              </a:ext>
            </a:extLst>
          </p:cNvPr>
          <p:cNvGraphicFramePr>
            <a:graphicFrameLocks noGrp="1"/>
          </p:cNvGraphicFramePr>
          <p:nvPr>
            <p:ph idx="1"/>
            <p:extLst>
              <p:ext uri="{D42A27DB-BD31-4B8C-83A1-F6EECF244321}">
                <p14:modId xmlns:p14="http://schemas.microsoft.com/office/powerpoint/2010/main" val="211769409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3036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385519-E739-8041-BBB3-D47E639EBFF9}"/>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Doctrine or Prudential Judgement?</a:t>
            </a:r>
          </a:p>
        </p:txBody>
      </p:sp>
      <p:sp>
        <p:nvSpPr>
          <p:cNvPr id="3" name="Content Placeholder 2">
            <a:extLst>
              <a:ext uri="{FF2B5EF4-FFF2-40B4-BE49-F238E27FC236}">
                <a16:creationId xmlns:a16="http://schemas.microsoft.com/office/drawing/2014/main" id="{14D3C490-EFAB-7742-890A-AF71A6CC1046}"/>
              </a:ext>
            </a:extLst>
          </p:cNvPr>
          <p:cNvSpPr>
            <a:spLocks noGrp="1"/>
          </p:cNvSpPr>
          <p:nvPr>
            <p:ph idx="1"/>
          </p:nvPr>
        </p:nvSpPr>
        <p:spPr>
          <a:xfrm>
            <a:off x="1957987" y="2431765"/>
            <a:ext cx="8276026" cy="3320031"/>
          </a:xfrm>
        </p:spPr>
        <p:txBody>
          <a:bodyPr anchor="ctr">
            <a:normAutofit/>
          </a:bodyPr>
          <a:lstStyle/>
          <a:p>
            <a:r>
              <a:rPr lang="en-US" sz="2000" dirty="0">
                <a:solidFill>
                  <a:schemeClr val="tx1">
                    <a:lumMod val="85000"/>
                    <a:lumOff val="15000"/>
                  </a:schemeClr>
                </a:solidFill>
              </a:rPr>
              <a:t>Three levels of authoritative pronouncements within the Catholic Church:</a:t>
            </a:r>
          </a:p>
          <a:p>
            <a:pPr lvl="1"/>
            <a:r>
              <a:rPr lang="en-US" sz="2000" i="1" dirty="0">
                <a:solidFill>
                  <a:schemeClr val="tx1">
                    <a:lumMod val="85000"/>
                    <a:lumOff val="15000"/>
                  </a:schemeClr>
                </a:solidFill>
              </a:rPr>
              <a:t>Extraordinary Magist</a:t>
            </a:r>
            <a:r>
              <a:rPr lang="en-US" sz="2000" dirty="0">
                <a:solidFill>
                  <a:schemeClr val="tx1">
                    <a:lumMod val="85000"/>
                    <a:lumOff val="15000"/>
                  </a:schemeClr>
                </a:solidFill>
              </a:rPr>
              <a:t>erium – which is infallible and needed for salvation.</a:t>
            </a:r>
          </a:p>
          <a:p>
            <a:pPr lvl="1"/>
            <a:r>
              <a:rPr lang="en-US" sz="2000" i="1" dirty="0">
                <a:solidFill>
                  <a:schemeClr val="tx1">
                    <a:lumMod val="85000"/>
                    <a:lumOff val="15000"/>
                  </a:schemeClr>
                </a:solidFill>
              </a:rPr>
              <a:t>Ordinary Magisterium </a:t>
            </a:r>
            <a:r>
              <a:rPr lang="en-US" sz="2000" dirty="0">
                <a:solidFill>
                  <a:schemeClr val="tx1">
                    <a:lumMod val="85000"/>
                    <a:lumOff val="15000"/>
                  </a:schemeClr>
                </a:solidFill>
              </a:rPr>
              <a:t>– not infallible; subject to limited error, but even if it is in error, it cannot lead away from salvation.</a:t>
            </a:r>
          </a:p>
          <a:p>
            <a:pPr lvl="1"/>
            <a:r>
              <a:rPr lang="en-US" sz="2000" i="1" dirty="0">
                <a:solidFill>
                  <a:schemeClr val="tx1">
                    <a:lumMod val="85000"/>
                    <a:lumOff val="15000"/>
                  </a:schemeClr>
                </a:solidFill>
              </a:rPr>
              <a:t>Prudential Judgement </a:t>
            </a:r>
            <a:r>
              <a:rPr lang="en-US" sz="2000" dirty="0">
                <a:solidFill>
                  <a:schemeClr val="tx1">
                    <a:lumMod val="85000"/>
                    <a:lumOff val="15000"/>
                  </a:schemeClr>
                </a:solidFill>
              </a:rPr>
              <a:t>– not infallible; subject to change or error; not needed for salvation </a:t>
            </a:r>
            <a:r>
              <a:rPr lang="en-US" sz="2000" i="1" dirty="0">
                <a:solidFill>
                  <a:schemeClr val="tx1">
                    <a:lumMod val="85000"/>
                    <a:lumOff val="15000"/>
                  </a:schemeClr>
                </a:solidFill>
              </a:rPr>
              <a:t>per se.</a:t>
            </a:r>
          </a:p>
          <a:p>
            <a:pPr lvl="1"/>
            <a:endParaRPr lang="en-US" sz="2000" i="1" dirty="0">
              <a:solidFill>
                <a:schemeClr val="tx1">
                  <a:lumMod val="85000"/>
                  <a:lumOff val="15000"/>
                </a:schemeClr>
              </a:solidFill>
            </a:endParaRPr>
          </a:p>
          <a:p>
            <a:pPr marL="457200" lvl="1" indent="0">
              <a:buNone/>
            </a:pPr>
            <a:r>
              <a:rPr lang="en-US" sz="2000" i="1" dirty="0">
                <a:solidFill>
                  <a:schemeClr val="tx1">
                    <a:lumMod val="85000"/>
                    <a:lumOff val="15000"/>
                  </a:schemeClr>
                </a:solidFill>
              </a:rPr>
              <a:t>It is well understood that the principles of Catholic social teaching are part of the ordinary magisterium of the Catholic Church.</a:t>
            </a:r>
          </a:p>
          <a:p>
            <a:pPr lvl="1"/>
            <a:endParaRPr lang="en-US" sz="2000" i="1" dirty="0">
              <a:solidFill>
                <a:schemeClr val="tx1">
                  <a:lumMod val="85000"/>
                  <a:lumOff val="15000"/>
                </a:schemeClr>
              </a:solidFill>
            </a:endParaRPr>
          </a:p>
          <a:p>
            <a:pPr marL="457200" lvl="1" indent="0">
              <a:buNone/>
            </a:pPr>
            <a:endParaRPr lang="en-US" sz="2000" i="1"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7053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9F74-D82B-3C40-85A4-8A0ABD3890D0}"/>
              </a:ext>
            </a:extLst>
          </p:cNvPr>
          <p:cNvSpPr>
            <a:spLocks noGrp="1"/>
          </p:cNvSpPr>
          <p:nvPr>
            <p:ph type="title"/>
          </p:nvPr>
        </p:nvSpPr>
        <p:spPr/>
        <p:txBody>
          <a:bodyPr/>
          <a:lstStyle/>
          <a:p>
            <a:pPr algn="ctr"/>
            <a:r>
              <a:rPr lang="en-US" dirty="0"/>
              <a:t>Capitalism vs. Socialism</a:t>
            </a:r>
          </a:p>
        </p:txBody>
      </p:sp>
      <p:sp>
        <p:nvSpPr>
          <p:cNvPr id="3" name="Content Placeholder 2">
            <a:extLst>
              <a:ext uri="{FF2B5EF4-FFF2-40B4-BE49-F238E27FC236}">
                <a16:creationId xmlns:a16="http://schemas.microsoft.com/office/drawing/2014/main" id="{7C83199B-1650-6C47-B478-1FB81C6ACB85}"/>
              </a:ext>
            </a:extLst>
          </p:cNvPr>
          <p:cNvSpPr>
            <a:spLocks noGrp="1"/>
          </p:cNvSpPr>
          <p:nvPr>
            <p:ph idx="1"/>
          </p:nvPr>
        </p:nvSpPr>
        <p:spPr>
          <a:xfrm>
            <a:off x="1661160" y="1536065"/>
            <a:ext cx="10287000" cy="4351338"/>
          </a:xfrm>
        </p:spPr>
        <p:txBody>
          <a:bodyPr>
            <a:normAutofit/>
          </a:bodyPr>
          <a:lstStyle/>
          <a:p>
            <a:pPr marL="0" indent="0">
              <a:buNone/>
            </a:pPr>
            <a:endParaRPr lang="en-US" dirty="0"/>
          </a:p>
          <a:p>
            <a:pPr marL="0" indent="0">
              <a:buNone/>
            </a:pPr>
            <a:r>
              <a:rPr lang="en-US" dirty="0">
                <a:hlinkClick r:id="rId2"/>
              </a:rPr>
              <a:t>https://www.youtube.com/watch?v=IqOmAdVCc0k</a:t>
            </a:r>
            <a:endParaRPr lang="en-US" dirty="0"/>
          </a:p>
          <a:p>
            <a:pPr marL="0" indent="0">
              <a:buNone/>
            </a:pPr>
            <a:r>
              <a:rPr lang="en-US" dirty="0"/>
              <a:t> (universal destination of goods start at 16:45 – 18:30)						</a:t>
            </a:r>
          </a:p>
          <a:p>
            <a:pPr marL="0" indent="0">
              <a:buNone/>
            </a:pPr>
            <a:endParaRPr lang="en-US" dirty="0"/>
          </a:p>
          <a:p>
            <a:endParaRPr lang="en-US" dirty="0"/>
          </a:p>
        </p:txBody>
      </p:sp>
    </p:spTree>
    <p:extLst>
      <p:ext uri="{BB962C8B-B14F-4D97-AF65-F5344CB8AC3E}">
        <p14:creationId xmlns:p14="http://schemas.microsoft.com/office/powerpoint/2010/main" val="1476751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FE758C-D7A2-0143-A3D8-AA104EBD3B37}"/>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Stewardship</a:t>
            </a:r>
          </a:p>
        </p:txBody>
      </p:sp>
      <p:sp>
        <p:nvSpPr>
          <p:cNvPr id="3" name="Content Placeholder 2">
            <a:extLst>
              <a:ext uri="{FF2B5EF4-FFF2-40B4-BE49-F238E27FC236}">
                <a16:creationId xmlns:a16="http://schemas.microsoft.com/office/drawing/2014/main" id="{84013B2E-13BA-B943-AF52-B9B134195858}"/>
              </a:ext>
            </a:extLst>
          </p:cNvPr>
          <p:cNvSpPr>
            <a:spLocks noGrp="1"/>
          </p:cNvSpPr>
          <p:nvPr>
            <p:ph idx="1"/>
          </p:nvPr>
        </p:nvSpPr>
        <p:spPr>
          <a:xfrm>
            <a:off x="838200" y="2391568"/>
            <a:ext cx="10515600" cy="3785394"/>
          </a:xfrm>
        </p:spPr>
        <p:txBody>
          <a:bodyPr anchor="ctr">
            <a:normAutofit/>
          </a:bodyPr>
          <a:lstStyle/>
          <a:p>
            <a:pPr marL="0" indent="0">
              <a:buNone/>
            </a:pPr>
            <a:r>
              <a:rPr lang="en-US" sz="2400"/>
              <a:t>“All that we have received from God - life itself as well as material goods – does not belong to us but is given to us for our use. Generosity in giving must always be enlightened and inspired by faith: then we will truly be more blessed in giving than in receiving.” (</a:t>
            </a:r>
            <a:r>
              <a:rPr lang="en-US" sz="2400" i="1"/>
              <a:t>Redemptoris Missio, </a:t>
            </a:r>
            <a:r>
              <a:rPr lang="en-US" sz="2400"/>
              <a:t>81)</a:t>
            </a:r>
          </a:p>
          <a:p>
            <a:pPr marL="0" indent="0">
              <a:buNone/>
            </a:pPr>
            <a:endParaRPr lang="en-US" sz="2400"/>
          </a:p>
        </p:txBody>
      </p:sp>
    </p:spTree>
    <p:extLst>
      <p:ext uri="{BB962C8B-B14F-4D97-AF65-F5344CB8AC3E}">
        <p14:creationId xmlns:p14="http://schemas.microsoft.com/office/powerpoint/2010/main" val="3523280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2208</TotalTime>
  <Words>2444</Words>
  <Application>Microsoft Office PowerPoint</Application>
  <PresentationFormat>Widescreen</PresentationFormat>
  <Paragraphs>223</Paragraphs>
  <Slides>36</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Georgia Pro</vt:lpstr>
      <vt:lpstr>Office Theme</vt:lpstr>
      <vt:lpstr>Ninth Grade CCD Class #23 March 27, 2022</vt:lpstr>
      <vt:lpstr>St. Nicholas Owen, The Martyred Carpenter Saint of the English Persecution</vt:lpstr>
      <vt:lpstr>“Can you provide a definition for the word ‘woman’?” </vt:lpstr>
      <vt:lpstr>Seventh and Tenth Commandments </vt:lpstr>
      <vt:lpstr>Common Good vs. Individual Liberties</vt:lpstr>
      <vt:lpstr>Example</vt:lpstr>
      <vt:lpstr>What do you think?</vt:lpstr>
      <vt:lpstr>What do you think?</vt:lpstr>
      <vt:lpstr>Pork-Barrel projects!</vt:lpstr>
      <vt:lpstr>More on “Pork-barrel” projects</vt:lpstr>
      <vt:lpstr>Application to Ukraine</vt:lpstr>
      <vt:lpstr>The purpose of the state?</vt:lpstr>
      <vt:lpstr>In Summary</vt:lpstr>
      <vt:lpstr>Seventh and Tenth Commandments </vt:lpstr>
      <vt:lpstr>Seventh Commandment</vt:lpstr>
      <vt:lpstr>Behaviors and Actions Contrary to  Human Dignity</vt:lpstr>
      <vt:lpstr>Behaviors and Actions Contrary to  Human Dignity</vt:lpstr>
      <vt:lpstr>Covet/Greed/Avarice/Envy</vt:lpstr>
      <vt:lpstr>Examples in Today’s World</vt:lpstr>
      <vt:lpstr>Stewardship and Private Property</vt:lpstr>
      <vt:lpstr>Major Principles of Catholic Social Teaching</vt:lpstr>
      <vt:lpstr>Socialism/Marxism/Communism</vt:lpstr>
      <vt:lpstr>Principles of Catholic Moral Teaching</vt:lpstr>
      <vt:lpstr>Intrinsic Transcendent Dignity of Every Human Person</vt:lpstr>
      <vt:lpstr>Principle of the Common Good</vt:lpstr>
      <vt:lpstr>Universal Destination of Goods</vt:lpstr>
      <vt:lpstr>Universal Destination of Goods: Collectivism or Socialism?</vt:lpstr>
      <vt:lpstr>Conflict of Interest</vt:lpstr>
      <vt:lpstr>Conflict of Interest</vt:lpstr>
      <vt:lpstr>Principle of Subsidiarity</vt:lpstr>
      <vt:lpstr>Principle of Solidarity</vt:lpstr>
      <vt:lpstr>Participation in Democracy</vt:lpstr>
      <vt:lpstr>Doctrine or Prudential Judgement?</vt:lpstr>
      <vt:lpstr>Doctrine or Prudential Judgement?</vt:lpstr>
      <vt:lpstr>Capitalism vs. Socialism</vt:lpstr>
      <vt:lpstr>Stewardship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20</dc:title>
  <dc:creator>Bob Laird</dc:creator>
  <cp:lastModifiedBy>Gerri Laird</cp:lastModifiedBy>
  <cp:revision>23</cp:revision>
  <dcterms:created xsi:type="dcterms:W3CDTF">2021-03-05T21:36:46Z</dcterms:created>
  <dcterms:modified xsi:type="dcterms:W3CDTF">2022-03-29T16:26:27Z</dcterms:modified>
</cp:coreProperties>
</file>