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94" r:id="rId2"/>
    <p:sldId id="335" r:id="rId3"/>
    <p:sldId id="264" r:id="rId4"/>
    <p:sldId id="265" r:id="rId5"/>
    <p:sldId id="336" r:id="rId6"/>
    <p:sldId id="278" r:id="rId7"/>
    <p:sldId id="279" r:id="rId8"/>
    <p:sldId id="280" r:id="rId9"/>
    <p:sldId id="281" r:id="rId10"/>
    <p:sldId id="259" r:id="rId11"/>
    <p:sldId id="261" r:id="rId12"/>
    <p:sldId id="260" r:id="rId13"/>
    <p:sldId id="262" r:id="rId14"/>
    <p:sldId id="257" r:id="rId15"/>
    <p:sldId id="266" r:id="rId16"/>
    <p:sldId id="276" r:id="rId17"/>
    <p:sldId id="277" r:id="rId18"/>
    <p:sldId id="282" r:id="rId19"/>
    <p:sldId id="283" r:id="rId20"/>
    <p:sldId id="328" r:id="rId21"/>
    <p:sldId id="330" r:id="rId22"/>
    <p:sldId id="331" r:id="rId23"/>
    <p:sldId id="32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4EF62A-7AB5-4C4A-932D-E5959E5F7CC4}" v="185" dt="2022-02-09T18:59:23.2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48"/>
    <p:restoredTop sz="94632"/>
  </p:normalViewPr>
  <p:slideViewPr>
    <p:cSldViewPr snapToGrid="0" snapToObjects="1">
      <p:cViewPr varScale="1">
        <p:scale>
          <a:sx n="79" d="100"/>
          <a:sy n="79" d="100"/>
        </p:scale>
        <p:origin x="610"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3E0CE5-7BBF-4F7C-ADAD-2592061B9E63}"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A6FD74FF-F2E5-4AA9-A0B0-8A956B94933B}">
      <dgm:prSet/>
      <dgm:spPr/>
      <dgm:t>
        <a:bodyPr/>
        <a:lstStyle/>
        <a:p>
          <a:r>
            <a:rPr lang="en-US"/>
            <a:t>Family bonds extend beyond your parents</a:t>
          </a:r>
        </a:p>
      </dgm:t>
    </dgm:pt>
    <dgm:pt modelId="{6C793EEE-EC33-4504-BD6D-CECAC2568D09}" type="parTrans" cxnId="{4D748665-E4E7-43F9-B4DB-9124B346BD14}">
      <dgm:prSet/>
      <dgm:spPr/>
      <dgm:t>
        <a:bodyPr/>
        <a:lstStyle/>
        <a:p>
          <a:endParaRPr lang="en-US"/>
        </a:p>
      </dgm:t>
    </dgm:pt>
    <dgm:pt modelId="{140CE700-B1F5-4865-AB75-9049C9F5EDEA}" type="sibTrans" cxnId="{4D748665-E4E7-43F9-B4DB-9124B346BD14}">
      <dgm:prSet/>
      <dgm:spPr/>
      <dgm:t>
        <a:bodyPr/>
        <a:lstStyle/>
        <a:p>
          <a:endParaRPr lang="en-US"/>
        </a:p>
      </dgm:t>
    </dgm:pt>
    <dgm:pt modelId="{45662B02-6CC0-4882-8A99-F324087324FA}">
      <dgm:prSet/>
      <dgm:spPr/>
      <dgm:t>
        <a:bodyPr/>
        <a:lstStyle/>
        <a:p>
          <a:r>
            <a:rPr lang="en-US"/>
            <a:t>The Catechism describes the extensive familial and social obligations of the Fourth Commandment      (CCC 2199)</a:t>
          </a:r>
        </a:p>
      </dgm:t>
    </dgm:pt>
    <dgm:pt modelId="{5FBF3E53-5BF6-497E-A84C-7580A0387848}" type="parTrans" cxnId="{9F074474-1BF8-449E-BE85-DE7A0F32E0F0}">
      <dgm:prSet/>
      <dgm:spPr/>
      <dgm:t>
        <a:bodyPr/>
        <a:lstStyle/>
        <a:p>
          <a:endParaRPr lang="en-US"/>
        </a:p>
      </dgm:t>
    </dgm:pt>
    <dgm:pt modelId="{1EECD904-E241-4AB0-856F-8C23510511D7}" type="sibTrans" cxnId="{9F074474-1BF8-449E-BE85-DE7A0F32E0F0}">
      <dgm:prSet/>
      <dgm:spPr/>
      <dgm:t>
        <a:bodyPr/>
        <a:lstStyle/>
        <a:p>
          <a:endParaRPr lang="en-US"/>
        </a:p>
      </dgm:t>
    </dgm:pt>
    <dgm:pt modelId="{FCB4FB86-BAD0-4309-9D94-04748196F848}" type="pres">
      <dgm:prSet presAssocID="{F53E0CE5-7BBF-4F7C-ADAD-2592061B9E63}" presName="linear" presStyleCnt="0">
        <dgm:presLayoutVars>
          <dgm:animLvl val="lvl"/>
          <dgm:resizeHandles val="exact"/>
        </dgm:presLayoutVars>
      </dgm:prSet>
      <dgm:spPr/>
    </dgm:pt>
    <dgm:pt modelId="{002E0911-AD17-4C64-B272-5C1B69C7C310}" type="pres">
      <dgm:prSet presAssocID="{A6FD74FF-F2E5-4AA9-A0B0-8A956B94933B}" presName="parentText" presStyleLbl="node1" presStyleIdx="0" presStyleCnt="2">
        <dgm:presLayoutVars>
          <dgm:chMax val="0"/>
          <dgm:bulletEnabled val="1"/>
        </dgm:presLayoutVars>
      </dgm:prSet>
      <dgm:spPr/>
    </dgm:pt>
    <dgm:pt modelId="{67A08162-77F7-46F8-92F4-7C9EDEFC3BED}" type="pres">
      <dgm:prSet presAssocID="{140CE700-B1F5-4865-AB75-9049C9F5EDEA}" presName="spacer" presStyleCnt="0"/>
      <dgm:spPr/>
    </dgm:pt>
    <dgm:pt modelId="{C90A44C3-2E3F-4236-920E-2E546F9240DF}" type="pres">
      <dgm:prSet presAssocID="{45662B02-6CC0-4882-8A99-F324087324FA}" presName="parentText" presStyleLbl="node1" presStyleIdx="1" presStyleCnt="2">
        <dgm:presLayoutVars>
          <dgm:chMax val="0"/>
          <dgm:bulletEnabled val="1"/>
        </dgm:presLayoutVars>
      </dgm:prSet>
      <dgm:spPr/>
    </dgm:pt>
  </dgm:ptLst>
  <dgm:cxnLst>
    <dgm:cxn modelId="{10798C37-62F2-4A1F-B90F-C87EB43B1F18}" type="presOf" srcId="{A6FD74FF-F2E5-4AA9-A0B0-8A956B94933B}" destId="{002E0911-AD17-4C64-B272-5C1B69C7C310}" srcOrd="0" destOrd="0" presId="urn:microsoft.com/office/officeart/2005/8/layout/vList2"/>
    <dgm:cxn modelId="{4D748665-E4E7-43F9-B4DB-9124B346BD14}" srcId="{F53E0CE5-7BBF-4F7C-ADAD-2592061B9E63}" destId="{A6FD74FF-F2E5-4AA9-A0B0-8A956B94933B}" srcOrd="0" destOrd="0" parTransId="{6C793EEE-EC33-4504-BD6D-CECAC2568D09}" sibTransId="{140CE700-B1F5-4865-AB75-9049C9F5EDEA}"/>
    <dgm:cxn modelId="{92E8FD6D-340C-40A5-8B48-9D9F70575FEA}" type="presOf" srcId="{45662B02-6CC0-4882-8A99-F324087324FA}" destId="{C90A44C3-2E3F-4236-920E-2E546F9240DF}" srcOrd="0" destOrd="0" presId="urn:microsoft.com/office/officeart/2005/8/layout/vList2"/>
    <dgm:cxn modelId="{9F074474-1BF8-449E-BE85-DE7A0F32E0F0}" srcId="{F53E0CE5-7BBF-4F7C-ADAD-2592061B9E63}" destId="{45662B02-6CC0-4882-8A99-F324087324FA}" srcOrd="1" destOrd="0" parTransId="{5FBF3E53-5BF6-497E-A84C-7580A0387848}" sibTransId="{1EECD904-E241-4AB0-856F-8C23510511D7}"/>
    <dgm:cxn modelId="{8A5305E9-7B59-4221-8D51-71B02A35A751}" type="presOf" srcId="{F53E0CE5-7BBF-4F7C-ADAD-2592061B9E63}" destId="{FCB4FB86-BAD0-4309-9D94-04748196F848}" srcOrd="0" destOrd="0" presId="urn:microsoft.com/office/officeart/2005/8/layout/vList2"/>
    <dgm:cxn modelId="{D24DD7FF-ACBB-4E1A-A2B5-9954CAAA503D}" type="presParOf" srcId="{FCB4FB86-BAD0-4309-9D94-04748196F848}" destId="{002E0911-AD17-4C64-B272-5C1B69C7C310}" srcOrd="0" destOrd="0" presId="urn:microsoft.com/office/officeart/2005/8/layout/vList2"/>
    <dgm:cxn modelId="{1A1DE27B-D430-4349-ACD4-D97F9350B51D}" type="presParOf" srcId="{FCB4FB86-BAD0-4309-9D94-04748196F848}" destId="{67A08162-77F7-46F8-92F4-7C9EDEFC3BED}" srcOrd="1" destOrd="0" presId="urn:microsoft.com/office/officeart/2005/8/layout/vList2"/>
    <dgm:cxn modelId="{52F8791F-BBD3-497D-86E7-2D99DB4CA95C}" type="presParOf" srcId="{FCB4FB86-BAD0-4309-9D94-04748196F848}" destId="{C90A44C3-2E3F-4236-920E-2E546F9240DF}"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2E0911-AD17-4C64-B272-5C1B69C7C310}">
      <dsp:nvSpPr>
        <dsp:cNvPr id="0" name=""/>
        <dsp:cNvSpPr/>
      </dsp:nvSpPr>
      <dsp:spPr>
        <a:xfrm>
          <a:off x="0" y="51929"/>
          <a:ext cx="6666833" cy="262175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Family bonds extend beyond your parents</a:t>
          </a:r>
        </a:p>
      </dsp:txBody>
      <dsp:txXfrm>
        <a:off x="127983" y="179912"/>
        <a:ext cx="6410867" cy="2365784"/>
      </dsp:txXfrm>
    </dsp:sp>
    <dsp:sp modelId="{C90A44C3-2E3F-4236-920E-2E546F9240DF}">
      <dsp:nvSpPr>
        <dsp:cNvPr id="0" name=""/>
        <dsp:cNvSpPr/>
      </dsp:nvSpPr>
      <dsp:spPr>
        <a:xfrm>
          <a:off x="0" y="2780239"/>
          <a:ext cx="6666833" cy="262175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The Catechism describes the extensive familial and social obligations of the Fourth Commandment      (CCC 2199)</a:t>
          </a:r>
        </a:p>
      </dsp:txBody>
      <dsp:txXfrm>
        <a:off x="127983" y="2908222"/>
        <a:ext cx="6410867" cy="236578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1E7F48-4964-124C-9E97-AF9188A296B6}" type="datetimeFigureOut">
              <a:rPr lang="en-US" smtClean="0"/>
              <a:t>2/12/2022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B057D-3143-9A4A-A323-031A7A8AB7A2}" type="slidenum">
              <a:rPr lang="en-US" smtClean="0"/>
              <a:t>‹#›</a:t>
            </a:fld>
            <a:endParaRPr lang="en-US"/>
          </a:p>
        </p:txBody>
      </p:sp>
    </p:spTree>
    <p:extLst>
      <p:ext uri="{BB962C8B-B14F-4D97-AF65-F5344CB8AC3E}">
        <p14:creationId xmlns:p14="http://schemas.microsoft.com/office/powerpoint/2010/main" val="302895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 to either find the actual clip from a year ago or delete the slide.</a:t>
            </a:r>
          </a:p>
        </p:txBody>
      </p:sp>
      <p:sp>
        <p:nvSpPr>
          <p:cNvPr id="4" name="Slide Number Placeholder 3"/>
          <p:cNvSpPr>
            <a:spLocks noGrp="1"/>
          </p:cNvSpPr>
          <p:nvPr>
            <p:ph type="sldNum" sz="quarter" idx="5"/>
          </p:nvPr>
        </p:nvSpPr>
        <p:spPr/>
        <p:txBody>
          <a:bodyPr/>
          <a:lstStyle/>
          <a:p>
            <a:fld id="{FCCB057D-3143-9A4A-A323-031A7A8AB7A2}" type="slidenum">
              <a:rPr lang="en-US" smtClean="0"/>
              <a:t>3</a:t>
            </a:fld>
            <a:endParaRPr lang="en-US"/>
          </a:p>
        </p:txBody>
      </p:sp>
    </p:spTree>
    <p:extLst>
      <p:ext uri="{BB962C8B-B14F-4D97-AF65-F5344CB8AC3E}">
        <p14:creationId xmlns:p14="http://schemas.microsoft.com/office/powerpoint/2010/main" val="1325838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CB057D-3143-9A4A-A323-031A7A8AB7A2}" type="slidenum">
              <a:rPr lang="en-US" smtClean="0"/>
              <a:t>8</a:t>
            </a:fld>
            <a:endParaRPr lang="en-US"/>
          </a:p>
        </p:txBody>
      </p:sp>
    </p:spTree>
    <p:extLst>
      <p:ext uri="{BB962C8B-B14F-4D97-AF65-F5344CB8AC3E}">
        <p14:creationId xmlns:p14="http://schemas.microsoft.com/office/powerpoint/2010/main" val="139839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also a responsibility for parents to guide their children toward the truth .</a:t>
            </a:r>
          </a:p>
        </p:txBody>
      </p:sp>
      <p:sp>
        <p:nvSpPr>
          <p:cNvPr id="4" name="Slide Number Placeholder 3"/>
          <p:cNvSpPr>
            <a:spLocks noGrp="1"/>
          </p:cNvSpPr>
          <p:nvPr>
            <p:ph type="sldNum" sz="quarter" idx="5"/>
          </p:nvPr>
        </p:nvSpPr>
        <p:spPr/>
        <p:txBody>
          <a:bodyPr/>
          <a:lstStyle/>
          <a:p>
            <a:fld id="{FCCB057D-3143-9A4A-A323-031A7A8AB7A2}" type="slidenum">
              <a:rPr lang="en-US" smtClean="0"/>
              <a:t>13</a:t>
            </a:fld>
            <a:endParaRPr lang="en-US"/>
          </a:p>
        </p:txBody>
      </p:sp>
    </p:spTree>
    <p:extLst>
      <p:ext uri="{BB962C8B-B14F-4D97-AF65-F5344CB8AC3E}">
        <p14:creationId xmlns:p14="http://schemas.microsoft.com/office/powerpoint/2010/main" val="2712743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59D82-C1DA-DB4C-906B-6912E54E92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1DAC12-F787-C242-B508-68670F3D90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71885A-089E-B745-9CAF-B8EBA3C47B9E}"/>
              </a:ext>
            </a:extLst>
          </p:cNvPr>
          <p:cNvSpPr>
            <a:spLocks noGrp="1"/>
          </p:cNvSpPr>
          <p:nvPr>
            <p:ph type="dt" sz="half" idx="10"/>
          </p:nvPr>
        </p:nvSpPr>
        <p:spPr/>
        <p:txBody>
          <a:bodyPr/>
          <a:lstStyle/>
          <a:p>
            <a:fld id="{BF8004CB-6009-A046-942B-5DAA0414080E}" type="datetimeFigureOut">
              <a:rPr lang="en-US" smtClean="0"/>
              <a:t>2/12/2022</a:t>
            </a:fld>
            <a:endParaRPr lang="en-US"/>
          </a:p>
        </p:txBody>
      </p:sp>
      <p:sp>
        <p:nvSpPr>
          <p:cNvPr id="5" name="Footer Placeholder 4">
            <a:extLst>
              <a:ext uri="{FF2B5EF4-FFF2-40B4-BE49-F238E27FC236}">
                <a16:creationId xmlns:a16="http://schemas.microsoft.com/office/drawing/2014/main" id="{3AF51D76-2EBF-4A4B-838B-C94B66A4E1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947943-EBD4-C34E-B1FB-EE6AFAB8E2C1}"/>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2952793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57B91-7FA7-D44D-8EDD-CB3DBA6B1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763F2E-C405-744D-944C-0E32AADF8D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75662C-BF97-5A4D-92DA-ACB32E575490}"/>
              </a:ext>
            </a:extLst>
          </p:cNvPr>
          <p:cNvSpPr>
            <a:spLocks noGrp="1"/>
          </p:cNvSpPr>
          <p:nvPr>
            <p:ph type="dt" sz="half" idx="10"/>
          </p:nvPr>
        </p:nvSpPr>
        <p:spPr/>
        <p:txBody>
          <a:bodyPr/>
          <a:lstStyle/>
          <a:p>
            <a:fld id="{BF8004CB-6009-A046-942B-5DAA0414080E}" type="datetimeFigureOut">
              <a:rPr lang="en-US" smtClean="0"/>
              <a:t>2/12/2022</a:t>
            </a:fld>
            <a:endParaRPr lang="en-US"/>
          </a:p>
        </p:txBody>
      </p:sp>
      <p:sp>
        <p:nvSpPr>
          <p:cNvPr id="5" name="Footer Placeholder 4">
            <a:extLst>
              <a:ext uri="{FF2B5EF4-FFF2-40B4-BE49-F238E27FC236}">
                <a16:creationId xmlns:a16="http://schemas.microsoft.com/office/drawing/2014/main" id="{789D5A06-A07C-3748-8A40-EE3F4AE1A7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86B2A9-5999-F642-BFE3-462A8E25C37E}"/>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1939465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DA976-03DF-0E49-8474-32B46C3384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BBE0CC2-80DB-894F-A81A-6520AD3EE4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96A5F76-4A71-B147-B771-E33F1DECC699}"/>
              </a:ext>
            </a:extLst>
          </p:cNvPr>
          <p:cNvSpPr>
            <a:spLocks noGrp="1"/>
          </p:cNvSpPr>
          <p:nvPr>
            <p:ph type="dt" sz="half" idx="10"/>
          </p:nvPr>
        </p:nvSpPr>
        <p:spPr/>
        <p:txBody>
          <a:bodyPr/>
          <a:lstStyle/>
          <a:p>
            <a:fld id="{BF8004CB-6009-A046-942B-5DAA0414080E}" type="datetimeFigureOut">
              <a:rPr lang="en-US" smtClean="0"/>
              <a:t>2/12/2022</a:t>
            </a:fld>
            <a:endParaRPr lang="en-US"/>
          </a:p>
        </p:txBody>
      </p:sp>
      <p:sp>
        <p:nvSpPr>
          <p:cNvPr id="5" name="Footer Placeholder 4">
            <a:extLst>
              <a:ext uri="{FF2B5EF4-FFF2-40B4-BE49-F238E27FC236}">
                <a16:creationId xmlns:a16="http://schemas.microsoft.com/office/drawing/2014/main" id="{697C75BA-DBBC-7E40-89A7-BEBE6A1F19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B0A384-1F33-8646-9EA3-DC2E3EF2AB42}"/>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3551768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17BC9-26DE-8446-9E47-937E2C1993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8C15FF-AFA1-174E-986C-9C6D2FEEE0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F8B332-A43B-834A-B503-0646855F65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10F9F0-DB56-6944-BE0F-3B8610BB800D}"/>
              </a:ext>
            </a:extLst>
          </p:cNvPr>
          <p:cNvSpPr>
            <a:spLocks noGrp="1"/>
          </p:cNvSpPr>
          <p:nvPr>
            <p:ph type="dt" sz="half" idx="10"/>
          </p:nvPr>
        </p:nvSpPr>
        <p:spPr/>
        <p:txBody>
          <a:bodyPr/>
          <a:lstStyle/>
          <a:p>
            <a:fld id="{BF8004CB-6009-A046-942B-5DAA0414080E}" type="datetimeFigureOut">
              <a:rPr lang="en-US" smtClean="0"/>
              <a:t>2/12/2022</a:t>
            </a:fld>
            <a:endParaRPr lang="en-US"/>
          </a:p>
        </p:txBody>
      </p:sp>
      <p:sp>
        <p:nvSpPr>
          <p:cNvPr id="6" name="Footer Placeholder 5">
            <a:extLst>
              <a:ext uri="{FF2B5EF4-FFF2-40B4-BE49-F238E27FC236}">
                <a16:creationId xmlns:a16="http://schemas.microsoft.com/office/drawing/2014/main" id="{1CE84844-7DD3-784D-BD0E-B5946CAFC8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DEE001-9BD2-8D4B-83F8-143ECF79C52E}"/>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3447522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4ABAD-8F3F-814D-B8D5-3474FF6F47E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B88A48-4598-DD4D-87C5-371BF8044C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FD32CD-2964-C047-AFDB-76CEA93D06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43CD989-D6BE-704C-B24A-65C91E05C7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C57930-68FD-D447-B1DE-1049D58DFE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C46265-17B4-244B-81AB-590B240F0657}"/>
              </a:ext>
            </a:extLst>
          </p:cNvPr>
          <p:cNvSpPr>
            <a:spLocks noGrp="1"/>
          </p:cNvSpPr>
          <p:nvPr>
            <p:ph type="dt" sz="half" idx="10"/>
          </p:nvPr>
        </p:nvSpPr>
        <p:spPr/>
        <p:txBody>
          <a:bodyPr/>
          <a:lstStyle/>
          <a:p>
            <a:fld id="{BF8004CB-6009-A046-942B-5DAA0414080E}" type="datetimeFigureOut">
              <a:rPr lang="en-US" smtClean="0"/>
              <a:t>2/12/2022</a:t>
            </a:fld>
            <a:endParaRPr lang="en-US"/>
          </a:p>
        </p:txBody>
      </p:sp>
      <p:sp>
        <p:nvSpPr>
          <p:cNvPr id="8" name="Footer Placeholder 7">
            <a:extLst>
              <a:ext uri="{FF2B5EF4-FFF2-40B4-BE49-F238E27FC236}">
                <a16:creationId xmlns:a16="http://schemas.microsoft.com/office/drawing/2014/main" id="{9BC5A398-D129-7D4D-B636-15D1100127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B6265E-9F93-9F49-9456-144B9035690C}"/>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145391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6B834-43B3-564E-84FA-BF88D1108A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261C922-3E12-8A4E-8886-789530532A79}"/>
              </a:ext>
            </a:extLst>
          </p:cNvPr>
          <p:cNvSpPr>
            <a:spLocks noGrp="1"/>
          </p:cNvSpPr>
          <p:nvPr>
            <p:ph type="dt" sz="half" idx="10"/>
          </p:nvPr>
        </p:nvSpPr>
        <p:spPr/>
        <p:txBody>
          <a:bodyPr/>
          <a:lstStyle/>
          <a:p>
            <a:fld id="{BF8004CB-6009-A046-942B-5DAA0414080E}" type="datetimeFigureOut">
              <a:rPr lang="en-US" smtClean="0"/>
              <a:t>2/12/2022</a:t>
            </a:fld>
            <a:endParaRPr lang="en-US"/>
          </a:p>
        </p:txBody>
      </p:sp>
      <p:sp>
        <p:nvSpPr>
          <p:cNvPr id="4" name="Footer Placeholder 3">
            <a:extLst>
              <a:ext uri="{FF2B5EF4-FFF2-40B4-BE49-F238E27FC236}">
                <a16:creationId xmlns:a16="http://schemas.microsoft.com/office/drawing/2014/main" id="{A6D0B3D9-497C-744A-B53B-B919E5090E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EAC0D4-653B-0940-A50D-83F637478A1F}"/>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2099409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E78CB1-8F82-DF4D-B061-B17EC86FA482}"/>
              </a:ext>
            </a:extLst>
          </p:cNvPr>
          <p:cNvSpPr>
            <a:spLocks noGrp="1"/>
          </p:cNvSpPr>
          <p:nvPr>
            <p:ph type="dt" sz="half" idx="10"/>
          </p:nvPr>
        </p:nvSpPr>
        <p:spPr/>
        <p:txBody>
          <a:bodyPr/>
          <a:lstStyle/>
          <a:p>
            <a:fld id="{BF8004CB-6009-A046-942B-5DAA0414080E}" type="datetimeFigureOut">
              <a:rPr lang="en-US" smtClean="0"/>
              <a:t>2/12/2022</a:t>
            </a:fld>
            <a:endParaRPr lang="en-US"/>
          </a:p>
        </p:txBody>
      </p:sp>
      <p:sp>
        <p:nvSpPr>
          <p:cNvPr id="3" name="Footer Placeholder 2">
            <a:extLst>
              <a:ext uri="{FF2B5EF4-FFF2-40B4-BE49-F238E27FC236}">
                <a16:creationId xmlns:a16="http://schemas.microsoft.com/office/drawing/2014/main" id="{39CB6EEF-7D98-354A-91BB-EE5D67D70B2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FD60804-D3E9-6548-9F91-DD197124397A}"/>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4035530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4E27A-7427-9346-B377-4712249C43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76E729-9007-1A4B-A9F8-A015154D77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6622FD-97D2-5F48-BC85-B3787C88FB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EE3350-6C9A-294F-893B-4F77877852AD}"/>
              </a:ext>
            </a:extLst>
          </p:cNvPr>
          <p:cNvSpPr>
            <a:spLocks noGrp="1"/>
          </p:cNvSpPr>
          <p:nvPr>
            <p:ph type="dt" sz="half" idx="10"/>
          </p:nvPr>
        </p:nvSpPr>
        <p:spPr/>
        <p:txBody>
          <a:bodyPr/>
          <a:lstStyle/>
          <a:p>
            <a:fld id="{BF8004CB-6009-A046-942B-5DAA0414080E}" type="datetimeFigureOut">
              <a:rPr lang="en-US" smtClean="0"/>
              <a:t>2/12/2022</a:t>
            </a:fld>
            <a:endParaRPr lang="en-US"/>
          </a:p>
        </p:txBody>
      </p:sp>
      <p:sp>
        <p:nvSpPr>
          <p:cNvPr id="6" name="Footer Placeholder 5">
            <a:extLst>
              <a:ext uri="{FF2B5EF4-FFF2-40B4-BE49-F238E27FC236}">
                <a16:creationId xmlns:a16="http://schemas.microsoft.com/office/drawing/2014/main" id="{473B2802-A393-5246-9860-08DE76B303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6811BC-AD1E-5744-8028-CA92F10F1933}"/>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3751403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BC9CA-8B1E-BC4D-965B-19EC790503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78DC6F-84DA-804B-A12C-D2E7B608AD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5DD3A19-9411-4549-9124-1B05DDF41C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86C575-4504-A34B-B111-F8B5BD9D5F78}"/>
              </a:ext>
            </a:extLst>
          </p:cNvPr>
          <p:cNvSpPr>
            <a:spLocks noGrp="1"/>
          </p:cNvSpPr>
          <p:nvPr>
            <p:ph type="dt" sz="half" idx="10"/>
          </p:nvPr>
        </p:nvSpPr>
        <p:spPr/>
        <p:txBody>
          <a:bodyPr/>
          <a:lstStyle/>
          <a:p>
            <a:fld id="{BF8004CB-6009-A046-942B-5DAA0414080E}" type="datetimeFigureOut">
              <a:rPr lang="en-US" smtClean="0"/>
              <a:t>2/12/2022</a:t>
            </a:fld>
            <a:endParaRPr lang="en-US"/>
          </a:p>
        </p:txBody>
      </p:sp>
      <p:sp>
        <p:nvSpPr>
          <p:cNvPr id="6" name="Footer Placeholder 5">
            <a:extLst>
              <a:ext uri="{FF2B5EF4-FFF2-40B4-BE49-F238E27FC236}">
                <a16:creationId xmlns:a16="http://schemas.microsoft.com/office/drawing/2014/main" id="{8BE025EE-070E-D64C-BA96-AD031F7920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C41E01-1BB2-D742-B72C-B8BA609874CE}"/>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1964472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91575-0ADE-174C-B0DD-2AED731D83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D8A663-85CC-7D44-9E39-AE33432094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9D83B4-1292-1149-80BF-ABC9CB5C7FF2}"/>
              </a:ext>
            </a:extLst>
          </p:cNvPr>
          <p:cNvSpPr>
            <a:spLocks noGrp="1"/>
          </p:cNvSpPr>
          <p:nvPr>
            <p:ph type="dt" sz="half" idx="10"/>
          </p:nvPr>
        </p:nvSpPr>
        <p:spPr/>
        <p:txBody>
          <a:bodyPr/>
          <a:lstStyle/>
          <a:p>
            <a:fld id="{BF8004CB-6009-A046-942B-5DAA0414080E}" type="datetimeFigureOut">
              <a:rPr lang="en-US" smtClean="0"/>
              <a:t>2/12/2022</a:t>
            </a:fld>
            <a:endParaRPr lang="en-US"/>
          </a:p>
        </p:txBody>
      </p:sp>
      <p:sp>
        <p:nvSpPr>
          <p:cNvPr id="5" name="Footer Placeholder 4">
            <a:extLst>
              <a:ext uri="{FF2B5EF4-FFF2-40B4-BE49-F238E27FC236}">
                <a16:creationId xmlns:a16="http://schemas.microsoft.com/office/drawing/2014/main" id="{B1BE0983-9D44-1E49-AEA4-9D00B7306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CF2368-F89E-2E44-BC59-A57D0B260393}"/>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1288105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4BEE9D-B75D-8648-8564-697FA3710F6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014954-9EC6-7C40-9B0B-5647A5C2E8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7CE42E-8A16-6549-A5DC-F6FC579BDC83}"/>
              </a:ext>
            </a:extLst>
          </p:cNvPr>
          <p:cNvSpPr>
            <a:spLocks noGrp="1"/>
          </p:cNvSpPr>
          <p:nvPr>
            <p:ph type="dt" sz="half" idx="10"/>
          </p:nvPr>
        </p:nvSpPr>
        <p:spPr/>
        <p:txBody>
          <a:bodyPr/>
          <a:lstStyle/>
          <a:p>
            <a:fld id="{BF8004CB-6009-A046-942B-5DAA0414080E}" type="datetimeFigureOut">
              <a:rPr lang="en-US" smtClean="0"/>
              <a:t>2/12/2022</a:t>
            </a:fld>
            <a:endParaRPr lang="en-US"/>
          </a:p>
        </p:txBody>
      </p:sp>
      <p:sp>
        <p:nvSpPr>
          <p:cNvPr id="5" name="Footer Placeholder 4">
            <a:extLst>
              <a:ext uri="{FF2B5EF4-FFF2-40B4-BE49-F238E27FC236}">
                <a16:creationId xmlns:a16="http://schemas.microsoft.com/office/drawing/2014/main" id="{67724D61-C56D-0542-A1B7-F92F366DAB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75335B-3872-5C4A-918B-DE750A9FB6F7}"/>
              </a:ext>
            </a:extLst>
          </p:cNvPr>
          <p:cNvSpPr>
            <a:spLocks noGrp="1"/>
          </p:cNvSpPr>
          <p:nvPr>
            <p:ph type="sldNum" sz="quarter" idx="12"/>
          </p:nvPr>
        </p:nvSpPr>
        <p:spPr/>
        <p:txBody>
          <a:bodyPr/>
          <a:lstStyle/>
          <a:p>
            <a:fld id="{1ADD2230-9894-8A4A-9720-C211D0B027A0}" type="slidenum">
              <a:rPr lang="en-US" smtClean="0"/>
              <a:t>‹#›</a:t>
            </a:fld>
            <a:endParaRPr lang="en-US"/>
          </a:p>
        </p:txBody>
      </p:sp>
    </p:spTree>
    <p:extLst>
      <p:ext uri="{BB962C8B-B14F-4D97-AF65-F5344CB8AC3E}">
        <p14:creationId xmlns:p14="http://schemas.microsoft.com/office/powerpoint/2010/main" val="4257556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9B93D9-297B-AF4A-AEA4-EEAD25613E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CEAF64-F17B-C042-9824-ADCDBC01C3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6AC8A-B3E7-EC4E-90B2-9403F936FA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8004CB-6009-A046-942B-5DAA0414080E}" type="datetimeFigureOut">
              <a:rPr lang="en-US" smtClean="0"/>
              <a:t>2/12/2022</a:t>
            </a:fld>
            <a:endParaRPr lang="en-US"/>
          </a:p>
        </p:txBody>
      </p:sp>
      <p:sp>
        <p:nvSpPr>
          <p:cNvPr id="5" name="Footer Placeholder 4">
            <a:extLst>
              <a:ext uri="{FF2B5EF4-FFF2-40B4-BE49-F238E27FC236}">
                <a16:creationId xmlns:a16="http://schemas.microsoft.com/office/drawing/2014/main" id="{841E681A-4BE4-0B45-9ABF-AF58577AE6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731792C-A7D8-4742-A9BD-5655F1E604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DD2230-9894-8A4A-9720-C211D0B027A0}" type="slidenum">
              <a:rPr lang="en-US" smtClean="0"/>
              <a:t>‹#›</a:t>
            </a:fld>
            <a:endParaRPr lang="en-US"/>
          </a:p>
        </p:txBody>
      </p:sp>
    </p:spTree>
    <p:extLst>
      <p:ext uri="{BB962C8B-B14F-4D97-AF65-F5344CB8AC3E}">
        <p14:creationId xmlns:p14="http://schemas.microsoft.com/office/powerpoint/2010/main" val="549467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s://straymonds.org/view-mass-online/"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kCXSp19YHww" TargetMode="External"/><Relationship Id="rId2" Type="http://schemas.openxmlformats.org/officeDocument/2006/relationships/hyperlink" Target="https://www.bing.com/videos/search?q=the+chosen+episode+5+youtube&amp;docid=608047072037504964&amp;mid=4A1D51F797356009BCE24A1D51F797356009BCE2&amp;view=detail&amp;FORM=VIR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kofc.org/un/en/resources/news-room/polls/americans-opinions-abortion.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heritage.org/sites/default/files/2021-11/LM293.pdf" TargetMode="External"/><Relationship Id="rId2" Type="http://schemas.openxmlformats.org/officeDocument/2006/relationships/hyperlink" Target="http://www.heritage.or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77138-314F-9942-A25E-06B8E4121AF9}"/>
              </a:ext>
            </a:extLst>
          </p:cNvPr>
          <p:cNvSpPr>
            <a:spLocks noGrp="1"/>
          </p:cNvSpPr>
          <p:nvPr>
            <p:ph idx="1"/>
          </p:nvPr>
        </p:nvSpPr>
        <p:spPr>
          <a:xfrm>
            <a:off x="-53421101" y="2060574"/>
            <a:ext cx="65170189" cy="6995599"/>
          </a:xfrm>
        </p:spPr>
        <p:txBody>
          <a:bodyPr/>
          <a:lstStyle/>
          <a:p>
            <a:br>
              <a:rPr lang="en-US" dirty="0"/>
            </a:br>
            <a:br>
              <a:rPr lang="en-US" dirty="0"/>
            </a:br>
            <a:br>
              <a:rPr lang="en-US" dirty="0"/>
            </a:br>
            <a:endParaRPr lang="en-US" dirty="0"/>
          </a:p>
        </p:txBody>
      </p:sp>
      <p:sp>
        <p:nvSpPr>
          <p:cNvPr id="4" name="AutoShape 2">
            <a:extLst>
              <a:ext uri="{FF2B5EF4-FFF2-40B4-BE49-F238E27FC236}">
                <a16:creationId xmlns:a16="http://schemas.microsoft.com/office/drawing/2014/main" id="{89A3C5FB-177E-E44B-96AF-019FC9111701}"/>
              </a:ext>
            </a:extLst>
          </p:cNvPr>
          <p:cNvSpPr>
            <a:spLocks noChangeAspect="1" noChangeArrowheads="1"/>
          </p:cNvSpPr>
          <p:nvPr/>
        </p:nvSpPr>
        <p:spPr bwMode="auto">
          <a:xfrm>
            <a:off x="4339525" y="3276599"/>
            <a:ext cx="1908875" cy="190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5">
            <a:extLst>
              <a:ext uri="{FF2B5EF4-FFF2-40B4-BE49-F238E27FC236}">
                <a16:creationId xmlns:a16="http://schemas.microsoft.com/office/drawing/2014/main" id="{1E0D9853-653F-BE44-B2D9-2B19934CD105}"/>
              </a:ext>
            </a:extLst>
          </p:cNvPr>
          <p:cNvSpPr/>
          <p:nvPr/>
        </p:nvSpPr>
        <p:spPr>
          <a:xfrm>
            <a:off x="6876406" y="194709"/>
            <a:ext cx="4728463" cy="2123658"/>
          </a:xfrm>
          <a:prstGeom prst="rect">
            <a:avLst/>
          </a:prstGeom>
        </p:spPr>
        <p:txBody>
          <a:bodyPr wrap="square" lIns="91440" tIns="45720" rIns="91440" bIns="45720" anchor="t">
            <a:spAutoFit/>
          </a:bodyPr>
          <a:lstStyle/>
          <a:p>
            <a:pPr algn="ctr"/>
            <a:r>
              <a:rPr lang="en-US" sz="4400" dirty="0">
                <a:solidFill>
                  <a:srgbClr val="050505"/>
                </a:solidFill>
                <a:latin typeface="system-ui"/>
              </a:rPr>
              <a:t>Ninth Grade CCD Class #18</a:t>
            </a:r>
          </a:p>
          <a:p>
            <a:pPr algn="ctr"/>
            <a:r>
              <a:rPr lang="en-US" sz="4400" dirty="0">
                <a:solidFill>
                  <a:srgbClr val="050505"/>
                </a:solidFill>
                <a:latin typeface="system-ui"/>
              </a:rPr>
              <a:t>February 13, 2022</a:t>
            </a:r>
            <a:endParaRPr lang="en-US" sz="4400" dirty="0"/>
          </a:p>
        </p:txBody>
      </p:sp>
      <p:sp>
        <p:nvSpPr>
          <p:cNvPr id="2" name="TextBox 1">
            <a:extLst>
              <a:ext uri="{FF2B5EF4-FFF2-40B4-BE49-F238E27FC236}">
                <a16:creationId xmlns:a16="http://schemas.microsoft.com/office/drawing/2014/main" id="{787AC7C7-6728-FE40-AD68-29EA40A344DF}"/>
              </a:ext>
            </a:extLst>
          </p:cNvPr>
          <p:cNvSpPr txBox="1"/>
          <p:nvPr/>
        </p:nvSpPr>
        <p:spPr>
          <a:xfrm>
            <a:off x="7225748" y="3429000"/>
            <a:ext cx="4235783" cy="1384995"/>
          </a:xfrm>
          <a:prstGeom prst="rect">
            <a:avLst/>
          </a:prstGeom>
          <a:noFill/>
        </p:spPr>
        <p:txBody>
          <a:bodyPr wrap="square" rtlCol="0">
            <a:spAutoFit/>
          </a:bodyPr>
          <a:lstStyle/>
          <a:p>
            <a:pPr algn="ctr"/>
            <a:r>
              <a:rPr lang="en-US" sz="2800" dirty="0"/>
              <a:t>Fourth Commandment       &amp; </a:t>
            </a:r>
          </a:p>
          <a:p>
            <a:pPr algn="ctr"/>
            <a:r>
              <a:rPr lang="en-US" sz="2800" dirty="0"/>
              <a:t>More</a:t>
            </a:r>
          </a:p>
        </p:txBody>
      </p:sp>
      <p:pic>
        <p:nvPicPr>
          <p:cNvPr id="1026" name="Picture 2" descr="The Holy Family at Nazareth on Canvas Holy Family Picture image 1">
            <a:extLst>
              <a:ext uri="{FF2B5EF4-FFF2-40B4-BE49-F238E27FC236}">
                <a16:creationId xmlns:a16="http://schemas.microsoft.com/office/drawing/2014/main" id="{6E8EA5C3-198B-4E82-8A7F-F4072D80D5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313"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6665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60" name="Rectangle 71">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6" name="Title 1">
            <a:extLst>
              <a:ext uri="{FF2B5EF4-FFF2-40B4-BE49-F238E27FC236}">
                <a16:creationId xmlns:a16="http://schemas.microsoft.com/office/drawing/2014/main" id="{2579B1C2-872A-4554-8AF9-33CC82CCB4AA}"/>
              </a:ext>
            </a:extLst>
          </p:cNvPr>
          <p:cNvSpPr>
            <a:spLocks noGrp="1" noChangeArrowheads="1"/>
          </p:cNvSpPr>
          <p:nvPr>
            <p:ph type="title"/>
          </p:nvPr>
        </p:nvSpPr>
        <p:spPr>
          <a:xfrm>
            <a:off x="841248" y="552090"/>
            <a:ext cx="3600860" cy="5428085"/>
          </a:xfrm>
        </p:spPr>
        <p:txBody>
          <a:bodyPr vert="horz" lIns="91440" tIns="45720" rIns="91440" bIns="45720" rtlCol="0" anchor="ctr">
            <a:normAutofit/>
          </a:bodyPr>
          <a:lstStyle/>
          <a:p>
            <a:pPr algn="ctr"/>
            <a:r>
              <a:rPr lang="en-US" altLang="en-US" sz="7200" kern="1200" dirty="0">
                <a:solidFill>
                  <a:schemeClr val="accent2">
                    <a:lumMod val="75000"/>
                  </a:schemeClr>
                </a:solidFill>
                <a:latin typeface="Freestyle Script" panose="030804020302050B0404" pitchFamily="66" charset="0"/>
              </a:rPr>
              <a:t>Anima Christi</a:t>
            </a:r>
          </a:p>
        </p:txBody>
      </p:sp>
      <p:sp>
        <p:nvSpPr>
          <p:cNvPr id="616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7" name="TextBox 3">
            <a:extLst>
              <a:ext uri="{FF2B5EF4-FFF2-40B4-BE49-F238E27FC236}">
                <a16:creationId xmlns:a16="http://schemas.microsoft.com/office/drawing/2014/main" id="{34AEDB53-5153-4DC4-A8AB-0FC21E53EDFE}"/>
              </a:ext>
            </a:extLst>
          </p:cNvPr>
          <p:cNvSpPr txBox="1">
            <a:spLocks noChangeArrowheads="1"/>
          </p:cNvSpPr>
          <p:nvPr/>
        </p:nvSpPr>
        <p:spPr bwMode="auto">
          <a:xfrm>
            <a:off x="5126418" y="552091"/>
            <a:ext cx="6224335" cy="543153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a:lnSpc>
                <a:spcPct val="90000"/>
              </a:lnSpc>
              <a:spcAft>
                <a:spcPts val="600"/>
              </a:spcAft>
            </a:pPr>
            <a:r>
              <a:rPr lang="en-US" altLang="en-US" sz="2800" dirty="0">
                <a:latin typeface="+mn-lt"/>
              </a:rPr>
              <a:t>Soul of Christ, sanctify me.</a:t>
            </a:r>
            <a:br>
              <a:rPr lang="en-US" altLang="en-US" sz="2800" dirty="0">
                <a:latin typeface="+mn-lt"/>
              </a:rPr>
            </a:br>
            <a:r>
              <a:rPr lang="en-US" altLang="en-US" sz="2800" dirty="0">
                <a:latin typeface="+mn-lt"/>
              </a:rPr>
              <a:t>Body of Christ, save me.</a:t>
            </a:r>
            <a:br>
              <a:rPr lang="en-US" altLang="en-US" sz="2800" dirty="0">
                <a:latin typeface="+mn-lt"/>
              </a:rPr>
            </a:br>
            <a:r>
              <a:rPr lang="en-US" altLang="en-US" sz="2800" dirty="0">
                <a:latin typeface="+mn-lt"/>
              </a:rPr>
              <a:t>Blood of Christ, inebriate me.</a:t>
            </a:r>
            <a:br>
              <a:rPr lang="en-US" altLang="en-US" sz="2800" dirty="0">
                <a:latin typeface="+mn-lt"/>
              </a:rPr>
            </a:br>
            <a:r>
              <a:rPr lang="en-US" altLang="en-US" sz="2800" dirty="0">
                <a:latin typeface="+mn-lt"/>
              </a:rPr>
              <a:t>Water from the side of Christ, wash me.</a:t>
            </a:r>
            <a:br>
              <a:rPr lang="en-US" altLang="en-US" sz="2800" dirty="0">
                <a:latin typeface="+mn-lt"/>
              </a:rPr>
            </a:br>
            <a:r>
              <a:rPr lang="en-US" altLang="en-US" sz="2800" dirty="0">
                <a:latin typeface="+mn-lt"/>
              </a:rPr>
              <a:t>Passion of Christ, strengthen me.</a:t>
            </a:r>
            <a:br>
              <a:rPr lang="en-US" altLang="en-US" sz="2800" dirty="0">
                <a:latin typeface="+mn-lt"/>
              </a:rPr>
            </a:br>
            <a:r>
              <a:rPr lang="en-US" altLang="en-US" sz="2800" dirty="0">
                <a:latin typeface="+mn-lt"/>
              </a:rPr>
              <a:t>O Good Jesus, hear me.</a:t>
            </a:r>
            <a:br>
              <a:rPr lang="en-US" altLang="en-US" sz="2800" dirty="0">
                <a:latin typeface="+mn-lt"/>
              </a:rPr>
            </a:br>
            <a:r>
              <a:rPr lang="en-US" altLang="en-US" sz="2800" dirty="0">
                <a:latin typeface="+mn-lt"/>
              </a:rPr>
              <a:t>Within your wounds hide me.</a:t>
            </a:r>
            <a:br>
              <a:rPr lang="en-US" altLang="en-US" sz="2800" dirty="0">
                <a:latin typeface="+mn-lt"/>
              </a:rPr>
            </a:br>
            <a:r>
              <a:rPr lang="en-US" altLang="en-US" sz="2800" dirty="0">
                <a:latin typeface="+mn-lt"/>
              </a:rPr>
              <a:t>Permit me not to be separated from you.</a:t>
            </a:r>
            <a:br>
              <a:rPr lang="en-US" altLang="en-US" sz="2800" dirty="0">
                <a:latin typeface="+mn-lt"/>
              </a:rPr>
            </a:br>
            <a:r>
              <a:rPr lang="en-US" altLang="en-US" sz="2800" dirty="0">
                <a:latin typeface="+mn-lt"/>
              </a:rPr>
              <a:t>From the wicked foe, defend me.</a:t>
            </a:r>
            <a:br>
              <a:rPr lang="en-US" altLang="en-US" sz="2800" dirty="0">
                <a:latin typeface="+mn-lt"/>
              </a:rPr>
            </a:br>
            <a:r>
              <a:rPr lang="en-US" altLang="en-US" sz="2800" dirty="0">
                <a:latin typeface="+mn-lt"/>
              </a:rPr>
              <a:t>At the hour of my death, call me</a:t>
            </a:r>
            <a:br>
              <a:rPr lang="en-US" altLang="en-US" sz="2800" dirty="0">
                <a:latin typeface="+mn-lt"/>
              </a:rPr>
            </a:br>
            <a:r>
              <a:rPr lang="en-US" altLang="en-US" sz="2800" dirty="0">
                <a:latin typeface="+mn-lt"/>
              </a:rPr>
              <a:t>and bid me come to you</a:t>
            </a:r>
            <a:br>
              <a:rPr lang="en-US" altLang="en-US" sz="2800" dirty="0">
                <a:latin typeface="+mn-lt"/>
              </a:rPr>
            </a:br>
            <a:r>
              <a:rPr lang="en-US" altLang="en-US" sz="2800" dirty="0">
                <a:latin typeface="+mn-lt"/>
              </a:rPr>
              <a:t>That with your saints I may praise you</a:t>
            </a:r>
            <a:br>
              <a:rPr lang="en-US" altLang="en-US" sz="2800" dirty="0">
                <a:latin typeface="+mn-lt"/>
              </a:rPr>
            </a:br>
            <a:r>
              <a:rPr lang="en-US" altLang="en-US" sz="2800" dirty="0">
                <a:latin typeface="+mn-lt"/>
              </a:rPr>
              <a:t>For ever and ever. Amen.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BFB85-E39F-244F-9505-CB2F3B8E22D9}"/>
              </a:ext>
            </a:extLst>
          </p:cNvPr>
          <p:cNvSpPr>
            <a:spLocks noGrp="1"/>
          </p:cNvSpPr>
          <p:nvPr>
            <p:ph type="title"/>
          </p:nvPr>
        </p:nvSpPr>
        <p:spPr/>
        <p:txBody>
          <a:bodyPr/>
          <a:lstStyle/>
          <a:p>
            <a:pPr algn="ctr"/>
            <a:r>
              <a:rPr lang="en-US" dirty="0"/>
              <a:t>Perfection</a:t>
            </a:r>
          </a:p>
        </p:txBody>
      </p:sp>
      <p:sp>
        <p:nvSpPr>
          <p:cNvPr id="3" name="Content Placeholder 2">
            <a:extLst>
              <a:ext uri="{FF2B5EF4-FFF2-40B4-BE49-F238E27FC236}">
                <a16:creationId xmlns:a16="http://schemas.microsoft.com/office/drawing/2014/main" id="{59C1C950-7048-5244-BC29-A6AC926F26A8}"/>
              </a:ext>
            </a:extLst>
          </p:cNvPr>
          <p:cNvSpPr>
            <a:spLocks noGrp="1"/>
          </p:cNvSpPr>
          <p:nvPr>
            <p:ph idx="1"/>
          </p:nvPr>
        </p:nvSpPr>
        <p:spPr/>
        <p:txBody>
          <a:bodyPr/>
          <a:lstStyle/>
          <a:p>
            <a:pPr marL="0" indent="0" algn="ctr">
              <a:buNone/>
            </a:pPr>
            <a:endParaRPr lang="en-US" dirty="0"/>
          </a:p>
          <a:p>
            <a:pPr marL="0" indent="0" algn="ctr">
              <a:buNone/>
            </a:pPr>
            <a:r>
              <a:rPr lang="en-US" dirty="0"/>
              <a:t>“So be perfect, just as your heavenly Father is perfect.” (Matt. 5:48)</a:t>
            </a:r>
          </a:p>
          <a:p>
            <a:pPr marL="0" indent="0" algn="ctr">
              <a:buNone/>
            </a:pPr>
            <a:endParaRPr lang="en-US" dirty="0"/>
          </a:p>
          <a:p>
            <a:pPr marL="0" indent="0" algn="ctr">
              <a:buNone/>
            </a:pPr>
            <a:r>
              <a:rPr lang="en-US" dirty="0">
                <a:hlinkClick r:id="rId3"/>
              </a:rPr>
              <a:t>https://</a:t>
            </a:r>
            <a:r>
              <a:rPr lang="en-US" dirty="0" err="1">
                <a:hlinkClick r:id="rId3"/>
              </a:rPr>
              <a:t>straymonds.org</a:t>
            </a:r>
            <a:r>
              <a:rPr lang="en-US" dirty="0">
                <a:hlinkClick r:id="rId3"/>
              </a:rPr>
              <a:t>/view-mass-online/</a:t>
            </a:r>
            <a:endParaRPr lang="en-US" dirty="0"/>
          </a:p>
          <a:p>
            <a:pPr marL="0" indent="0" algn="ctr">
              <a:buNone/>
            </a:pPr>
            <a:r>
              <a:rPr lang="en-US" dirty="0"/>
              <a:t>15:00 minute mark</a:t>
            </a:r>
          </a:p>
        </p:txBody>
      </p:sp>
    </p:spTree>
    <p:extLst>
      <p:ext uri="{BB962C8B-B14F-4D97-AF65-F5344CB8AC3E}">
        <p14:creationId xmlns:p14="http://schemas.microsoft.com/office/powerpoint/2010/main" val="841489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89" name="Rectangle 154">
            <a:extLst>
              <a:ext uri="{FF2B5EF4-FFF2-40B4-BE49-F238E27FC236}">
                <a16:creationId xmlns:a16="http://schemas.microsoft.com/office/drawing/2014/main" id="{129F4FEF-3F4E-4042-8E6D-C24E201FB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B4AA60-AD9F-B743-B210-CC141516343D}"/>
              </a:ext>
            </a:extLst>
          </p:cNvPr>
          <p:cNvSpPr>
            <a:spLocks noGrp="1"/>
          </p:cNvSpPr>
          <p:nvPr>
            <p:ph type="title"/>
          </p:nvPr>
        </p:nvSpPr>
        <p:spPr>
          <a:xfrm>
            <a:off x="6248400" y="365124"/>
            <a:ext cx="5105400" cy="4399915"/>
          </a:xfrm>
        </p:spPr>
        <p:txBody>
          <a:bodyPr anchor="b">
            <a:normAutofit/>
          </a:bodyPr>
          <a:lstStyle/>
          <a:p>
            <a:pPr algn="ctr"/>
            <a:r>
              <a:rPr lang="en-US" sz="4800" u="sng" dirty="0"/>
              <a:t>FAMILY</a:t>
            </a:r>
            <a:r>
              <a:rPr lang="en-US" sz="4800" dirty="0"/>
              <a:t>: </a:t>
            </a:r>
            <a:br>
              <a:rPr lang="en-US" sz="4800" dirty="0"/>
            </a:br>
            <a:br>
              <a:rPr lang="en-US" sz="4800" dirty="0"/>
            </a:br>
            <a:r>
              <a:rPr lang="en-US" sz="4800" dirty="0"/>
              <a:t>“Building the </a:t>
            </a:r>
            <a:br>
              <a:rPr lang="en-US" sz="4800" dirty="0"/>
            </a:br>
            <a:r>
              <a:rPr lang="en-US" sz="4800" dirty="0"/>
              <a:t>smallest democracy                at the heart of society”</a:t>
            </a:r>
          </a:p>
        </p:txBody>
      </p:sp>
      <p:pic>
        <p:nvPicPr>
          <p:cNvPr id="2056" name="Picture 8" descr="See the source image">
            <a:extLst>
              <a:ext uri="{FF2B5EF4-FFF2-40B4-BE49-F238E27FC236}">
                <a16:creationId xmlns:a16="http://schemas.microsoft.com/office/drawing/2014/main" id="{3C40863C-4204-4A25-8182-EF48181817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779" b="-2"/>
          <a:stretch/>
        </p:blipFill>
        <p:spPr bwMode="auto">
          <a:xfrm>
            <a:off x="20" y="10"/>
            <a:ext cx="6105116" cy="4191736"/>
          </a:xfrm>
          <a:custGeom>
            <a:avLst/>
            <a:gdLst/>
            <a:ahLst/>
            <a:cxnLst/>
            <a:rect l="l" t="t" r="r" b="b"/>
            <a:pathLst>
              <a:path w="6105136" h="4191746">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007468" y="4190779"/>
                  <a:pt x="1790648" y="4201115"/>
                  <a:pt x="1535079" y="4190306"/>
                </a:cubicBez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a:noFill/>
          <a:extLst>
            <a:ext uri="{909E8E84-426E-40DD-AFC4-6F175D3DCCD1}">
              <a14:hiddenFill xmlns:a14="http://schemas.microsoft.com/office/drawing/2010/main">
                <a:solidFill>
                  <a:srgbClr val="FFFFFF"/>
                </a:solidFill>
              </a14:hiddenFill>
            </a:ext>
          </a:extLst>
        </p:spPr>
      </p:pic>
      <p:pic>
        <p:nvPicPr>
          <p:cNvPr id="2058" name="Picture 10" descr="See the source image">
            <a:extLst>
              <a:ext uri="{FF2B5EF4-FFF2-40B4-BE49-F238E27FC236}">
                <a16:creationId xmlns:a16="http://schemas.microsoft.com/office/drawing/2014/main" id="{1511A614-CB69-484F-B6ED-091DB7B559C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5071" r="-1" b="14606"/>
          <a:stretch/>
        </p:blipFill>
        <p:spPr bwMode="auto">
          <a:xfrm>
            <a:off x="462420" y="4304418"/>
            <a:ext cx="5414116" cy="2553582"/>
          </a:xfrm>
          <a:custGeom>
            <a:avLst/>
            <a:gdLst/>
            <a:ahLst/>
            <a:cxnLst/>
            <a:rect l="l" t="t" r="r" b="b"/>
            <a:pathLst>
              <a:path w="5414116" h="2553582">
                <a:moveTo>
                  <a:pt x="158526" y="1316979"/>
                </a:moveTo>
                <a:lnTo>
                  <a:pt x="156754" y="1330318"/>
                </a:lnTo>
                <a:lnTo>
                  <a:pt x="150357" y="1343402"/>
                </a:lnTo>
                <a:cubicBezTo>
                  <a:pt x="148595" y="1346671"/>
                  <a:pt x="147784" y="1347597"/>
                  <a:pt x="148224" y="1345403"/>
                </a:cubicBezTo>
                <a:cubicBezTo>
                  <a:pt x="148536" y="1343890"/>
                  <a:pt x="150150" y="1339188"/>
                  <a:pt x="152759" y="1332109"/>
                </a:cubicBezTo>
                <a:close/>
                <a:moveTo>
                  <a:pt x="183999" y="1247985"/>
                </a:moveTo>
                <a:lnTo>
                  <a:pt x="185425" y="1249095"/>
                </a:lnTo>
                <a:lnTo>
                  <a:pt x="177909" y="1267545"/>
                </a:lnTo>
                <a:cubicBezTo>
                  <a:pt x="172543" y="1280910"/>
                  <a:pt x="167559" y="1293511"/>
                  <a:pt x="163267" y="1304542"/>
                </a:cubicBezTo>
                <a:lnTo>
                  <a:pt x="158526" y="1316979"/>
                </a:lnTo>
                <a:lnTo>
                  <a:pt x="160096" y="1305161"/>
                </a:lnTo>
                <a:cubicBezTo>
                  <a:pt x="166154" y="1273946"/>
                  <a:pt x="174799" y="1251295"/>
                  <a:pt x="183999" y="1247985"/>
                </a:cubicBezTo>
                <a:close/>
                <a:moveTo>
                  <a:pt x="2747400" y="406"/>
                </a:moveTo>
                <a:cubicBezTo>
                  <a:pt x="3035071" y="-4281"/>
                  <a:pt x="3341945" y="31161"/>
                  <a:pt x="3649095" y="133697"/>
                </a:cubicBezTo>
                <a:cubicBezTo>
                  <a:pt x="3849864" y="200721"/>
                  <a:pt x="4603144" y="576730"/>
                  <a:pt x="4698157" y="641897"/>
                </a:cubicBezTo>
                <a:cubicBezTo>
                  <a:pt x="4795794" y="709015"/>
                  <a:pt x="4865356" y="805949"/>
                  <a:pt x="4969229" y="864848"/>
                </a:cubicBezTo>
                <a:cubicBezTo>
                  <a:pt x="5024230" y="895855"/>
                  <a:pt x="5072076" y="940214"/>
                  <a:pt x="5031717" y="1024948"/>
                </a:cubicBezTo>
                <a:cubicBezTo>
                  <a:pt x="5020170" y="1048963"/>
                  <a:pt x="5029183" y="1072811"/>
                  <a:pt x="5057014" y="1071682"/>
                </a:cubicBezTo>
                <a:cubicBezTo>
                  <a:pt x="5109680" y="1069387"/>
                  <a:pt x="5118666" y="1110271"/>
                  <a:pt x="5135838" y="1143392"/>
                </a:cubicBezTo>
                <a:cubicBezTo>
                  <a:pt x="5166252" y="1202027"/>
                  <a:pt x="5193622" y="1263285"/>
                  <a:pt x="5266156" y="1289064"/>
                </a:cubicBezTo>
                <a:cubicBezTo>
                  <a:pt x="5238324" y="1323279"/>
                  <a:pt x="5215649" y="1311585"/>
                  <a:pt x="5195858" y="1298567"/>
                </a:cubicBezTo>
                <a:cubicBezTo>
                  <a:pt x="5143669" y="1263879"/>
                  <a:pt x="5093474" y="1226987"/>
                  <a:pt x="5041179" y="1192607"/>
                </a:cubicBezTo>
                <a:cubicBezTo>
                  <a:pt x="5007224" y="1170236"/>
                  <a:pt x="4975133" y="1142623"/>
                  <a:pt x="4918135" y="1145234"/>
                </a:cubicBezTo>
                <a:cubicBezTo>
                  <a:pt x="4935797" y="1231274"/>
                  <a:pt x="5007025" y="1262427"/>
                  <a:pt x="5060171" y="1300349"/>
                </a:cubicBezTo>
                <a:cubicBezTo>
                  <a:pt x="5126536" y="1347737"/>
                  <a:pt x="5152263" y="1413621"/>
                  <a:pt x="5184421" y="1487704"/>
                </a:cubicBezTo>
                <a:cubicBezTo>
                  <a:pt x="5122415" y="1489134"/>
                  <a:pt x="5103753" y="1435610"/>
                  <a:pt x="5058648" y="1427657"/>
                </a:cubicBezTo>
                <a:cubicBezTo>
                  <a:pt x="5053296" y="1435084"/>
                  <a:pt x="5045346" y="1445577"/>
                  <a:pt x="5045794" y="1446015"/>
                </a:cubicBezTo>
                <a:cubicBezTo>
                  <a:pt x="5106451" y="1496737"/>
                  <a:pt x="5117537" y="1568193"/>
                  <a:pt x="5101767" y="1647359"/>
                </a:cubicBezTo>
                <a:cubicBezTo>
                  <a:pt x="5093584" y="1688209"/>
                  <a:pt x="5115626" y="1706770"/>
                  <a:pt x="5135030" y="1731061"/>
                </a:cubicBezTo>
                <a:cubicBezTo>
                  <a:pt x="5203090" y="1816944"/>
                  <a:pt x="5278566" y="1897224"/>
                  <a:pt x="5321944" y="2003361"/>
                </a:cubicBezTo>
                <a:cubicBezTo>
                  <a:pt x="5239878" y="1971324"/>
                  <a:pt x="5191106" y="1897335"/>
                  <a:pt x="5107240" y="1850840"/>
                </a:cubicBezTo>
                <a:cubicBezTo>
                  <a:pt x="5146549" y="1965041"/>
                  <a:pt x="5224816" y="2036621"/>
                  <a:pt x="5290952" y="2116036"/>
                </a:cubicBezTo>
                <a:cubicBezTo>
                  <a:pt x="5321198" y="2152238"/>
                  <a:pt x="5345753" y="2195120"/>
                  <a:pt x="5388446" y="2220887"/>
                </a:cubicBezTo>
                <a:cubicBezTo>
                  <a:pt x="5403552" y="2230128"/>
                  <a:pt x="5428090" y="2247608"/>
                  <a:pt x="5403992" y="2273010"/>
                </a:cubicBezTo>
                <a:cubicBezTo>
                  <a:pt x="5383871" y="2294002"/>
                  <a:pt x="5363583" y="2281535"/>
                  <a:pt x="5345240" y="2269525"/>
                </a:cubicBezTo>
                <a:cubicBezTo>
                  <a:pt x="5301305" y="2240459"/>
                  <a:pt x="5249677" y="2227961"/>
                  <a:pt x="5181971" y="2212341"/>
                </a:cubicBezTo>
                <a:cubicBezTo>
                  <a:pt x="5210776" y="2304349"/>
                  <a:pt x="5323140" y="2305426"/>
                  <a:pt x="5342451" y="2399541"/>
                </a:cubicBezTo>
                <a:cubicBezTo>
                  <a:pt x="5276493" y="2399374"/>
                  <a:pt x="5240279" y="2358756"/>
                  <a:pt x="5193127" y="2341296"/>
                </a:cubicBezTo>
                <a:cubicBezTo>
                  <a:pt x="5150483" y="2325566"/>
                  <a:pt x="5134316" y="2337131"/>
                  <a:pt x="5128778" y="2384953"/>
                </a:cubicBezTo>
                <a:cubicBezTo>
                  <a:pt x="5120098" y="2459440"/>
                  <a:pt x="5082689" y="2490060"/>
                  <a:pt x="5024779" y="2455361"/>
                </a:cubicBezTo>
                <a:cubicBezTo>
                  <a:pt x="4971160" y="2423009"/>
                  <a:pt x="4955618" y="2448088"/>
                  <a:pt x="4957119" y="2492221"/>
                </a:cubicBezTo>
                <a:cubicBezTo>
                  <a:pt x="4957659" y="2508307"/>
                  <a:pt x="4955422" y="2522819"/>
                  <a:pt x="4951208" y="2536243"/>
                </a:cubicBezTo>
                <a:lnTo>
                  <a:pt x="4942986" y="2553582"/>
                </a:lnTo>
                <a:lnTo>
                  <a:pt x="0" y="2553582"/>
                </a:lnTo>
                <a:lnTo>
                  <a:pt x="10415" y="2540282"/>
                </a:lnTo>
                <a:cubicBezTo>
                  <a:pt x="21321" y="2529317"/>
                  <a:pt x="34083" y="2520126"/>
                  <a:pt x="50390" y="2514109"/>
                </a:cubicBezTo>
                <a:cubicBezTo>
                  <a:pt x="60150" y="2510393"/>
                  <a:pt x="69288" y="2504190"/>
                  <a:pt x="78593" y="2498362"/>
                </a:cubicBezTo>
                <a:cubicBezTo>
                  <a:pt x="79663" y="2490260"/>
                  <a:pt x="77016" y="2483287"/>
                  <a:pt x="68604" y="2478966"/>
                </a:cubicBezTo>
                <a:cubicBezTo>
                  <a:pt x="15119" y="2451323"/>
                  <a:pt x="33815" y="2412284"/>
                  <a:pt x="51592" y="2367344"/>
                </a:cubicBezTo>
                <a:cubicBezTo>
                  <a:pt x="73482" y="2311677"/>
                  <a:pt x="117178" y="2293901"/>
                  <a:pt x="167239" y="2281968"/>
                </a:cubicBezTo>
                <a:cubicBezTo>
                  <a:pt x="184333" y="2277976"/>
                  <a:pt x="204809" y="2283134"/>
                  <a:pt x="218700" y="2261009"/>
                </a:cubicBezTo>
                <a:cubicBezTo>
                  <a:pt x="202945" y="2233233"/>
                  <a:pt x="167661" y="2244301"/>
                  <a:pt x="144260" y="2232104"/>
                </a:cubicBezTo>
                <a:cubicBezTo>
                  <a:pt x="124982" y="2221882"/>
                  <a:pt x="89225" y="2216464"/>
                  <a:pt x="132450" y="2182200"/>
                </a:cubicBezTo>
                <a:cubicBezTo>
                  <a:pt x="145069" y="2172139"/>
                  <a:pt x="138401" y="2161211"/>
                  <a:pt x="128269" y="2157485"/>
                </a:cubicBezTo>
                <a:cubicBezTo>
                  <a:pt x="45771" y="2128357"/>
                  <a:pt x="114856" y="2054401"/>
                  <a:pt x="102768" y="2004430"/>
                </a:cubicBezTo>
                <a:cubicBezTo>
                  <a:pt x="99143" y="1990876"/>
                  <a:pt x="114661" y="1971808"/>
                  <a:pt x="128485" y="1969383"/>
                </a:cubicBezTo>
                <a:cubicBezTo>
                  <a:pt x="216478" y="1953355"/>
                  <a:pt x="255260" y="1875600"/>
                  <a:pt x="316632" y="1814867"/>
                </a:cubicBezTo>
                <a:cubicBezTo>
                  <a:pt x="286607" y="1778049"/>
                  <a:pt x="240843" y="1760915"/>
                  <a:pt x="204084" y="1732869"/>
                </a:cubicBezTo>
                <a:cubicBezTo>
                  <a:pt x="165873" y="1703815"/>
                  <a:pt x="170805" y="1689937"/>
                  <a:pt x="227085" y="1644378"/>
                </a:cubicBezTo>
                <a:cubicBezTo>
                  <a:pt x="135002" y="1609983"/>
                  <a:pt x="135002" y="1609983"/>
                  <a:pt x="194840" y="1531510"/>
                </a:cubicBezTo>
                <a:cubicBezTo>
                  <a:pt x="155738" y="1518118"/>
                  <a:pt x="147268" y="1431235"/>
                  <a:pt x="153201" y="1357062"/>
                </a:cubicBezTo>
                <a:lnTo>
                  <a:pt x="156754" y="1330318"/>
                </a:lnTo>
                <a:lnTo>
                  <a:pt x="158203" y="1327353"/>
                </a:lnTo>
                <a:cubicBezTo>
                  <a:pt x="164944" y="1313010"/>
                  <a:pt x="174305" y="1292418"/>
                  <a:pt x="183908" y="1271808"/>
                </a:cubicBezTo>
                <a:lnTo>
                  <a:pt x="192178" y="1254359"/>
                </a:lnTo>
                <a:lnTo>
                  <a:pt x="197963" y="1258870"/>
                </a:lnTo>
                <a:cubicBezTo>
                  <a:pt x="201319" y="1265759"/>
                  <a:pt x="204343" y="1269123"/>
                  <a:pt x="207082" y="1270177"/>
                </a:cubicBezTo>
                <a:cubicBezTo>
                  <a:pt x="215301" y="1273335"/>
                  <a:pt x="220953" y="1255680"/>
                  <a:pt x="225258" y="1249926"/>
                </a:cubicBezTo>
                <a:cubicBezTo>
                  <a:pt x="239225" y="1231830"/>
                  <a:pt x="229470" y="1215162"/>
                  <a:pt x="225383" y="1197822"/>
                </a:cubicBezTo>
                <a:cubicBezTo>
                  <a:pt x="223809" y="1191435"/>
                  <a:pt x="212069" y="1213060"/>
                  <a:pt x="198195" y="1241661"/>
                </a:cubicBezTo>
                <a:lnTo>
                  <a:pt x="192178" y="1254359"/>
                </a:lnTo>
                <a:lnTo>
                  <a:pt x="185425" y="1249095"/>
                </a:lnTo>
                <a:lnTo>
                  <a:pt x="194847" y="1225969"/>
                </a:lnTo>
                <a:cubicBezTo>
                  <a:pt x="218144" y="1169629"/>
                  <a:pt x="242658" y="1113997"/>
                  <a:pt x="248781" y="1110761"/>
                </a:cubicBezTo>
                <a:cubicBezTo>
                  <a:pt x="313786" y="1076283"/>
                  <a:pt x="321395" y="965784"/>
                  <a:pt x="418181" y="974220"/>
                </a:cubicBezTo>
                <a:cubicBezTo>
                  <a:pt x="461819" y="977818"/>
                  <a:pt x="495215" y="944914"/>
                  <a:pt x="532987" y="931088"/>
                </a:cubicBezTo>
                <a:cubicBezTo>
                  <a:pt x="664440" y="883526"/>
                  <a:pt x="768295" y="806734"/>
                  <a:pt x="846702" y="686183"/>
                </a:cubicBezTo>
                <a:cubicBezTo>
                  <a:pt x="868484" y="652881"/>
                  <a:pt x="913166" y="632329"/>
                  <a:pt x="946487" y="606427"/>
                </a:cubicBezTo>
                <a:cubicBezTo>
                  <a:pt x="943857" y="580742"/>
                  <a:pt x="867909" y="616319"/>
                  <a:pt x="909859" y="561037"/>
                </a:cubicBezTo>
                <a:cubicBezTo>
                  <a:pt x="941546" y="519374"/>
                  <a:pt x="991572" y="500749"/>
                  <a:pt x="1038549" y="483076"/>
                </a:cubicBezTo>
                <a:cubicBezTo>
                  <a:pt x="1092404" y="463016"/>
                  <a:pt x="1148626" y="449861"/>
                  <a:pt x="1187871" y="397948"/>
                </a:cubicBezTo>
                <a:cubicBezTo>
                  <a:pt x="1194206" y="389666"/>
                  <a:pt x="1884389" y="14461"/>
                  <a:pt x="2747400" y="406"/>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0A1A734-E44A-4B47-8AEB-7D9F061DC30E}"/>
              </a:ext>
            </a:extLst>
          </p:cNvPr>
          <p:cNvSpPr>
            <a:spLocks noGrp="1"/>
          </p:cNvSpPr>
          <p:nvPr>
            <p:ph idx="1"/>
          </p:nvPr>
        </p:nvSpPr>
        <p:spPr>
          <a:xfrm>
            <a:off x="6248399" y="6085840"/>
            <a:ext cx="5105400" cy="91122"/>
          </a:xfrm>
        </p:spPr>
        <p:txBody>
          <a:bodyPr vert="horz" lIns="91440" tIns="45720" rIns="91440" bIns="45720" rtlCol="0">
            <a:normAutofit fontScale="25000" lnSpcReduction="20000"/>
          </a:bodyPr>
          <a:lstStyle/>
          <a:p>
            <a:pPr marL="0" indent="0">
              <a:buNone/>
            </a:pPr>
            <a:endParaRPr lang="en-US" sz="2000" dirty="0"/>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2526942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56"/>
                                        </p:tgtEl>
                                        <p:attrNameLst>
                                          <p:attrName>style.visibility</p:attrName>
                                        </p:attrNameLst>
                                      </p:cBhvr>
                                      <p:to>
                                        <p:strVal val="visible"/>
                                      </p:to>
                                    </p:set>
                                    <p:animEffect transition="in" filter="fade">
                                      <p:cBhvr>
                                        <p:cTn id="14" dur="1000"/>
                                        <p:tgtEl>
                                          <p:spTgt spid="2056"/>
                                        </p:tgtEl>
                                      </p:cBhvr>
                                    </p:animEffect>
                                    <p:anim calcmode="lin" valueType="num">
                                      <p:cBhvr>
                                        <p:cTn id="15" dur="1000" fill="hold"/>
                                        <p:tgtEl>
                                          <p:spTgt spid="2056"/>
                                        </p:tgtEl>
                                        <p:attrNameLst>
                                          <p:attrName>ppt_x</p:attrName>
                                        </p:attrNameLst>
                                      </p:cBhvr>
                                      <p:tavLst>
                                        <p:tav tm="0">
                                          <p:val>
                                            <p:strVal val="#ppt_x"/>
                                          </p:val>
                                        </p:tav>
                                        <p:tav tm="100000">
                                          <p:val>
                                            <p:strVal val="#ppt_x"/>
                                          </p:val>
                                        </p:tav>
                                      </p:tavLst>
                                    </p:anim>
                                    <p:anim calcmode="lin" valueType="num">
                                      <p:cBhvr>
                                        <p:cTn id="16" dur="1000" fill="hold"/>
                                        <p:tgtEl>
                                          <p:spTgt spid="205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58"/>
                                        </p:tgtEl>
                                        <p:attrNameLst>
                                          <p:attrName>style.visibility</p:attrName>
                                        </p:attrNameLst>
                                      </p:cBhvr>
                                      <p:to>
                                        <p:strVal val="visible"/>
                                      </p:to>
                                    </p:set>
                                    <p:animEffect transition="in" filter="fade">
                                      <p:cBhvr>
                                        <p:cTn id="21" dur="1000"/>
                                        <p:tgtEl>
                                          <p:spTgt spid="2058"/>
                                        </p:tgtEl>
                                      </p:cBhvr>
                                    </p:animEffect>
                                    <p:anim calcmode="lin" valueType="num">
                                      <p:cBhvr>
                                        <p:cTn id="22" dur="1000" fill="hold"/>
                                        <p:tgtEl>
                                          <p:spTgt spid="2058"/>
                                        </p:tgtEl>
                                        <p:attrNameLst>
                                          <p:attrName>ppt_x</p:attrName>
                                        </p:attrNameLst>
                                      </p:cBhvr>
                                      <p:tavLst>
                                        <p:tav tm="0">
                                          <p:val>
                                            <p:strVal val="#ppt_x"/>
                                          </p:val>
                                        </p:tav>
                                        <p:tav tm="100000">
                                          <p:val>
                                            <p:strVal val="#ppt_x"/>
                                          </p:val>
                                        </p:tav>
                                      </p:tavLst>
                                    </p:anim>
                                    <p:anim calcmode="lin" valueType="num">
                                      <p:cBhvr>
                                        <p:cTn id="23" dur="1000" fill="hold"/>
                                        <p:tgtEl>
                                          <p:spTgt spid="20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E7AE1-9812-454A-B1F2-69EB14751F27}"/>
              </a:ext>
            </a:extLst>
          </p:cNvPr>
          <p:cNvSpPr>
            <a:spLocks noGrp="1"/>
          </p:cNvSpPr>
          <p:nvPr>
            <p:ph type="title"/>
          </p:nvPr>
        </p:nvSpPr>
        <p:spPr>
          <a:xfrm>
            <a:off x="838201" y="345810"/>
            <a:ext cx="5120561" cy="1325563"/>
          </a:xfrm>
        </p:spPr>
        <p:txBody>
          <a:bodyPr vert="horz" lIns="91440" tIns="45720" rIns="91440" bIns="45720" rtlCol="0">
            <a:normAutofit/>
          </a:bodyPr>
          <a:lstStyle/>
          <a:p>
            <a:pPr algn="ctr"/>
            <a:r>
              <a:rPr lang="en-US" sz="6000" b="1" kern="1200" dirty="0">
                <a:solidFill>
                  <a:schemeClr val="accent2">
                    <a:lumMod val="75000"/>
                  </a:schemeClr>
                </a:solidFill>
                <a:latin typeface="+mj-lt"/>
                <a:ea typeface="+mj-ea"/>
                <a:cs typeface="+mj-cs"/>
              </a:rPr>
              <a:t>FAMILY</a:t>
            </a:r>
          </a:p>
        </p:txBody>
      </p:sp>
      <p:sp>
        <p:nvSpPr>
          <p:cNvPr id="24" name="Content Placeholder 23">
            <a:extLst>
              <a:ext uri="{FF2B5EF4-FFF2-40B4-BE49-F238E27FC236}">
                <a16:creationId xmlns:a16="http://schemas.microsoft.com/office/drawing/2014/main" id="{CF95D2B8-0706-43E8-8940-F9C5AEEC9DCC}"/>
              </a:ext>
            </a:extLst>
          </p:cNvPr>
          <p:cNvSpPr>
            <a:spLocks noGrp="1"/>
          </p:cNvSpPr>
          <p:nvPr>
            <p:ph idx="1"/>
          </p:nvPr>
        </p:nvSpPr>
        <p:spPr>
          <a:xfrm>
            <a:off x="838201" y="1825625"/>
            <a:ext cx="5092194" cy="4351338"/>
          </a:xfrm>
        </p:spPr>
        <p:txBody>
          <a:bodyPr>
            <a:normAutofit/>
          </a:bodyPr>
          <a:lstStyle/>
          <a:p>
            <a:pPr marL="0" indent="0" algn="ctr">
              <a:buNone/>
            </a:pPr>
            <a:endParaRPr lang="en-US" dirty="0"/>
          </a:p>
          <a:p>
            <a:pPr marL="0" indent="0" algn="ctr">
              <a:buNone/>
            </a:pPr>
            <a:r>
              <a:rPr lang="en-US" sz="4400" b="1" dirty="0">
                <a:solidFill>
                  <a:schemeClr val="accent1"/>
                </a:solidFill>
              </a:rPr>
              <a:t>A</a:t>
            </a:r>
          </a:p>
          <a:p>
            <a:pPr marL="0" indent="0" algn="ctr">
              <a:buNone/>
            </a:pPr>
            <a:r>
              <a:rPr lang="en-US" sz="4400" b="1" dirty="0">
                <a:solidFill>
                  <a:schemeClr val="accent1"/>
                </a:solidFill>
              </a:rPr>
              <a:t>Little</a:t>
            </a:r>
          </a:p>
          <a:p>
            <a:pPr marL="0" indent="0" algn="ctr">
              <a:buNone/>
            </a:pPr>
            <a:r>
              <a:rPr lang="en-US" sz="4400" b="1" dirty="0">
                <a:solidFill>
                  <a:schemeClr val="accent1"/>
                </a:solidFill>
              </a:rPr>
              <a:t>Church</a:t>
            </a:r>
          </a:p>
        </p:txBody>
      </p:sp>
      <p:sp>
        <p:nvSpPr>
          <p:cNvPr id="29" name="Oval 28">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Content Placeholder 3" descr="A group of people posing for a photo&#10;&#10;Description automatically generated with medium confidence">
            <a:extLst>
              <a:ext uri="{FF2B5EF4-FFF2-40B4-BE49-F238E27FC236}">
                <a16:creationId xmlns:a16="http://schemas.microsoft.com/office/drawing/2014/main" id="{B50B91FE-4914-4D40-BE87-8325837DCDBA}"/>
              </a:ext>
            </a:extLst>
          </p:cNvPr>
          <p:cNvPicPr>
            <a:picLocks noChangeAspect="1"/>
          </p:cNvPicPr>
          <p:nvPr/>
        </p:nvPicPr>
        <p:blipFill rotWithShape="1">
          <a:blip r:embed="rId2"/>
          <a:srcRect l="17470" r="13707"/>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31" name="Arc 30">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9" name="Content Placeholder 8" descr="A group of people in front of a church&#10;&#10;Description automatically generated with medium confidence">
            <a:extLst>
              <a:ext uri="{FF2B5EF4-FFF2-40B4-BE49-F238E27FC236}">
                <a16:creationId xmlns:a16="http://schemas.microsoft.com/office/drawing/2014/main" id="{EF51D062-FD45-470B-9DDB-E5CC919DD480}"/>
              </a:ext>
            </a:extLst>
          </p:cNvPr>
          <p:cNvPicPr>
            <a:picLocks noChangeAspect="1"/>
          </p:cNvPicPr>
          <p:nvPr/>
        </p:nvPicPr>
        <p:blipFill rotWithShape="1">
          <a:blip r:embed="rId3"/>
          <a:srcRect t="16687" r="-3" b="-3"/>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3482921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1D022-9368-6849-BAB7-EB29302E57F3}"/>
              </a:ext>
            </a:extLst>
          </p:cNvPr>
          <p:cNvSpPr>
            <a:spLocks noGrp="1"/>
          </p:cNvSpPr>
          <p:nvPr>
            <p:ph type="title"/>
          </p:nvPr>
        </p:nvSpPr>
        <p:spPr/>
        <p:txBody>
          <a:bodyPr/>
          <a:lstStyle/>
          <a:p>
            <a:pPr algn="ctr"/>
            <a:r>
              <a:rPr lang="en-US" b="1" dirty="0">
                <a:solidFill>
                  <a:srgbClr val="7030A0"/>
                </a:solidFill>
              </a:rPr>
              <a:t>What is the Fourth Commandment?</a:t>
            </a:r>
          </a:p>
        </p:txBody>
      </p:sp>
      <p:sp>
        <p:nvSpPr>
          <p:cNvPr id="3" name="Content Placeholder 2">
            <a:extLst>
              <a:ext uri="{FF2B5EF4-FFF2-40B4-BE49-F238E27FC236}">
                <a16:creationId xmlns:a16="http://schemas.microsoft.com/office/drawing/2014/main" id="{579673AB-BCEC-2442-814C-5E9E3754DC24}"/>
              </a:ext>
            </a:extLst>
          </p:cNvPr>
          <p:cNvSpPr>
            <a:spLocks noGrp="1"/>
          </p:cNvSpPr>
          <p:nvPr>
            <p:ph idx="1"/>
          </p:nvPr>
        </p:nvSpPr>
        <p:spPr>
          <a:xfrm>
            <a:off x="944034" y="1690688"/>
            <a:ext cx="10515600" cy="4351338"/>
          </a:xfrm>
        </p:spPr>
        <p:txBody>
          <a:bodyPr>
            <a:normAutofit/>
          </a:bodyPr>
          <a:lstStyle/>
          <a:p>
            <a:pPr marL="0" indent="0" algn="ctr">
              <a:buNone/>
            </a:pPr>
            <a:r>
              <a:rPr lang="en-US" sz="3600" b="1" dirty="0">
                <a:solidFill>
                  <a:srgbClr val="7030A0"/>
                </a:solidFill>
              </a:rPr>
              <a:t>Honor Your Father and Mother!</a:t>
            </a:r>
          </a:p>
          <a:p>
            <a:pPr marL="0" indent="0" algn="ctr">
              <a:buNone/>
            </a:pPr>
            <a:endParaRPr lang="en-US" sz="2400" dirty="0"/>
          </a:p>
          <a:p>
            <a:pPr marL="0" indent="0" algn="ctr">
              <a:buNone/>
            </a:pPr>
            <a:r>
              <a:rPr lang="en-US" sz="2400" dirty="0"/>
              <a:t>Chosen (Finding of Jesus in the Temple; 0-2:06)</a:t>
            </a:r>
          </a:p>
          <a:p>
            <a:pPr marL="0" indent="0" algn="ctr">
              <a:buNone/>
            </a:pPr>
            <a:r>
              <a:rPr lang="en-US" sz="2400" dirty="0">
                <a:hlinkClick r:id="rId2"/>
              </a:rPr>
              <a:t>The Chosen Episode 5 - Bing video</a:t>
            </a:r>
            <a:endParaRPr lang="en-US" sz="2400" dirty="0"/>
          </a:p>
          <a:p>
            <a:pPr marL="0" indent="0" algn="ctr">
              <a:buNone/>
            </a:pPr>
            <a:r>
              <a:rPr lang="en-US" sz="1200" dirty="0"/>
              <a:t>https://www.bing.com/videos/search?q=the+chosen+episode+5+youtube&amp;docid=608047072037504964&amp;mid=4A1D51F797356009BCE24A1D51F797356009BCE2&amp;view=detail&amp;FORM=VIRE</a:t>
            </a:r>
          </a:p>
          <a:p>
            <a:pPr marL="0" indent="0" algn="ctr">
              <a:buNone/>
            </a:pPr>
            <a:endParaRPr lang="en-US" dirty="0"/>
          </a:p>
          <a:p>
            <a:pPr marL="0" indent="0" algn="ctr">
              <a:buNone/>
            </a:pPr>
            <a:r>
              <a:rPr lang="en-US" sz="2400" dirty="0"/>
              <a:t>Chosen (Wedding Feast at Cana; 38:25-39:35)</a:t>
            </a:r>
          </a:p>
          <a:p>
            <a:pPr marL="0" indent="0" algn="ctr">
              <a:buNone/>
            </a:pPr>
            <a:r>
              <a:rPr lang="en-US" sz="2400" dirty="0">
                <a:hlinkClick r:id="rId3"/>
              </a:rPr>
              <a:t>The first miracle of Jesus • The Chosen | Jesus turns water to wine | Download “The Chosen” app now - YouTube</a:t>
            </a:r>
            <a:endParaRPr lang="en-US" sz="2400" dirty="0"/>
          </a:p>
        </p:txBody>
      </p:sp>
    </p:spTree>
    <p:extLst>
      <p:ext uri="{BB962C8B-B14F-4D97-AF65-F5344CB8AC3E}">
        <p14:creationId xmlns:p14="http://schemas.microsoft.com/office/powerpoint/2010/main" val="1708396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1000"/>
                                        <p:tgtEl>
                                          <p:spTgt spid="3">
                                            <p:txEl>
                                              <p:pRg st="7" end="7"/>
                                            </p:txEl>
                                          </p:spTgt>
                                        </p:tgtEl>
                                      </p:cBhvr>
                                    </p:animEffect>
                                    <p:anim calcmode="lin" valueType="num">
                                      <p:cBhvr>
                                        <p:cTn id="4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8FD48-1B73-3347-AF32-45CF93DD2899}"/>
              </a:ext>
            </a:extLst>
          </p:cNvPr>
          <p:cNvSpPr>
            <a:spLocks noGrp="1"/>
          </p:cNvSpPr>
          <p:nvPr>
            <p:ph type="title"/>
          </p:nvPr>
        </p:nvSpPr>
        <p:spPr>
          <a:xfrm>
            <a:off x="4965430" y="629268"/>
            <a:ext cx="6586491" cy="1286160"/>
          </a:xfrm>
        </p:spPr>
        <p:txBody>
          <a:bodyPr anchor="b">
            <a:normAutofit/>
          </a:bodyPr>
          <a:lstStyle/>
          <a:p>
            <a:r>
              <a:rPr lang="en-US" sz="3700"/>
              <a:t>What Is the Expanded Meaning of the Fourth Commandment?</a:t>
            </a:r>
          </a:p>
        </p:txBody>
      </p:sp>
      <p:sp>
        <p:nvSpPr>
          <p:cNvPr id="3" name="Content Placeholder 2">
            <a:extLst>
              <a:ext uri="{FF2B5EF4-FFF2-40B4-BE49-F238E27FC236}">
                <a16:creationId xmlns:a16="http://schemas.microsoft.com/office/drawing/2014/main" id="{210CF400-A8DF-D54B-A936-CD81753DD049}"/>
              </a:ext>
            </a:extLst>
          </p:cNvPr>
          <p:cNvSpPr>
            <a:spLocks noGrp="1"/>
          </p:cNvSpPr>
          <p:nvPr>
            <p:ph idx="1"/>
          </p:nvPr>
        </p:nvSpPr>
        <p:spPr>
          <a:xfrm>
            <a:off x="4965431" y="2438400"/>
            <a:ext cx="6586489" cy="3785419"/>
          </a:xfrm>
        </p:spPr>
        <p:txBody>
          <a:bodyPr>
            <a:normAutofit/>
          </a:bodyPr>
          <a:lstStyle/>
          <a:p>
            <a:r>
              <a:rPr lang="en-US" sz="2000" dirty="0"/>
              <a:t>Direct Relationships:</a:t>
            </a:r>
          </a:p>
          <a:p>
            <a:pPr lvl="1"/>
            <a:r>
              <a:rPr lang="en-US" sz="2000" dirty="0"/>
              <a:t>The Fourth Commandment requires us to honor and obey our parents and all legitimate authority.</a:t>
            </a:r>
          </a:p>
          <a:p>
            <a:pPr lvl="1"/>
            <a:endParaRPr lang="en-US" sz="2000" dirty="0"/>
          </a:p>
          <a:p>
            <a:r>
              <a:rPr lang="en-US" sz="2000" dirty="0"/>
              <a:t>Reciprocal Relationships:</a:t>
            </a:r>
          </a:p>
          <a:p>
            <a:pPr lvl="1"/>
            <a:r>
              <a:rPr lang="en-US" sz="2000" dirty="0"/>
              <a:t>The Fourth Commandment requires:</a:t>
            </a:r>
          </a:p>
          <a:p>
            <a:pPr lvl="2"/>
            <a:r>
              <a:rPr lang="en-US" dirty="0"/>
              <a:t>Parents to protect their children</a:t>
            </a:r>
          </a:p>
          <a:p>
            <a:pPr lvl="2"/>
            <a:r>
              <a:rPr lang="en-US" dirty="0"/>
              <a:t>Civil authorities and citizens to protect children</a:t>
            </a:r>
          </a:p>
        </p:txBody>
      </p:sp>
      <p:pic>
        <p:nvPicPr>
          <p:cNvPr id="11" name="Picture 4" descr="A hand of two adults and a kid on top of each other">
            <a:extLst>
              <a:ext uri="{FF2B5EF4-FFF2-40B4-BE49-F238E27FC236}">
                <a16:creationId xmlns:a16="http://schemas.microsoft.com/office/drawing/2014/main" id="{17CED34D-2E01-4F65-ACAE-6D255EA22F00}"/>
              </a:ext>
            </a:extLst>
          </p:cNvPr>
          <p:cNvPicPr>
            <a:picLocks noChangeAspect="1"/>
          </p:cNvPicPr>
          <p:nvPr/>
        </p:nvPicPr>
        <p:blipFill rotWithShape="1">
          <a:blip r:embed="rId2"/>
          <a:srcRect l="31043" r="23838" b="-1"/>
          <a:stretch/>
        </p:blipFill>
        <p:spPr>
          <a:xfrm>
            <a:off x="20" y="10"/>
            <a:ext cx="4635571" cy="6857990"/>
          </a:xfrm>
          <a:prstGeom prst="rect">
            <a:avLst/>
          </a:prstGeom>
          <a:effectLst/>
        </p:spPr>
      </p:pic>
      <p:cxnSp>
        <p:nvCxnSpPr>
          <p:cNvPr id="13"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0764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D0541-9DF4-B947-BE5F-494ACED62D4E}"/>
              </a:ext>
            </a:extLst>
          </p:cNvPr>
          <p:cNvSpPr>
            <a:spLocks noGrp="1"/>
          </p:cNvSpPr>
          <p:nvPr>
            <p:ph type="title"/>
          </p:nvPr>
        </p:nvSpPr>
        <p:spPr/>
        <p:txBody>
          <a:bodyPr/>
          <a:lstStyle/>
          <a:p>
            <a:pPr algn="ctr"/>
            <a:r>
              <a:rPr lang="en-US" dirty="0"/>
              <a:t>Mark Twain</a:t>
            </a:r>
          </a:p>
        </p:txBody>
      </p:sp>
      <p:sp>
        <p:nvSpPr>
          <p:cNvPr id="3" name="Content Placeholder 2">
            <a:extLst>
              <a:ext uri="{FF2B5EF4-FFF2-40B4-BE49-F238E27FC236}">
                <a16:creationId xmlns:a16="http://schemas.microsoft.com/office/drawing/2014/main" id="{97F1DEEA-C747-48CD-A885-EA26564E1479}"/>
              </a:ext>
            </a:extLst>
          </p:cNvPr>
          <p:cNvSpPr>
            <a:spLocks noGrp="1"/>
          </p:cNvSpPr>
          <p:nvPr>
            <p:ph idx="1"/>
          </p:nvPr>
        </p:nvSpPr>
        <p:spPr/>
        <p:txBody>
          <a:bodyPr vert="horz" lIns="91440" tIns="45720" rIns="91440" bIns="45720" rtlCol="0" anchor="t">
            <a:normAutofit/>
          </a:bodyPr>
          <a:lstStyle/>
          <a:p>
            <a:pPr marL="0" indent="0" algn="ctr">
              <a:buNone/>
            </a:pPr>
            <a:r>
              <a:rPr lang="en-US" dirty="0"/>
              <a:t>“When I was a boy of fourteen, </a:t>
            </a:r>
            <a:endParaRPr lang="en-US"/>
          </a:p>
          <a:p>
            <a:pPr marL="0" indent="0" algn="ctr">
              <a:buNone/>
            </a:pPr>
            <a:r>
              <a:rPr lang="en-US" dirty="0"/>
              <a:t>my father was so ignorant I could hardly stand to have the old man around. </a:t>
            </a:r>
            <a:endParaRPr lang="en-US" dirty="0">
              <a:cs typeface="Calibri"/>
            </a:endParaRPr>
          </a:p>
          <a:p>
            <a:pPr marL="0" indent="0" algn="ctr">
              <a:buNone/>
            </a:pPr>
            <a:r>
              <a:rPr lang="en-US" dirty="0"/>
              <a:t>But when I got to be twenty-one, </a:t>
            </a:r>
            <a:endParaRPr lang="en-US"/>
          </a:p>
          <a:p>
            <a:pPr marL="0" indent="0" algn="ctr">
              <a:buNone/>
            </a:pPr>
            <a:r>
              <a:rPr lang="en-US" dirty="0"/>
              <a:t>I was astonished at how much the old man had learned in seven years.” </a:t>
            </a:r>
            <a:endParaRPr lang="en-US" dirty="0">
              <a:cs typeface="Calibri"/>
            </a:endParaRPr>
          </a:p>
        </p:txBody>
      </p:sp>
    </p:spTree>
    <p:extLst>
      <p:ext uri="{BB962C8B-B14F-4D97-AF65-F5344CB8AC3E}">
        <p14:creationId xmlns:p14="http://schemas.microsoft.com/office/powerpoint/2010/main" val="1392299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5"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F1FAA8-9877-4A94-9677-9BF746208F5D}"/>
              </a:ext>
            </a:extLst>
          </p:cNvPr>
          <p:cNvSpPr>
            <a:spLocks noGrp="1"/>
          </p:cNvSpPr>
          <p:nvPr>
            <p:ph type="title"/>
          </p:nvPr>
        </p:nvSpPr>
        <p:spPr>
          <a:xfrm>
            <a:off x="2311147" y="365760"/>
            <a:ext cx="7569706" cy="1288238"/>
          </a:xfrm>
        </p:spPr>
        <p:txBody>
          <a:bodyPr anchor="ctr">
            <a:normAutofit/>
          </a:bodyPr>
          <a:lstStyle/>
          <a:p>
            <a:pPr algn="ctr"/>
            <a:r>
              <a:rPr lang="en-US"/>
              <a:t>Hmmm…are parents perfect?</a:t>
            </a:r>
            <a:endParaRPr lang="en-US" dirty="0"/>
          </a:p>
        </p:txBody>
      </p:sp>
      <p:sp>
        <p:nvSpPr>
          <p:cNvPr id="3" name="Content Placeholder 2">
            <a:extLst>
              <a:ext uri="{FF2B5EF4-FFF2-40B4-BE49-F238E27FC236}">
                <a16:creationId xmlns:a16="http://schemas.microsoft.com/office/drawing/2014/main" id="{1D2CFC45-1F3F-4C08-9E03-DA42EBB24846}"/>
              </a:ext>
            </a:extLst>
          </p:cNvPr>
          <p:cNvSpPr>
            <a:spLocks noGrp="1"/>
          </p:cNvSpPr>
          <p:nvPr>
            <p:ph idx="1"/>
          </p:nvPr>
        </p:nvSpPr>
        <p:spPr>
          <a:xfrm>
            <a:off x="2165569" y="1956816"/>
            <a:ext cx="7860863" cy="4024884"/>
          </a:xfrm>
        </p:spPr>
        <p:txBody>
          <a:bodyPr vert="horz" lIns="91440" tIns="45720" rIns="91440" bIns="45720" rtlCol="0" anchor="t">
            <a:normAutofit/>
          </a:bodyPr>
          <a:lstStyle/>
          <a:p>
            <a:r>
              <a:rPr lang="en-US" sz="2000"/>
              <a:t>We owe our parents love and respect simply because:</a:t>
            </a:r>
          </a:p>
          <a:p>
            <a:pPr lvl="1"/>
            <a:r>
              <a:rPr lang="en-US" sz="2000"/>
              <a:t>They are our parents; and</a:t>
            </a:r>
          </a:p>
          <a:p>
            <a:pPr lvl="1"/>
            <a:r>
              <a:rPr lang="en-US" sz="2000"/>
              <a:t>They gave us life.</a:t>
            </a:r>
            <a:endParaRPr lang="en-US" sz="2000">
              <a:cs typeface="Calibri"/>
            </a:endParaRPr>
          </a:p>
          <a:p>
            <a:endParaRPr lang="en-US" sz="2000"/>
          </a:p>
          <a:p>
            <a:r>
              <a:rPr lang="en-US" sz="2000"/>
              <a:t>We honor our parents by:</a:t>
            </a:r>
          </a:p>
          <a:p>
            <a:pPr lvl="1"/>
            <a:r>
              <a:rPr lang="en-US" sz="2000"/>
              <a:t>Always being courteous to them;</a:t>
            </a:r>
          </a:p>
          <a:p>
            <a:pPr lvl="1"/>
            <a:r>
              <a:rPr lang="en-US" sz="2000"/>
              <a:t>Helping with family activities and household chores; and</a:t>
            </a:r>
            <a:endParaRPr lang="en-US" sz="2000">
              <a:cs typeface="Calibri"/>
            </a:endParaRPr>
          </a:p>
          <a:p>
            <a:pPr lvl="1"/>
            <a:r>
              <a:rPr lang="en-US" sz="2000"/>
              <a:t>Striving to be good sons and daughters who make them proud.</a:t>
            </a:r>
            <a:endParaRPr lang="en-US" sz="2000">
              <a:cs typeface="Calibri" panose="020F0502020204030204"/>
            </a:endParaRPr>
          </a:p>
          <a:p>
            <a:pPr lvl="1"/>
            <a:endParaRPr lang="en-US" sz="2000"/>
          </a:p>
          <a:p>
            <a:r>
              <a:rPr lang="en-US" sz="2000"/>
              <a:t>The Mathematics of the Family</a:t>
            </a:r>
          </a:p>
        </p:txBody>
      </p:sp>
    </p:spTree>
    <p:extLst>
      <p:ext uri="{BB962C8B-B14F-4D97-AF65-F5344CB8AC3E}">
        <p14:creationId xmlns:p14="http://schemas.microsoft.com/office/powerpoint/2010/main" val="35100059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000"/>
                                        <p:tgtEl>
                                          <p:spTgt spid="3">
                                            <p:txEl>
                                              <p:pRg st="1" end="1"/>
                                            </p:txEl>
                                          </p:spTgt>
                                        </p:tgtEl>
                                      </p:cBhvr>
                                    </p:animEffect>
                                    <p:anim calcmode="lin" valueType="num">
                                      <p:cBhvr>
                                        <p:cTn id="1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1000"/>
                                        <p:tgtEl>
                                          <p:spTgt spid="3">
                                            <p:txEl>
                                              <p:pRg st="6" end="6"/>
                                            </p:txEl>
                                          </p:spTgt>
                                        </p:tgtEl>
                                      </p:cBhvr>
                                    </p:animEffect>
                                    <p:anim calcmode="lin" valueType="num">
                                      <p:cBhvr>
                                        <p:cTn id="4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Effect transition="in" filter="fade">
                                      <p:cBhvr>
                                        <p:cTn id="45" dur="1000"/>
                                        <p:tgtEl>
                                          <p:spTgt spid="3">
                                            <p:txEl>
                                              <p:pRg st="7" end="7"/>
                                            </p:txEl>
                                          </p:spTgt>
                                        </p:tgtEl>
                                      </p:cBhvr>
                                    </p:animEffect>
                                    <p:anim calcmode="lin" valueType="num">
                                      <p:cBhvr>
                                        <p:cTn id="4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arn(inVertical)">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3C8362-7FE3-EE4E-A4DF-D45D50C8CC88}"/>
              </a:ext>
            </a:extLst>
          </p:cNvPr>
          <p:cNvSpPr>
            <a:spLocks noGrp="1"/>
          </p:cNvSpPr>
          <p:nvPr>
            <p:ph type="title"/>
          </p:nvPr>
        </p:nvSpPr>
        <p:spPr>
          <a:xfrm>
            <a:off x="838200" y="365125"/>
            <a:ext cx="10515600" cy="1325563"/>
          </a:xfrm>
        </p:spPr>
        <p:txBody>
          <a:bodyPr>
            <a:normAutofit/>
          </a:bodyPr>
          <a:lstStyle/>
          <a:p>
            <a:r>
              <a:rPr lang="en-US" sz="5400"/>
              <a:t>Social Units in a Healthy Society</a:t>
            </a:r>
          </a:p>
        </p:txBody>
      </p:sp>
      <p:sp>
        <p:nvSpPr>
          <p:cNvPr id="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5B6FB5-F191-E743-AF37-14DD8319FEFA}"/>
              </a:ext>
            </a:extLst>
          </p:cNvPr>
          <p:cNvSpPr>
            <a:spLocks noGrp="1"/>
          </p:cNvSpPr>
          <p:nvPr>
            <p:ph idx="1"/>
          </p:nvPr>
        </p:nvSpPr>
        <p:spPr>
          <a:xfrm>
            <a:off x="838200" y="1929384"/>
            <a:ext cx="10515600" cy="4251960"/>
          </a:xfrm>
        </p:spPr>
        <p:txBody>
          <a:bodyPr vert="horz" lIns="91440" tIns="45720" rIns="91440" bIns="45720" rtlCol="0">
            <a:normAutofit/>
          </a:bodyPr>
          <a:lstStyle/>
          <a:p>
            <a:pPr marL="0" indent="0">
              <a:buNone/>
            </a:pPr>
            <a:r>
              <a:rPr lang="en-US" sz="2200" dirty="0"/>
              <a:t>		</a:t>
            </a:r>
            <a:r>
              <a:rPr lang="en-US" dirty="0"/>
              <a:t>Basic unit of a healthy society is the family. (CCC 2207)</a:t>
            </a:r>
          </a:p>
          <a:p>
            <a:pPr marL="0" indent="0">
              <a:buNone/>
            </a:pPr>
            <a:r>
              <a:rPr lang="en-US" dirty="0"/>
              <a:t>			Families gather to form communities.</a:t>
            </a:r>
          </a:p>
          <a:p>
            <a:pPr marL="0" indent="0">
              <a:buNone/>
            </a:pPr>
            <a:r>
              <a:rPr lang="en-US" dirty="0"/>
              <a:t>				Communities gather to form states.</a:t>
            </a:r>
          </a:p>
          <a:p>
            <a:pPr marL="0" indent="0">
              <a:buNone/>
            </a:pPr>
            <a:r>
              <a:rPr lang="en-US" dirty="0"/>
              <a:t>					States gather to form nations.</a:t>
            </a:r>
          </a:p>
          <a:p>
            <a:pPr marL="0" indent="0">
              <a:buNone/>
            </a:pPr>
            <a:endParaRPr lang="en-US" dirty="0"/>
          </a:p>
          <a:p>
            <a:pPr marL="0" indent="0">
              <a:buNone/>
            </a:pPr>
            <a:r>
              <a:rPr lang="en-US" dirty="0"/>
              <a:t>“The well-being of the individual person and of both human and Christian society is closely bound up with the healthy state of conjugal and family life.” (GS 47 §1)</a:t>
            </a:r>
          </a:p>
          <a:p>
            <a:pPr marL="0" indent="0">
              <a:buNone/>
            </a:pPr>
            <a:endParaRPr lang="en-US" sz="2200" dirty="0"/>
          </a:p>
        </p:txBody>
      </p:sp>
    </p:spTree>
    <p:extLst>
      <p:ext uri="{BB962C8B-B14F-4D97-AF65-F5344CB8AC3E}">
        <p14:creationId xmlns:p14="http://schemas.microsoft.com/office/powerpoint/2010/main" val="2213956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7A0F62-AABB-124C-BE99-D1DA698C4CED}"/>
              </a:ext>
            </a:extLst>
          </p:cNvPr>
          <p:cNvSpPr>
            <a:spLocks noGrp="1"/>
          </p:cNvSpPr>
          <p:nvPr>
            <p:ph type="title"/>
          </p:nvPr>
        </p:nvSpPr>
        <p:spPr>
          <a:xfrm>
            <a:off x="841248" y="548640"/>
            <a:ext cx="3600860" cy="5431536"/>
          </a:xfrm>
        </p:spPr>
        <p:txBody>
          <a:bodyPr>
            <a:normAutofit/>
          </a:bodyPr>
          <a:lstStyle/>
          <a:p>
            <a:r>
              <a:rPr lang="en-US" sz="5400" dirty="0"/>
              <a:t>The Positive Aspects of the Family of Today</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CB927F4-7250-D34F-AF2C-117C1CE73C88}"/>
              </a:ext>
            </a:extLst>
          </p:cNvPr>
          <p:cNvSpPr>
            <a:spLocks noGrp="1"/>
          </p:cNvSpPr>
          <p:nvPr>
            <p:ph idx="1"/>
          </p:nvPr>
        </p:nvSpPr>
        <p:spPr>
          <a:xfrm>
            <a:off x="5126418" y="552091"/>
            <a:ext cx="6224335" cy="5431536"/>
          </a:xfrm>
        </p:spPr>
        <p:txBody>
          <a:bodyPr anchor="ctr">
            <a:normAutofit/>
          </a:bodyPr>
          <a:lstStyle/>
          <a:p>
            <a:pPr marL="0" indent="0">
              <a:buNone/>
            </a:pPr>
            <a:r>
              <a:rPr lang="en-US" sz="2200" i="1" dirty="0"/>
              <a:t>Role of the Christian Family in the Modern World (</a:t>
            </a:r>
            <a:r>
              <a:rPr lang="en-US" sz="2200" i="1" dirty="0" err="1"/>
              <a:t>Familiaris</a:t>
            </a:r>
            <a:r>
              <a:rPr lang="en-US" sz="2200" i="1" dirty="0"/>
              <a:t> </a:t>
            </a:r>
            <a:r>
              <a:rPr lang="en-US" sz="2200" i="1" dirty="0" err="1"/>
              <a:t>Consortio</a:t>
            </a:r>
            <a:r>
              <a:rPr lang="en-US" sz="2200" i="1" dirty="0"/>
              <a:t>)</a:t>
            </a:r>
          </a:p>
          <a:p>
            <a:pPr marL="0" indent="0">
              <a:buNone/>
            </a:pPr>
            <a:r>
              <a:rPr lang="en-US" sz="2200" dirty="0"/>
              <a:t>There is more lively awareness of:</a:t>
            </a:r>
          </a:p>
          <a:p>
            <a:pPr marL="0" indent="0">
              <a:buNone/>
            </a:pPr>
            <a:r>
              <a:rPr lang="en-US" sz="2200" dirty="0"/>
              <a:t>1. personal freedom and greater attention to the quality of interpersonal relationships in marriage,</a:t>
            </a:r>
          </a:p>
          <a:p>
            <a:pPr marL="0" indent="0">
              <a:buNone/>
            </a:pPr>
            <a:r>
              <a:rPr lang="en-US" sz="2200" dirty="0"/>
              <a:t>2. the dignity of women,</a:t>
            </a:r>
          </a:p>
          <a:p>
            <a:pPr marL="0" indent="0">
              <a:buNone/>
            </a:pPr>
            <a:r>
              <a:rPr lang="en-US" sz="2200" dirty="0"/>
              <a:t>3. responsible procreation, and </a:t>
            </a:r>
          </a:p>
          <a:p>
            <a:pPr marL="0" indent="0">
              <a:buNone/>
            </a:pPr>
            <a:r>
              <a:rPr lang="en-US" sz="2200" dirty="0"/>
              <a:t>4. the education of children.</a:t>
            </a:r>
          </a:p>
        </p:txBody>
      </p:sp>
    </p:spTree>
    <p:extLst>
      <p:ext uri="{BB962C8B-B14F-4D97-AF65-F5344CB8AC3E}">
        <p14:creationId xmlns:p14="http://schemas.microsoft.com/office/powerpoint/2010/main" val="2708781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87A0F62-AABB-124C-BE99-D1DA698C4CED}"/>
              </a:ext>
            </a:extLst>
          </p:cNvPr>
          <p:cNvSpPr>
            <a:spLocks noGrp="1"/>
          </p:cNvSpPr>
          <p:nvPr>
            <p:ph type="title"/>
          </p:nvPr>
        </p:nvSpPr>
        <p:spPr>
          <a:xfrm>
            <a:off x="838200" y="365125"/>
            <a:ext cx="10515600" cy="1325563"/>
          </a:xfrm>
        </p:spPr>
        <p:txBody>
          <a:bodyPr>
            <a:normAutofit/>
          </a:bodyPr>
          <a:lstStyle/>
          <a:p>
            <a:r>
              <a:rPr lang="en-US" dirty="0"/>
              <a:t>The Negative Aspects of the Family of Today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CB927F4-7250-D34F-AF2C-117C1CE73C88}"/>
              </a:ext>
            </a:extLst>
          </p:cNvPr>
          <p:cNvSpPr>
            <a:spLocks noGrp="1"/>
          </p:cNvSpPr>
          <p:nvPr>
            <p:ph idx="1"/>
          </p:nvPr>
        </p:nvSpPr>
        <p:spPr>
          <a:xfrm>
            <a:off x="838200" y="1825625"/>
            <a:ext cx="10515600" cy="4351338"/>
          </a:xfrm>
        </p:spPr>
        <p:txBody>
          <a:bodyPr>
            <a:normAutofit/>
          </a:bodyPr>
          <a:lstStyle/>
          <a:p>
            <a:pPr marL="0" indent="0">
              <a:buNone/>
            </a:pPr>
            <a:r>
              <a:rPr lang="en-US" sz="2000" i="1" dirty="0"/>
              <a:t>Role of the Christian Family in the Modern World (</a:t>
            </a:r>
            <a:r>
              <a:rPr lang="en-US" sz="2000" i="1" dirty="0" err="1"/>
              <a:t>Familiaris</a:t>
            </a:r>
            <a:r>
              <a:rPr lang="en-US" sz="2000" i="1" dirty="0"/>
              <a:t> </a:t>
            </a:r>
            <a:r>
              <a:rPr lang="en-US" sz="2000" i="1" dirty="0" err="1"/>
              <a:t>Consortio</a:t>
            </a:r>
            <a:r>
              <a:rPr lang="en-US" sz="2000" i="1" dirty="0"/>
              <a:t>)</a:t>
            </a:r>
          </a:p>
          <a:p>
            <a:pPr marL="0" indent="0">
              <a:buNone/>
            </a:pPr>
            <a:r>
              <a:rPr lang="en-US" sz="2000" dirty="0"/>
              <a:t>There are signs of disturbing degradation of some fundamental values:</a:t>
            </a:r>
          </a:p>
          <a:p>
            <a:pPr marL="514350" indent="-514350">
              <a:buAutoNum type="arabicPeriod"/>
            </a:pPr>
            <a:r>
              <a:rPr lang="en-US" sz="2000" dirty="0"/>
              <a:t>A mistaken theoretical and practical concept of the independence of the spouses in relation to each other;</a:t>
            </a:r>
          </a:p>
          <a:p>
            <a:pPr marL="514350" indent="-514350">
              <a:buAutoNum type="arabicPeriod"/>
            </a:pPr>
            <a:r>
              <a:rPr lang="en-US" sz="2000" dirty="0"/>
              <a:t>Serious misconceptions regarding the relationship of authority between parents and children;</a:t>
            </a:r>
          </a:p>
          <a:p>
            <a:pPr marL="514350" indent="-514350">
              <a:buAutoNum type="arabicPeriod"/>
            </a:pPr>
            <a:r>
              <a:rPr lang="en-US" sz="2000" dirty="0"/>
              <a:t>The concrete difficulties that the family itself experiences in the transmission of values;</a:t>
            </a:r>
          </a:p>
          <a:p>
            <a:pPr marL="514350" indent="-514350">
              <a:buAutoNum type="arabicPeriod"/>
            </a:pPr>
            <a:r>
              <a:rPr lang="en-US" sz="2000" dirty="0"/>
              <a:t>The growing number of divorces;</a:t>
            </a:r>
          </a:p>
          <a:p>
            <a:pPr marL="514350" indent="-514350">
              <a:buAutoNum type="arabicPeriod"/>
            </a:pPr>
            <a:r>
              <a:rPr lang="en-US" sz="2000" dirty="0"/>
              <a:t>The scourge of abortion;</a:t>
            </a:r>
          </a:p>
          <a:p>
            <a:pPr marL="514350" indent="-514350">
              <a:buAutoNum type="arabicPeriod"/>
            </a:pPr>
            <a:r>
              <a:rPr lang="en-US" sz="2000" dirty="0"/>
              <a:t>The ever more frequent recourse to sterilization; and</a:t>
            </a:r>
          </a:p>
          <a:p>
            <a:pPr marL="514350" indent="-514350">
              <a:buAutoNum type="arabicPeriod"/>
            </a:pPr>
            <a:r>
              <a:rPr lang="en-US" sz="2000" dirty="0"/>
              <a:t>The appearance of a truly contraceptive mentality.</a:t>
            </a:r>
          </a:p>
        </p:txBody>
      </p:sp>
    </p:spTree>
    <p:extLst>
      <p:ext uri="{BB962C8B-B14F-4D97-AF65-F5344CB8AC3E}">
        <p14:creationId xmlns:p14="http://schemas.microsoft.com/office/powerpoint/2010/main" val="334239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CEBD0-0754-6B4E-AEEC-98611CC9ECEE}"/>
              </a:ext>
            </a:extLst>
          </p:cNvPr>
          <p:cNvSpPr>
            <a:spLocks noGrp="1"/>
          </p:cNvSpPr>
          <p:nvPr>
            <p:ph type="title"/>
          </p:nvPr>
        </p:nvSpPr>
        <p:spPr>
          <a:xfrm>
            <a:off x="838200" y="365126"/>
            <a:ext cx="10515600" cy="824320"/>
          </a:xfrm>
        </p:spPr>
        <p:txBody>
          <a:bodyPr>
            <a:noAutofit/>
          </a:bodyPr>
          <a:lstStyle/>
          <a:p>
            <a:pPr algn="ctr"/>
            <a:r>
              <a:rPr lang="en-US" sz="3600" dirty="0"/>
              <a:t>What Does This Have to Do With the Fourth Commandment?</a:t>
            </a:r>
          </a:p>
        </p:txBody>
      </p:sp>
      <p:sp>
        <p:nvSpPr>
          <p:cNvPr id="3" name="Content Placeholder 2">
            <a:extLst>
              <a:ext uri="{FF2B5EF4-FFF2-40B4-BE49-F238E27FC236}">
                <a16:creationId xmlns:a16="http://schemas.microsoft.com/office/drawing/2014/main" id="{44B4D6B6-5729-CE45-8F91-864ED9837681}"/>
              </a:ext>
            </a:extLst>
          </p:cNvPr>
          <p:cNvSpPr>
            <a:spLocks noGrp="1"/>
          </p:cNvSpPr>
          <p:nvPr>
            <p:ph idx="1"/>
          </p:nvPr>
        </p:nvSpPr>
        <p:spPr>
          <a:xfrm>
            <a:off x="929639" y="4089919"/>
            <a:ext cx="11353800" cy="5785512"/>
          </a:xfrm>
        </p:spPr>
        <p:txBody>
          <a:bodyPr vert="horz" lIns="91440" tIns="45720" rIns="91440" bIns="45720" rtlCol="0" anchor="t">
            <a:normAutofit/>
          </a:bodyPr>
          <a:lstStyle/>
          <a:p>
            <a:pPr marL="0" indent="0">
              <a:buNone/>
            </a:pPr>
            <a:r>
              <a:rPr lang="en-US" sz="2400" dirty="0"/>
              <a:t>“As long as a child lives at home with his parents, the child should obey his parents in all that they ask of him when it is for his good or that of the family. ‘Children, obey your parents in everything, for this pleases the Lord.’ (Col 3:20) </a:t>
            </a:r>
          </a:p>
          <a:p>
            <a:pPr marL="0" indent="0">
              <a:buNone/>
            </a:pPr>
            <a:r>
              <a:rPr lang="en-US" sz="2400" dirty="0"/>
              <a:t>Children should also obey the reasonable directions of their teachers and all to whom their parents have entrusted them. </a:t>
            </a:r>
          </a:p>
          <a:p>
            <a:pPr marL="0" indent="0">
              <a:buNone/>
            </a:pPr>
            <a:r>
              <a:rPr lang="en-US" sz="2400" b="1" dirty="0">
                <a:solidFill>
                  <a:srgbClr val="C00000"/>
                </a:solidFill>
              </a:rPr>
              <a:t>But if a child is convinced in conscience that it would be morally wrong to obey a particular order, he must not do so. (CCC 2217)</a:t>
            </a:r>
          </a:p>
        </p:txBody>
      </p:sp>
      <p:pic>
        <p:nvPicPr>
          <p:cNvPr id="4098" name="Picture 2" descr="See the source image">
            <a:extLst>
              <a:ext uri="{FF2B5EF4-FFF2-40B4-BE49-F238E27FC236}">
                <a16:creationId xmlns:a16="http://schemas.microsoft.com/office/drawing/2014/main" id="{AC2E1E72-6C64-4E00-998E-8846765CEA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1867" y="1189446"/>
            <a:ext cx="5762625" cy="2900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586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1000"/>
                                        <p:tgtEl>
                                          <p:spTgt spid="3">
                                            <p:txEl>
                                              <p:pRg st="2" end="2"/>
                                            </p:txEl>
                                          </p:spTgt>
                                        </p:tgtEl>
                                      </p:cBhvr>
                                    </p:animEffect>
                                    <p:anim calcmode="lin" valueType="num">
                                      <p:cBhvr>
                                        <p:cTn id="3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84769FE-1656-422F-86E1-8C1B16C27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B249F6D-244F-494A-98B9-5CC7413C4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5760" y="682754"/>
            <a:ext cx="5492493" cy="5492493"/>
          </a:xfrm>
          <a:custGeom>
            <a:avLst/>
            <a:gdLst>
              <a:gd name="connsiteX0" fmla="*/ 2746247 w 5492493"/>
              <a:gd name="connsiteY0" fmla="*/ 0 h 5492493"/>
              <a:gd name="connsiteX1" fmla="*/ 5492493 w 5492493"/>
              <a:gd name="connsiteY1" fmla="*/ 2746247 h 5492493"/>
              <a:gd name="connsiteX2" fmla="*/ 2746247 w 5492493"/>
              <a:gd name="connsiteY2" fmla="*/ 5492493 h 5492493"/>
              <a:gd name="connsiteX3" fmla="*/ 0 w 5492493"/>
              <a:gd name="connsiteY3" fmla="*/ 2746247 h 5492493"/>
              <a:gd name="connsiteX4" fmla="*/ 2746247 w 5492493"/>
              <a:gd name="connsiteY4" fmla="*/ 0 h 5492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2493" h="5492493">
                <a:moveTo>
                  <a:pt x="2746247" y="0"/>
                </a:moveTo>
                <a:cubicBezTo>
                  <a:pt x="4262957" y="0"/>
                  <a:pt x="5492493" y="1229536"/>
                  <a:pt x="5492493" y="2746247"/>
                </a:cubicBezTo>
                <a:cubicBezTo>
                  <a:pt x="5492493" y="4262957"/>
                  <a:pt x="4262957" y="5492493"/>
                  <a:pt x="2746247" y="5492493"/>
                </a:cubicBezTo>
                <a:cubicBezTo>
                  <a:pt x="1229536" y="5492493"/>
                  <a:pt x="0" y="4262957"/>
                  <a:pt x="0" y="2746247"/>
                </a:cubicBezTo>
                <a:cubicBezTo>
                  <a:pt x="0" y="1229536"/>
                  <a:pt x="1229536" y="0"/>
                  <a:pt x="2746247" y="0"/>
                </a:cubicBezTo>
                <a:close/>
              </a:path>
            </a:pathLst>
          </a:cu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506C536E-6ECA-4211-AF8C-A2671C484D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34260" y="5435945"/>
            <a:ext cx="435428" cy="435428"/>
          </a:xfrm>
          <a:prstGeom prst="ellipse">
            <a:avLst/>
          </a:pr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EAA70EA-2201-4F5D-AF08-58CFF851CC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011593" y="3567390"/>
            <a:ext cx="2311806" cy="2303982"/>
          </a:xfrm>
          <a:custGeom>
            <a:avLst/>
            <a:gdLst>
              <a:gd name="connsiteX0" fmla="*/ 0 w 3108399"/>
              <a:gd name="connsiteY0" fmla="*/ 0 h 3097879"/>
              <a:gd name="connsiteX1" fmla="*/ 159985 w 3108399"/>
              <a:gd name="connsiteY1" fmla="*/ 4045 h 3097879"/>
              <a:gd name="connsiteX2" fmla="*/ 3092907 w 3108399"/>
              <a:gd name="connsiteY2" fmla="*/ 2791087 h 3097879"/>
              <a:gd name="connsiteX3" fmla="*/ 3108399 w 3108399"/>
              <a:gd name="connsiteY3" fmla="*/ 3097879 h 3097879"/>
              <a:gd name="connsiteX4" fmla="*/ 2470733 w 3108399"/>
              <a:gd name="connsiteY4" fmla="*/ 3097879 h 3097879"/>
              <a:gd name="connsiteX5" fmla="*/ 2458534 w 3108399"/>
              <a:gd name="connsiteY5" fmla="*/ 2856285 h 3097879"/>
              <a:gd name="connsiteX6" fmla="*/ 252674 w 3108399"/>
              <a:gd name="connsiteY6" fmla="*/ 650424 h 3097879"/>
              <a:gd name="connsiteX7" fmla="*/ 0 w 3108399"/>
              <a:gd name="connsiteY7" fmla="*/ 637665 h 309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8399" h="3097879">
                <a:moveTo>
                  <a:pt x="0" y="0"/>
                </a:moveTo>
                <a:lnTo>
                  <a:pt x="159985" y="4045"/>
                </a:lnTo>
                <a:cubicBezTo>
                  <a:pt x="1696687" y="81941"/>
                  <a:pt x="2939004" y="1275632"/>
                  <a:pt x="3092907" y="2791087"/>
                </a:cubicBezTo>
                <a:lnTo>
                  <a:pt x="3108399" y="3097879"/>
                </a:lnTo>
                <a:lnTo>
                  <a:pt x="2470733" y="3097879"/>
                </a:lnTo>
                <a:lnTo>
                  <a:pt x="2458534" y="2856285"/>
                </a:lnTo>
                <a:cubicBezTo>
                  <a:pt x="2340416" y="1693197"/>
                  <a:pt x="1415762" y="768542"/>
                  <a:pt x="252674" y="650424"/>
                </a:cubicBezTo>
                <a:lnTo>
                  <a:pt x="0" y="637665"/>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60E004B-1A24-C842-A36D-02E1C10E072A}"/>
              </a:ext>
            </a:extLst>
          </p:cNvPr>
          <p:cNvSpPr>
            <a:spLocks noGrp="1"/>
          </p:cNvSpPr>
          <p:nvPr>
            <p:ph type="title"/>
          </p:nvPr>
        </p:nvSpPr>
        <p:spPr>
          <a:xfrm>
            <a:off x="6978316" y="1431042"/>
            <a:ext cx="4055899" cy="3995916"/>
          </a:xfrm>
        </p:spPr>
        <p:txBody>
          <a:bodyPr anchor="ctr">
            <a:normAutofit/>
          </a:bodyPr>
          <a:lstStyle/>
          <a:p>
            <a:pPr algn="ctr"/>
            <a:r>
              <a:rPr lang="en-US" dirty="0">
                <a:solidFill>
                  <a:schemeClr val="tx1">
                    <a:lumMod val="95000"/>
                    <a:lumOff val="5000"/>
                  </a:schemeClr>
                </a:solidFill>
              </a:rPr>
              <a:t>Fourth Commandment – Examination of Conscience</a:t>
            </a:r>
            <a:br>
              <a:rPr lang="en-US" dirty="0">
                <a:solidFill>
                  <a:schemeClr val="tx1">
                    <a:lumMod val="95000"/>
                    <a:lumOff val="5000"/>
                  </a:schemeClr>
                </a:solidFill>
              </a:rPr>
            </a:br>
            <a:endParaRPr lang="en-US" dirty="0">
              <a:solidFill>
                <a:schemeClr val="tx1">
                  <a:lumMod val="95000"/>
                  <a:lumOff val="5000"/>
                </a:schemeClr>
              </a:solidFill>
            </a:endParaRPr>
          </a:p>
        </p:txBody>
      </p:sp>
      <p:sp>
        <p:nvSpPr>
          <p:cNvPr id="3" name="Content Placeholder 2">
            <a:extLst>
              <a:ext uri="{FF2B5EF4-FFF2-40B4-BE49-F238E27FC236}">
                <a16:creationId xmlns:a16="http://schemas.microsoft.com/office/drawing/2014/main" id="{C80B9257-FA39-BE45-8C67-798E8DE05A7F}"/>
              </a:ext>
            </a:extLst>
          </p:cNvPr>
          <p:cNvSpPr>
            <a:spLocks noGrp="1"/>
          </p:cNvSpPr>
          <p:nvPr>
            <p:ph idx="1"/>
          </p:nvPr>
        </p:nvSpPr>
        <p:spPr>
          <a:xfrm>
            <a:off x="1463040" y="861237"/>
            <a:ext cx="3927826" cy="5010136"/>
          </a:xfrm>
        </p:spPr>
        <p:txBody>
          <a:bodyPr anchor="ctr">
            <a:noAutofit/>
          </a:bodyPr>
          <a:lstStyle/>
          <a:p>
            <a:r>
              <a:rPr lang="en-US" sz="2400" dirty="0">
                <a:solidFill>
                  <a:schemeClr val="tx1">
                    <a:lumMod val="85000"/>
                    <a:lumOff val="15000"/>
                  </a:schemeClr>
                </a:solidFill>
              </a:rPr>
              <a:t>Did I disobey my parents?</a:t>
            </a:r>
          </a:p>
          <a:p>
            <a:r>
              <a:rPr lang="en-US" sz="2400" dirty="0">
                <a:solidFill>
                  <a:schemeClr val="tx1">
                    <a:lumMod val="85000"/>
                    <a:lumOff val="15000"/>
                  </a:schemeClr>
                </a:solidFill>
              </a:rPr>
              <a:t>Did I neglect to help my parents when my help was needed?</a:t>
            </a:r>
          </a:p>
          <a:p>
            <a:r>
              <a:rPr lang="en-US" sz="2400" dirty="0">
                <a:solidFill>
                  <a:schemeClr val="tx1">
                    <a:lumMod val="85000"/>
                    <a:lumOff val="15000"/>
                  </a:schemeClr>
                </a:solidFill>
              </a:rPr>
              <a:t>Did I treat my parents with little affection or respect?</a:t>
            </a:r>
          </a:p>
          <a:p>
            <a:r>
              <a:rPr lang="en-US" sz="2400" dirty="0">
                <a:solidFill>
                  <a:schemeClr val="tx1">
                    <a:lumMod val="85000"/>
                    <a:lumOff val="15000"/>
                  </a:schemeClr>
                </a:solidFill>
              </a:rPr>
              <a:t>Did I react proudly when I was corrected by my parents?</a:t>
            </a:r>
          </a:p>
          <a:p>
            <a:r>
              <a:rPr lang="en-US" sz="2400" dirty="0">
                <a:solidFill>
                  <a:schemeClr val="tx1">
                    <a:lumMod val="85000"/>
                    <a:lumOff val="15000"/>
                  </a:schemeClr>
                </a:solidFill>
              </a:rPr>
              <a:t>Did I have an excess desire for independence?</a:t>
            </a:r>
          </a:p>
          <a:p>
            <a:r>
              <a:rPr lang="en-US" sz="2400" dirty="0">
                <a:solidFill>
                  <a:schemeClr val="tx1">
                    <a:lumMod val="85000"/>
                    <a:lumOff val="15000"/>
                  </a:schemeClr>
                </a:solidFill>
              </a:rPr>
              <a:t>Did I do my chores?</a:t>
            </a:r>
          </a:p>
        </p:txBody>
      </p:sp>
    </p:spTree>
    <p:extLst>
      <p:ext uri="{BB962C8B-B14F-4D97-AF65-F5344CB8AC3E}">
        <p14:creationId xmlns:p14="http://schemas.microsoft.com/office/powerpoint/2010/main" val="1136694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39E87-6EFF-904B-AD1C-5B3669F1F4B3}"/>
              </a:ext>
            </a:extLst>
          </p:cNvPr>
          <p:cNvSpPr>
            <a:spLocks noGrp="1"/>
          </p:cNvSpPr>
          <p:nvPr>
            <p:ph type="ctrTitle"/>
          </p:nvPr>
        </p:nvSpPr>
        <p:spPr/>
        <p:txBody>
          <a:bodyPr>
            <a:normAutofit fontScale="90000"/>
          </a:bodyPr>
          <a:lstStyle/>
          <a:p>
            <a:r>
              <a:rPr lang="en-US" dirty="0"/>
              <a:t>Fourth Commandment and the Mathematics of the Family</a:t>
            </a:r>
          </a:p>
        </p:txBody>
      </p:sp>
      <p:sp>
        <p:nvSpPr>
          <p:cNvPr id="3" name="Subtitle 2">
            <a:extLst>
              <a:ext uri="{FF2B5EF4-FFF2-40B4-BE49-F238E27FC236}">
                <a16:creationId xmlns:a16="http://schemas.microsoft.com/office/drawing/2014/main" id="{97681256-EF13-2848-B3B4-34314CCC456B}"/>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30641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675543-AE69-4A04-87CA-B227EDDA8EA9}"/>
              </a:ext>
            </a:extLst>
          </p:cNvPr>
          <p:cNvSpPr>
            <a:spLocks noGrp="1"/>
          </p:cNvSpPr>
          <p:nvPr>
            <p:ph type="title"/>
          </p:nvPr>
        </p:nvSpPr>
        <p:spPr>
          <a:xfrm>
            <a:off x="586478" y="1683756"/>
            <a:ext cx="3115265" cy="2396359"/>
          </a:xfrm>
        </p:spPr>
        <p:txBody>
          <a:bodyPr anchor="b">
            <a:normAutofit/>
          </a:bodyPr>
          <a:lstStyle/>
          <a:p>
            <a:r>
              <a:rPr lang="en-US" sz="3400" dirty="0">
                <a:solidFill>
                  <a:srgbClr val="FFFFFF"/>
                </a:solidFill>
              </a:rPr>
              <a:t>The Fourth Commandment                           and the Extended Family</a:t>
            </a:r>
          </a:p>
        </p:txBody>
      </p:sp>
      <p:graphicFrame>
        <p:nvGraphicFramePr>
          <p:cNvPr id="5" name="Content Placeholder 2">
            <a:extLst>
              <a:ext uri="{FF2B5EF4-FFF2-40B4-BE49-F238E27FC236}">
                <a16:creationId xmlns:a16="http://schemas.microsoft.com/office/drawing/2014/main" id="{812D67D8-1C7D-46AC-8222-809A424A34D9}"/>
              </a:ext>
            </a:extLst>
          </p:cNvPr>
          <p:cNvGraphicFramePr>
            <a:graphicFrameLocks noGrp="1"/>
          </p:cNvGraphicFramePr>
          <p:nvPr>
            <p:ph idx="1"/>
            <p:extLst>
              <p:ext uri="{D42A27DB-BD31-4B8C-83A1-F6EECF244321}">
                <p14:modId xmlns:p14="http://schemas.microsoft.com/office/powerpoint/2010/main" val="759347744"/>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5883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0675543-AE69-4A04-87CA-B227EDDA8EA9}"/>
              </a:ext>
            </a:extLst>
          </p:cNvPr>
          <p:cNvSpPr>
            <a:spLocks noGrp="1"/>
          </p:cNvSpPr>
          <p:nvPr>
            <p:ph type="title"/>
          </p:nvPr>
        </p:nvSpPr>
        <p:spPr>
          <a:xfrm>
            <a:off x="826396" y="586855"/>
            <a:ext cx="4230100" cy="3387497"/>
          </a:xfrm>
        </p:spPr>
        <p:txBody>
          <a:bodyPr anchor="b">
            <a:normAutofit/>
          </a:bodyPr>
          <a:lstStyle/>
          <a:p>
            <a:r>
              <a:rPr lang="en-US" sz="4000" dirty="0">
                <a:solidFill>
                  <a:srgbClr val="FFFFFF"/>
                </a:solidFill>
              </a:rPr>
              <a:t>The Fourth Commandment                           and the      Extended Family    </a:t>
            </a:r>
            <a:br>
              <a:rPr lang="en-US" sz="4000" dirty="0">
                <a:solidFill>
                  <a:srgbClr val="FFFFFF"/>
                </a:solidFill>
              </a:rPr>
            </a:br>
            <a:endParaRPr lang="en-US" sz="4000" dirty="0">
              <a:solidFill>
                <a:srgbClr val="FFFFFF"/>
              </a:solidFill>
            </a:endParaRPr>
          </a:p>
        </p:txBody>
      </p:sp>
      <p:sp>
        <p:nvSpPr>
          <p:cNvPr id="3" name="Content Placeholder 2">
            <a:extLst>
              <a:ext uri="{FF2B5EF4-FFF2-40B4-BE49-F238E27FC236}">
                <a16:creationId xmlns:a16="http://schemas.microsoft.com/office/drawing/2014/main" id="{A9912BFA-A025-4294-B732-C3CB6A979F50}"/>
              </a:ext>
            </a:extLst>
          </p:cNvPr>
          <p:cNvSpPr>
            <a:spLocks noGrp="1"/>
          </p:cNvSpPr>
          <p:nvPr>
            <p:ph idx="1"/>
          </p:nvPr>
        </p:nvSpPr>
        <p:spPr>
          <a:xfrm>
            <a:off x="6503158" y="649480"/>
            <a:ext cx="4862447" cy="5546047"/>
          </a:xfrm>
        </p:spPr>
        <p:txBody>
          <a:bodyPr vert="horz" lIns="91440" tIns="45720" rIns="91440" bIns="45720" rtlCol="0" anchor="ctr">
            <a:normAutofit/>
          </a:bodyPr>
          <a:lstStyle/>
          <a:p>
            <a:r>
              <a:rPr lang="en-US" sz="2000" dirty="0"/>
              <a:t>The Catechism (CCC 2199)</a:t>
            </a:r>
          </a:p>
          <a:p>
            <a:r>
              <a:rPr lang="en-US" sz="2000" dirty="0"/>
              <a:t>Honor, affection, and gratitude toward elders. It extends to:</a:t>
            </a:r>
            <a:endParaRPr lang="en-US" sz="2000" dirty="0">
              <a:cs typeface="Calibri"/>
            </a:endParaRPr>
          </a:p>
          <a:p>
            <a:pPr lvl="1"/>
            <a:r>
              <a:rPr lang="en-US" sz="2000" dirty="0"/>
              <a:t>Pupils to teachers,</a:t>
            </a:r>
          </a:p>
          <a:p>
            <a:pPr lvl="1"/>
            <a:r>
              <a:rPr lang="en-US" sz="2000" dirty="0"/>
              <a:t>Employees to employers, </a:t>
            </a:r>
          </a:p>
          <a:p>
            <a:pPr lvl="1"/>
            <a:r>
              <a:rPr lang="en-US" sz="2000" dirty="0"/>
              <a:t>Subordinates to leaders, </a:t>
            </a:r>
          </a:p>
          <a:p>
            <a:pPr lvl="1"/>
            <a:r>
              <a:rPr lang="en-US" sz="2000" dirty="0"/>
              <a:t>Citizens to their country, and </a:t>
            </a:r>
          </a:p>
          <a:p>
            <a:pPr lvl="1"/>
            <a:r>
              <a:rPr lang="en-US" sz="2000" dirty="0"/>
              <a:t>Citizens to those who administrate or govern it.</a:t>
            </a:r>
          </a:p>
          <a:p>
            <a:r>
              <a:rPr lang="en-US" sz="2000" dirty="0"/>
              <a:t>The opposite is also true. The 4</a:t>
            </a:r>
            <a:r>
              <a:rPr lang="en-US" sz="2000" baseline="30000" dirty="0"/>
              <a:t>th</a:t>
            </a:r>
            <a:r>
              <a:rPr lang="en-US" sz="2000" dirty="0"/>
              <a:t> Commandment includes and presupposes the duties of parents, instructors, teachers, leaders, magistrates, those who govern, all who exercise authority over others or over a community of persons.</a:t>
            </a:r>
          </a:p>
        </p:txBody>
      </p:sp>
    </p:spTree>
    <p:extLst>
      <p:ext uri="{BB962C8B-B14F-4D97-AF65-F5344CB8AC3E}">
        <p14:creationId xmlns:p14="http://schemas.microsoft.com/office/powerpoint/2010/main" val="410361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F0D68D-44F9-4A4E-9BFF-4FE09E2E2284}"/>
              </a:ext>
            </a:extLst>
          </p:cNvPr>
          <p:cNvSpPr>
            <a:spLocks noGrp="1"/>
          </p:cNvSpPr>
          <p:nvPr>
            <p:ph type="title"/>
          </p:nvPr>
        </p:nvSpPr>
        <p:spPr>
          <a:xfrm>
            <a:off x="1371599" y="294538"/>
            <a:ext cx="9895951" cy="1033669"/>
          </a:xfrm>
        </p:spPr>
        <p:txBody>
          <a:bodyPr>
            <a:normAutofit/>
          </a:bodyPr>
          <a:lstStyle/>
          <a:p>
            <a:pPr algn="ctr"/>
            <a:r>
              <a:rPr lang="en-US" sz="4000" dirty="0">
                <a:solidFill>
                  <a:srgbClr val="FFFFFF"/>
                </a:solidFill>
              </a:rPr>
              <a:t>Fourth Commandment Wrap Up</a:t>
            </a:r>
          </a:p>
        </p:txBody>
      </p:sp>
      <p:sp>
        <p:nvSpPr>
          <p:cNvPr id="3" name="Content Placeholder 2">
            <a:extLst>
              <a:ext uri="{FF2B5EF4-FFF2-40B4-BE49-F238E27FC236}">
                <a16:creationId xmlns:a16="http://schemas.microsoft.com/office/drawing/2014/main" id="{C10082E9-18A6-564D-85B9-F0AAC4C5AA78}"/>
              </a:ext>
            </a:extLst>
          </p:cNvPr>
          <p:cNvSpPr>
            <a:spLocks noGrp="1"/>
          </p:cNvSpPr>
          <p:nvPr>
            <p:ph idx="1"/>
          </p:nvPr>
        </p:nvSpPr>
        <p:spPr>
          <a:xfrm>
            <a:off x="1371599" y="2318197"/>
            <a:ext cx="9724031" cy="3683358"/>
          </a:xfrm>
        </p:spPr>
        <p:txBody>
          <a:bodyPr vert="horz" lIns="91440" tIns="45720" rIns="91440" bIns="45720" rtlCol="0" anchor="ctr">
            <a:normAutofit/>
          </a:bodyPr>
          <a:lstStyle/>
          <a:p>
            <a:pPr marL="0" indent="0">
              <a:buNone/>
            </a:pPr>
            <a:r>
              <a:rPr lang="en-US" sz="2000"/>
              <a:t>“Honor your father and your mother.” (Deut 5:16; Mk 7:10)</a:t>
            </a:r>
          </a:p>
          <a:p>
            <a:pPr marL="0" indent="0">
              <a:buNone/>
            </a:pPr>
            <a:r>
              <a:rPr lang="en-US" sz="2000"/>
              <a:t>Family: “Marriage and family are ordered to the good of the spouses, to the procreation and the education of children.” (CCC 2249)</a:t>
            </a:r>
          </a:p>
          <a:p>
            <a:pPr marL="0" indent="0">
              <a:buNone/>
            </a:pPr>
            <a:r>
              <a:rPr lang="en-US" sz="2000"/>
              <a:t>”Children owe their parents respect, gratitude, just obedience, and assistance.” (CCC 2251)</a:t>
            </a:r>
          </a:p>
          <a:p>
            <a:pPr marL="0" indent="0">
              <a:buNone/>
            </a:pPr>
            <a:r>
              <a:rPr lang="en-US" sz="2000"/>
              <a:t>“Parents have the first responsibility for the education of their children in the faith, prayer, and all the virtues. They have the duty to provide as far as possible for the physical and spiritual needs of their children.” (CCC 2252)</a:t>
            </a:r>
          </a:p>
          <a:p>
            <a:pPr marL="0" indent="0">
              <a:buNone/>
            </a:pPr>
            <a:r>
              <a:rPr lang="en-US" sz="2000"/>
              <a:t>“Parents should respect and encourage their children’s vocations.” (CCC 2253)</a:t>
            </a:r>
          </a:p>
          <a:p>
            <a:pPr marL="0" indent="0">
              <a:buNone/>
            </a:pPr>
            <a:endParaRPr lang="en-US" sz="2000"/>
          </a:p>
        </p:txBody>
      </p:sp>
    </p:spTree>
    <p:extLst>
      <p:ext uri="{BB962C8B-B14F-4D97-AF65-F5344CB8AC3E}">
        <p14:creationId xmlns:p14="http://schemas.microsoft.com/office/powerpoint/2010/main" val="398202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AFD68-E3E0-2646-9352-FE79E13EFCC6}"/>
              </a:ext>
            </a:extLst>
          </p:cNvPr>
          <p:cNvSpPr>
            <a:spLocks noGrp="1"/>
          </p:cNvSpPr>
          <p:nvPr>
            <p:ph type="title"/>
          </p:nvPr>
        </p:nvSpPr>
        <p:spPr/>
        <p:txBody>
          <a:bodyPr/>
          <a:lstStyle/>
          <a:p>
            <a:pPr algn="ctr"/>
            <a:r>
              <a:rPr lang="en-US" dirty="0"/>
              <a:t>Fourth Commandment Wrap Up</a:t>
            </a:r>
          </a:p>
        </p:txBody>
      </p:sp>
      <p:sp>
        <p:nvSpPr>
          <p:cNvPr id="3" name="Content Placeholder 2">
            <a:extLst>
              <a:ext uri="{FF2B5EF4-FFF2-40B4-BE49-F238E27FC236}">
                <a16:creationId xmlns:a16="http://schemas.microsoft.com/office/drawing/2014/main" id="{CCF77272-33E9-1847-93D7-8C4491F4E6F4}"/>
              </a:ext>
            </a:extLst>
          </p:cNvPr>
          <p:cNvSpPr>
            <a:spLocks noGrp="1"/>
          </p:cNvSpPr>
          <p:nvPr>
            <p:ph idx="1"/>
          </p:nvPr>
        </p:nvSpPr>
        <p:spPr/>
        <p:txBody>
          <a:bodyPr vert="horz" lIns="91440" tIns="45720" rIns="91440" bIns="45720" rtlCol="0" anchor="t">
            <a:normAutofit/>
          </a:bodyPr>
          <a:lstStyle/>
          <a:p>
            <a:pPr marL="0" indent="0">
              <a:buNone/>
            </a:pPr>
            <a:r>
              <a:rPr lang="en-US" dirty="0"/>
              <a:t>“Public authority is obligated to respect the fundamental rights of the human person and the conditions for the exercise of his freedom.” (CCC 2254)</a:t>
            </a:r>
          </a:p>
          <a:p>
            <a:pPr marL="0" indent="0">
              <a:buNone/>
            </a:pPr>
            <a:r>
              <a:rPr lang="en-US" dirty="0"/>
              <a:t>“It is the duty of citizens to work with civil authority for building up society in the spirit of truth, justice, solidarity, and freedom.”           (CCC 2255)</a:t>
            </a:r>
          </a:p>
          <a:p>
            <a:pPr marL="0" indent="0">
              <a:buNone/>
            </a:pPr>
            <a:r>
              <a:rPr lang="en-US" b="1" dirty="0">
                <a:solidFill>
                  <a:srgbClr val="C00000"/>
                </a:solidFill>
              </a:rPr>
              <a:t>“Citizens are obligated in conscience not to follow the directives of civil authorities when they are contrary to the demands of the moral order. ‘We must obey God rather than man’ (Acts 5:29).” (CCC 2256)</a:t>
            </a:r>
          </a:p>
        </p:txBody>
      </p:sp>
    </p:spTree>
    <p:extLst>
      <p:ext uri="{BB962C8B-B14F-4D97-AF65-F5344CB8AC3E}">
        <p14:creationId xmlns:p14="http://schemas.microsoft.com/office/powerpoint/2010/main" val="169621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39375DFC-1096-9D44-80A1-2C8A436AF16E}"/>
              </a:ext>
            </a:extLst>
          </p:cNvPr>
          <p:cNvSpPr>
            <a:spLocks noGrp="1" noChangeArrowheads="1"/>
          </p:cNvSpPr>
          <p:nvPr>
            <p:ph type="title"/>
          </p:nvPr>
        </p:nvSpPr>
        <p:spPr/>
        <p:txBody>
          <a:bodyPr/>
          <a:lstStyle/>
          <a:p>
            <a:pPr algn="ctr"/>
            <a:r>
              <a:rPr lang="en-US" altLang="en-US" dirty="0"/>
              <a:t>Survey of Abortion Attitudes in America</a:t>
            </a:r>
          </a:p>
        </p:txBody>
      </p:sp>
      <p:sp>
        <p:nvSpPr>
          <p:cNvPr id="66562" name="Content Placeholder 2">
            <a:extLst>
              <a:ext uri="{FF2B5EF4-FFF2-40B4-BE49-F238E27FC236}">
                <a16:creationId xmlns:a16="http://schemas.microsoft.com/office/drawing/2014/main" id="{D3639028-220B-E243-A08E-74DAF3EF3744}"/>
              </a:ext>
            </a:extLst>
          </p:cNvPr>
          <p:cNvSpPr>
            <a:spLocks noGrp="1" noChangeArrowheads="1"/>
          </p:cNvSpPr>
          <p:nvPr>
            <p:ph idx="1"/>
          </p:nvPr>
        </p:nvSpPr>
        <p:spPr/>
        <p:txBody>
          <a:bodyPr>
            <a:normAutofit lnSpcReduction="10000"/>
          </a:bodyPr>
          <a:lstStyle/>
          <a:p>
            <a:r>
              <a:rPr lang="en-US" altLang="en-US" dirty="0">
                <a:hlinkClick r:id="rId2"/>
              </a:rPr>
              <a:t>Marist College and Knights of Columbus Annual Survey</a:t>
            </a:r>
            <a:endParaRPr lang="en-US" altLang="en-US" dirty="0"/>
          </a:p>
          <a:p>
            <a:pPr lvl="1"/>
            <a:r>
              <a:rPr lang="en-US" altLang="en-US" dirty="0"/>
              <a:t>Annual survey conducted for the past many years.</a:t>
            </a:r>
          </a:p>
          <a:p>
            <a:pPr lvl="1"/>
            <a:r>
              <a:rPr lang="en-US" altLang="en-US" dirty="0"/>
              <a:t>Especially significant this year because of the pending Supreme Court case </a:t>
            </a:r>
            <a:r>
              <a:rPr lang="en-US" altLang="en-US" i="1" dirty="0"/>
              <a:t>Dobbs v. Jackson Women’s Health Organization.</a:t>
            </a:r>
          </a:p>
          <a:p>
            <a:pPr lvl="2"/>
            <a:r>
              <a:rPr lang="en-US" altLang="en-US" dirty="0"/>
              <a:t>The Gestation Age Act of March 2018 is a Mississippi law passed in March 2018 which prohibits abortions after the first 15 weeks of pregnancy. </a:t>
            </a:r>
          </a:p>
          <a:p>
            <a:pPr lvl="2"/>
            <a:r>
              <a:rPr lang="en-US" altLang="en-US" dirty="0"/>
              <a:t>Jackson Women’s Health Organization challenged the law. Thomas Dobbs was the State Health Officer in the Mississippi Department of Health. </a:t>
            </a:r>
          </a:p>
          <a:p>
            <a:pPr lvl="2"/>
            <a:r>
              <a:rPr lang="en-US" altLang="en-US" dirty="0"/>
              <a:t>It has worked its way through the U.S. District Court (ruling for the clinic), and then in the U.S. 5</a:t>
            </a:r>
            <a:r>
              <a:rPr lang="en-US" altLang="en-US" baseline="30000" dirty="0"/>
              <a:t>th</a:t>
            </a:r>
            <a:r>
              <a:rPr lang="en-US" altLang="en-US" dirty="0"/>
              <a:t> Circuit Court of Appeals (which also ruled for the clinic).</a:t>
            </a:r>
          </a:p>
          <a:p>
            <a:pPr lvl="2"/>
            <a:r>
              <a:rPr lang="en-US" altLang="en-US" dirty="0"/>
              <a:t>The State appealed to the U.S. Supreme Court (SCOTUS)</a:t>
            </a:r>
          </a:p>
          <a:p>
            <a:pPr lvl="2"/>
            <a:r>
              <a:rPr lang="en-US" altLang="en-US" dirty="0"/>
              <a:t>Oral arguments were made before the SCOTUS in November 2021.</a:t>
            </a:r>
          </a:p>
          <a:p>
            <a:pPr lvl="2"/>
            <a:r>
              <a:rPr lang="en-US" altLang="en-US" dirty="0"/>
              <a:t>The ruling is expected by June 30, 2022 (the end of this SCOTUS term).</a:t>
            </a:r>
          </a:p>
          <a:p>
            <a:pPr lvl="1"/>
            <a:endParaRPr lang="en-US" altLang="en-US" dirty="0"/>
          </a:p>
          <a:p>
            <a:pPr lvl="2"/>
            <a:endParaRPr lang="en-US" altLang="en-US" i="1" dirty="0"/>
          </a:p>
          <a:p>
            <a:endParaRPr lang="en-US" altLang="en-US" dirty="0"/>
          </a:p>
          <a:p>
            <a:endParaRPr lang="en-US" altLang="en-US" dirty="0"/>
          </a:p>
          <a:p>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6562">
                                            <p:txEl>
                                              <p:pRg st="2" end="2"/>
                                            </p:txEl>
                                          </p:spTgt>
                                        </p:tgtEl>
                                        <p:attrNameLst>
                                          <p:attrName>style.visibility</p:attrName>
                                        </p:attrNameLst>
                                      </p:cBhvr>
                                      <p:to>
                                        <p:strVal val="visible"/>
                                      </p:to>
                                    </p:set>
                                    <p:anim calcmode="lin" valueType="num">
                                      <p:cBhvr additive="base">
                                        <p:cTn id="7" dur="500" fill="hold"/>
                                        <p:tgtEl>
                                          <p:spTgt spid="6656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656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66562">
                                            <p:txEl>
                                              <p:pRg st="3" end="3"/>
                                            </p:txEl>
                                          </p:spTgt>
                                        </p:tgtEl>
                                        <p:attrNameLst>
                                          <p:attrName>style.visibility</p:attrName>
                                        </p:attrNameLst>
                                      </p:cBhvr>
                                      <p:to>
                                        <p:strVal val="visible"/>
                                      </p:to>
                                    </p:set>
                                    <p:animEffect transition="in" filter="blinds(horizontal)">
                                      <p:cBhvr>
                                        <p:cTn id="13" dur="500"/>
                                        <p:tgtEl>
                                          <p:spTgt spid="66562">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66562">
                                            <p:txEl>
                                              <p:pRg st="4" end="4"/>
                                            </p:txEl>
                                          </p:spTgt>
                                        </p:tgtEl>
                                        <p:attrNameLst>
                                          <p:attrName>style.visibility</p:attrName>
                                        </p:attrNameLst>
                                      </p:cBhvr>
                                      <p:to>
                                        <p:strVal val="visible"/>
                                      </p:to>
                                    </p:set>
                                    <p:animEffect transition="in" filter="blinds(horizontal)">
                                      <p:cBhvr>
                                        <p:cTn id="16" dur="500"/>
                                        <p:tgtEl>
                                          <p:spTgt spid="66562">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66562">
                                            <p:txEl>
                                              <p:pRg st="5" end="5"/>
                                            </p:txEl>
                                          </p:spTgt>
                                        </p:tgtEl>
                                        <p:attrNameLst>
                                          <p:attrName>style.visibility</p:attrName>
                                        </p:attrNameLst>
                                      </p:cBhvr>
                                      <p:to>
                                        <p:strVal val="visible"/>
                                      </p:to>
                                    </p:set>
                                    <p:animEffect transition="in" filter="blinds(horizontal)">
                                      <p:cBhvr>
                                        <p:cTn id="19" dur="500"/>
                                        <p:tgtEl>
                                          <p:spTgt spid="66562">
                                            <p:txEl>
                                              <p:pRg st="5" end="5"/>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66562">
                                            <p:txEl>
                                              <p:pRg st="6" end="6"/>
                                            </p:txEl>
                                          </p:spTgt>
                                        </p:tgtEl>
                                        <p:attrNameLst>
                                          <p:attrName>style.visibility</p:attrName>
                                        </p:attrNameLst>
                                      </p:cBhvr>
                                      <p:to>
                                        <p:strVal val="visible"/>
                                      </p:to>
                                    </p:set>
                                    <p:animEffect transition="in" filter="blinds(horizontal)">
                                      <p:cBhvr>
                                        <p:cTn id="22" dur="500"/>
                                        <p:tgtEl>
                                          <p:spTgt spid="66562">
                                            <p:txEl>
                                              <p:pRg st="6" end="6"/>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66562">
                                            <p:txEl>
                                              <p:pRg st="7" end="7"/>
                                            </p:txEl>
                                          </p:spTgt>
                                        </p:tgtEl>
                                        <p:attrNameLst>
                                          <p:attrName>style.visibility</p:attrName>
                                        </p:attrNameLst>
                                      </p:cBhvr>
                                      <p:to>
                                        <p:strVal val="visible"/>
                                      </p:to>
                                    </p:set>
                                    <p:animEffect transition="in" filter="blinds(horizontal)">
                                      <p:cBhvr>
                                        <p:cTn id="25" dur="500"/>
                                        <p:tgtEl>
                                          <p:spTgt spid="66562">
                                            <p:txEl>
                                              <p:pRg st="7" end="7"/>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66562">
                                            <p:txEl>
                                              <p:pRg st="8" end="8"/>
                                            </p:txEl>
                                          </p:spTgt>
                                        </p:tgtEl>
                                        <p:attrNameLst>
                                          <p:attrName>style.visibility</p:attrName>
                                        </p:attrNameLst>
                                      </p:cBhvr>
                                      <p:to>
                                        <p:strVal val="visible"/>
                                      </p:to>
                                    </p:set>
                                    <p:animEffect transition="in" filter="blinds(horizontal)">
                                      <p:cBhvr>
                                        <p:cTn id="28" dur="500"/>
                                        <p:tgtEl>
                                          <p:spTgt spid="6656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1830AC3-F1C8-5644-ABD4-F78056699336}"/>
              </a:ext>
            </a:extLst>
          </p:cNvPr>
          <p:cNvSpPr>
            <a:spLocks noGrp="1"/>
          </p:cNvSpPr>
          <p:nvPr>
            <p:ph type="title"/>
          </p:nvPr>
        </p:nvSpPr>
        <p:spPr>
          <a:xfrm>
            <a:off x="826396" y="586855"/>
            <a:ext cx="4230100" cy="3387497"/>
          </a:xfrm>
        </p:spPr>
        <p:txBody>
          <a:bodyPr anchor="b">
            <a:normAutofit/>
          </a:bodyPr>
          <a:lstStyle/>
          <a:p>
            <a:r>
              <a:rPr lang="en-US" sz="4000" dirty="0">
                <a:solidFill>
                  <a:srgbClr val="FFFFFF"/>
                </a:solidFill>
              </a:rPr>
              <a:t>The Significance of </a:t>
            </a:r>
            <a:r>
              <a:rPr lang="en-US" sz="4000" i="1" dirty="0">
                <a:solidFill>
                  <a:srgbClr val="FFFFFF"/>
                </a:solidFill>
              </a:rPr>
              <a:t>Dobbs v. Jackson Women’s Health</a:t>
            </a:r>
          </a:p>
        </p:txBody>
      </p:sp>
      <p:sp>
        <p:nvSpPr>
          <p:cNvPr id="3" name="Content Placeholder 2">
            <a:extLst>
              <a:ext uri="{FF2B5EF4-FFF2-40B4-BE49-F238E27FC236}">
                <a16:creationId xmlns:a16="http://schemas.microsoft.com/office/drawing/2014/main" id="{59B6A9D0-A9FF-FD45-906E-B478E5852177}"/>
              </a:ext>
            </a:extLst>
          </p:cNvPr>
          <p:cNvSpPr>
            <a:spLocks noGrp="1"/>
          </p:cNvSpPr>
          <p:nvPr>
            <p:ph idx="1"/>
          </p:nvPr>
        </p:nvSpPr>
        <p:spPr>
          <a:xfrm>
            <a:off x="6503158" y="649480"/>
            <a:ext cx="4862447" cy="5546047"/>
          </a:xfrm>
        </p:spPr>
        <p:txBody>
          <a:bodyPr anchor="ctr">
            <a:normAutofit/>
          </a:bodyPr>
          <a:lstStyle/>
          <a:p>
            <a:pPr marL="514350" indent="-514350">
              <a:buAutoNum type="arabicPeriod"/>
            </a:pPr>
            <a:r>
              <a:rPr lang="en-US" sz="2000"/>
              <a:t>With the addition of Justice Amy Barrett and based on the questioning during the oral arguments, “court watchers” believe that 6 justices (of 9) were in favor of upholding the Mississippi law.</a:t>
            </a:r>
          </a:p>
          <a:p>
            <a:pPr marL="514350" indent="-514350">
              <a:buAutoNum type="arabicPeriod"/>
            </a:pPr>
            <a:r>
              <a:rPr lang="en-US" sz="2000"/>
              <a:t>Chief Justice Roberts seemed inclined to give states the right to set restrictions on abortions up to as early as 15 weeks. This would in effect, uphold the fundamentals of the two previous court decisions (</a:t>
            </a:r>
            <a:r>
              <a:rPr lang="en-US" sz="2000" i="1"/>
              <a:t>Roe v. Wade</a:t>
            </a:r>
            <a:r>
              <a:rPr lang="en-US" sz="2000"/>
              <a:t>) and (</a:t>
            </a:r>
            <a:r>
              <a:rPr lang="en-US" sz="2000" i="1"/>
              <a:t>Planned Parenthood v. Casey</a:t>
            </a:r>
            <a:r>
              <a:rPr lang="en-US" sz="2000"/>
              <a:t>) while giving states the right to set restrictions on abortions up to as early as 15 weeks.</a:t>
            </a:r>
          </a:p>
          <a:p>
            <a:pPr marL="514350" indent="-514350">
              <a:buAutoNum type="arabicPeriod"/>
            </a:pPr>
            <a:r>
              <a:rPr lang="en-US" sz="2000"/>
              <a:t>Some Justices appear to want to overturn </a:t>
            </a:r>
            <a:r>
              <a:rPr lang="en-US" sz="2000" i="1"/>
              <a:t>Roe </a:t>
            </a:r>
            <a:r>
              <a:rPr lang="en-US" sz="2000"/>
              <a:t>and </a:t>
            </a:r>
            <a:r>
              <a:rPr lang="en-US" sz="2000" i="1"/>
              <a:t>Casey </a:t>
            </a:r>
            <a:r>
              <a:rPr lang="en-US" sz="2000"/>
              <a:t>entirely.</a:t>
            </a:r>
          </a:p>
        </p:txBody>
      </p:sp>
    </p:spTree>
    <p:extLst>
      <p:ext uri="{BB962C8B-B14F-4D97-AF65-F5344CB8AC3E}">
        <p14:creationId xmlns:p14="http://schemas.microsoft.com/office/powerpoint/2010/main" val="409944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30AC3-F1C8-5644-ABD4-F78056699336}"/>
              </a:ext>
            </a:extLst>
          </p:cNvPr>
          <p:cNvSpPr>
            <a:spLocks noGrp="1"/>
          </p:cNvSpPr>
          <p:nvPr>
            <p:ph type="title"/>
          </p:nvPr>
        </p:nvSpPr>
        <p:spPr/>
        <p:txBody>
          <a:bodyPr/>
          <a:lstStyle/>
          <a:p>
            <a:pPr algn="ctr"/>
            <a:r>
              <a:rPr lang="en-US" dirty="0"/>
              <a:t>The Significance of </a:t>
            </a:r>
            <a:r>
              <a:rPr lang="en-US" i="1"/>
              <a:t>Dobbs                                  v</a:t>
            </a:r>
            <a:r>
              <a:rPr lang="en-US" i="1" dirty="0"/>
              <a:t>. Jackson Women’s Health</a:t>
            </a:r>
          </a:p>
        </p:txBody>
      </p:sp>
      <p:sp>
        <p:nvSpPr>
          <p:cNvPr id="3" name="Content Placeholder 2">
            <a:extLst>
              <a:ext uri="{FF2B5EF4-FFF2-40B4-BE49-F238E27FC236}">
                <a16:creationId xmlns:a16="http://schemas.microsoft.com/office/drawing/2014/main" id="{59B6A9D0-A9FF-FD45-906E-B478E5852177}"/>
              </a:ext>
            </a:extLst>
          </p:cNvPr>
          <p:cNvSpPr>
            <a:spLocks noGrp="1"/>
          </p:cNvSpPr>
          <p:nvPr>
            <p:ph idx="1"/>
          </p:nvPr>
        </p:nvSpPr>
        <p:spPr/>
        <p:txBody>
          <a:bodyPr/>
          <a:lstStyle/>
          <a:p>
            <a:pPr marL="0" indent="0">
              <a:buNone/>
            </a:pPr>
            <a:r>
              <a:rPr lang="en-US" dirty="0"/>
              <a:t>4. On September 1, 2021, SCOTUS blocked a legal challenge to the Texas Heartbeat Act which made abortions illegal after the sign of a fetal heartbeat – around six weeks after pregnancy. The court acted quickly after hearing the oral arguments in this case.</a:t>
            </a:r>
          </a:p>
          <a:p>
            <a:pPr marL="0" indent="0">
              <a:buNone/>
            </a:pPr>
            <a:r>
              <a:rPr lang="en-US" dirty="0"/>
              <a:t>5. More extensive details of the history of abortion law in the United States can be found at Heritage Foundation website. At </a:t>
            </a:r>
            <a:r>
              <a:rPr lang="en-US" dirty="0">
                <a:hlinkClick r:id="rId2"/>
              </a:rPr>
              <a:t>www.heritage.org</a:t>
            </a:r>
            <a:r>
              <a:rPr lang="en-US" dirty="0"/>
              <a:t> start typing “Dobbs” and you will get this file.</a:t>
            </a:r>
          </a:p>
          <a:p>
            <a:pPr marL="0" indent="0">
              <a:buNone/>
            </a:pPr>
            <a:r>
              <a:rPr lang="en-US" dirty="0">
                <a:hlinkClick r:id="rId3"/>
              </a:rPr>
              <a:t>https://www.heritage.org/sites/default/files/2021-11/LM293.pdf</a:t>
            </a:r>
            <a:endParaRPr lang="en-US" dirty="0"/>
          </a:p>
          <a:p>
            <a:pPr marL="0" indent="0">
              <a:buNone/>
            </a:pPr>
            <a:endParaRPr lang="en-US" dirty="0"/>
          </a:p>
        </p:txBody>
      </p:sp>
    </p:spTree>
    <p:extLst>
      <p:ext uri="{BB962C8B-B14F-4D97-AF65-F5344CB8AC3E}">
        <p14:creationId xmlns:p14="http://schemas.microsoft.com/office/powerpoint/2010/main" val="2641752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5" name="Group 74">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064235" cy="6858000"/>
            <a:chOff x="651279" y="598259"/>
            <a:chExt cx="10889442" cy="5680742"/>
          </a:xfrm>
        </p:grpSpPr>
        <p:sp>
          <p:nvSpPr>
            <p:cNvPr id="76"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9" name="Group 78">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80" name="Freeform: Shape 79">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1" name="Freeform: Shape 80">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2" name="Freeform: Shape 81">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3" name="Freeform: Shape 82">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4" name="Freeform: Shape 83">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5" name="Freeform: Shape 84">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6" name="Freeform: Shape 85">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66561" name="Title 1">
            <a:extLst>
              <a:ext uri="{FF2B5EF4-FFF2-40B4-BE49-F238E27FC236}">
                <a16:creationId xmlns:a16="http://schemas.microsoft.com/office/drawing/2014/main" id="{39375DFC-1096-9D44-80A1-2C8A436AF16E}"/>
              </a:ext>
            </a:extLst>
          </p:cNvPr>
          <p:cNvSpPr>
            <a:spLocks noGrp="1" noChangeArrowheads="1"/>
          </p:cNvSpPr>
          <p:nvPr>
            <p:ph type="title"/>
          </p:nvPr>
        </p:nvSpPr>
        <p:spPr>
          <a:xfrm>
            <a:off x="786385" y="841248"/>
            <a:ext cx="5129600" cy="5340097"/>
          </a:xfrm>
        </p:spPr>
        <p:txBody>
          <a:bodyPr anchor="ctr">
            <a:normAutofit/>
          </a:bodyPr>
          <a:lstStyle/>
          <a:p>
            <a:r>
              <a:rPr lang="en-US" altLang="en-US" sz="4800">
                <a:solidFill>
                  <a:schemeClr val="bg1"/>
                </a:solidFill>
              </a:rPr>
              <a:t>Survey of Abortion Attitudes in America</a:t>
            </a:r>
          </a:p>
        </p:txBody>
      </p:sp>
      <p:sp>
        <p:nvSpPr>
          <p:cNvPr id="66562" name="Content Placeholder 2">
            <a:extLst>
              <a:ext uri="{FF2B5EF4-FFF2-40B4-BE49-F238E27FC236}">
                <a16:creationId xmlns:a16="http://schemas.microsoft.com/office/drawing/2014/main" id="{D3639028-220B-E243-A08E-74DAF3EF3744}"/>
              </a:ext>
            </a:extLst>
          </p:cNvPr>
          <p:cNvSpPr>
            <a:spLocks noGrp="1" noChangeArrowheads="1"/>
          </p:cNvSpPr>
          <p:nvPr>
            <p:ph idx="1"/>
          </p:nvPr>
        </p:nvSpPr>
        <p:spPr>
          <a:xfrm>
            <a:off x="6464410" y="1"/>
            <a:ext cx="4484536" cy="7410892"/>
          </a:xfrm>
        </p:spPr>
        <p:txBody>
          <a:bodyPr anchor="ctr">
            <a:normAutofit/>
          </a:bodyPr>
          <a:lstStyle/>
          <a:p>
            <a:r>
              <a:rPr lang="en-US" altLang="en-US" sz="2000" dirty="0">
                <a:solidFill>
                  <a:schemeClr val="tx2"/>
                </a:solidFill>
              </a:rPr>
              <a:t>If you ask the question, are you pro-life or pro-choice, </a:t>
            </a:r>
            <a:r>
              <a:rPr lang="en-US" altLang="en-US" sz="2000" dirty="0">
                <a:solidFill>
                  <a:srgbClr val="7030A0"/>
                </a:solidFill>
              </a:rPr>
              <a:t>55%</a:t>
            </a:r>
            <a:r>
              <a:rPr lang="en-US" altLang="en-US" sz="2000" dirty="0">
                <a:solidFill>
                  <a:schemeClr val="tx2"/>
                </a:solidFill>
              </a:rPr>
              <a:t> say they are </a:t>
            </a:r>
            <a:r>
              <a:rPr lang="en-US" altLang="en-US" sz="2000" dirty="0">
                <a:solidFill>
                  <a:srgbClr val="7030A0"/>
                </a:solidFill>
              </a:rPr>
              <a:t>pro-choice</a:t>
            </a:r>
            <a:r>
              <a:rPr lang="en-US" altLang="en-US" sz="2000" dirty="0">
                <a:solidFill>
                  <a:schemeClr val="tx2"/>
                </a:solidFill>
              </a:rPr>
              <a:t> and </a:t>
            </a:r>
            <a:r>
              <a:rPr lang="en-US" altLang="en-US" sz="2000" dirty="0">
                <a:solidFill>
                  <a:srgbClr val="00B050"/>
                </a:solidFill>
              </a:rPr>
              <a:t>40%</a:t>
            </a:r>
            <a:r>
              <a:rPr lang="en-US" altLang="en-US" sz="2000" dirty="0">
                <a:solidFill>
                  <a:schemeClr val="tx2"/>
                </a:solidFill>
              </a:rPr>
              <a:t> say they are </a:t>
            </a:r>
            <a:r>
              <a:rPr lang="en-US" altLang="en-US" sz="2000" dirty="0">
                <a:solidFill>
                  <a:srgbClr val="00B050"/>
                </a:solidFill>
              </a:rPr>
              <a:t>pro-life</a:t>
            </a:r>
            <a:r>
              <a:rPr lang="en-US" altLang="en-US" sz="2000" dirty="0">
                <a:solidFill>
                  <a:schemeClr val="tx2"/>
                </a:solidFill>
              </a:rPr>
              <a:t>. </a:t>
            </a:r>
            <a:r>
              <a:rPr lang="en-US" altLang="en-US" sz="2000" b="1" dirty="0">
                <a:solidFill>
                  <a:srgbClr val="C00000"/>
                </a:solidFill>
              </a:rPr>
              <a:t>BUT</a:t>
            </a:r>
            <a:r>
              <a:rPr lang="en-US" altLang="en-US" sz="2000" dirty="0">
                <a:solidFill>
                  <a:schemeClr val="tx2"/>
                </a:solidFill>
              </a:rPr>
              <a:t>,</a:t>
            </a:r>
          </a:p>
          <a:p>
            <a:r>
              <a:rPr lang="en-US" altLang="en-US" sz="2000" dirty="0">
                <a:solidFill>
                  <a:schemeClr val="tx2"/>
                </a:solidFill>
              </a:rPr>
              <a:t>Almost three quarters of Americans (</a:t>
            </a:r>
            <a:r>
              <a:rPr lang="en-US" altLang="en-US" sz="2000" dirty="0">
                <a:solidFill>
                  <a:srgbClr val="C00000"/>
                </a:solidFill>
              </a:rPr>
              <a:t>71%</a:t>
            </a:r>
            <a:r>
              <a:rPr lang="en-US" altLang="en-US" sz="2000" dirty="0">
                <a:solidFill>
                  <a:schemeClr val="tx2"/>
                </a:solidFill>
              </a:rPr>
              <a:t>), including a majority who identify themselves as pro-choice, </a:t>
            </a:r>
            <a:r>
              <a:rPr lang="en-US" altLang="en-US" sz="2000" dirty="0">
                <a:solidFill>
                  <a:srgbClr val="C00000"/>
                </a:solidFill>
              </a:rPr>
              <a:t>want significant restrictions </a:t>
            </a:r>
            <a:r>
              <a:rPr lang="en-US" altLang="en-US" sz="2000" dirty="0">
                <a:solidFill>
                  <a:schemeClr val="tx2"/>
                </a:solidFill>
              </a:rPr>
              <a:t>on abortion…permitting it only during the first two trimesters.</a:t>
            </a:r>
          </a:p>
          <a:p>
            <a:r>
              <a:rPr lang="en-US" altLang="en-US" sz="2000" dirty="0">
                <a:solidFill>
                  <a:schemeClr val="tx2"/>
                </a:solidFill>
              </a:rPr>
              <a:t>Only </a:t>
            </a:r>
            <a:r>
              <a:rPr lang="en-US" altLang="en-US" sz="2000" dirty="0">
                <a:solidFill>
                  <a:srgbClr val="7030A0"/>
                </a:solidFill>
              </a:rPr>
              <a:t>17%</a:t>
            </a:r>
            <a:r>
              <a:rPr lang="en-US" altLang="en-US" sz="2000" dirty="0">
                <a:solidFill>
                  <a:schemeClr val="tx2"/>
                </a:solidFill>
              </a:rPr>
              <a:t> are in </a:t>
            </a:r>
            <a:r>
              <a:rPr lang="en-US" altLang="en-US" sz="2000" dirty="0">
                <a:solidFill>
                  <a:srgbClr val="7030A0"/>
                </a:solidFill>
              </a:rPr>
              <a:t>favor</a:t>
            </a:r>
            <a:r>
              <a:rPr lang="en-US" altLang="en-US" sz="2000" dirty="0">
                <a:solidFill>
                  <a:schemeClr val="tx2"/>
                </a:solidFill>
              </a:rPr>
              <a:t> of abortion </a:t>
            </a:r>
            <a:r>
              <a:rPr lang="en-US" altLang="en-US" sz="2000" dirty="0">
                <a:solidFill>
                  <a:srgbClr val="7030A0"/>
                </a:solidFill>
              </a:rPr>
              <a:t>throughout the entire pregnancy</a:t>
            </a:r>
            <a:r>
              <a:rPr lang="en-US" altLang="en-US" sz="2000" dirty="0">
                <a:solidFill>
                  <a:schemeClr val="tx2"/>
                </a:solidFill>
              </a:rPr>
              <a:t>. </a:t>
            </a:r>
          </a:p>
          <a:p>
            <a:r>
              <a:rPr lang="en-US" altLang="en-US" sz="2000" dirty="0">
                <a:solidFill>
                  <a:srgbClr val="C00000"/>
                </a:solidFill>
              </a:rPr>
              <a:t>54%</a:t>
            </a:r>
            <a:r>
              <a:rPr lang="en-US" altLang="en-US" sz="2000" dirty="0">
                <a:solidFill>
                  <a:schemeClr val="tx2"/>
                </a:solidFill>
              </a:rPr>
              <a:t> </a:t>
            </a:r>
            <a:r>
              <a:rPr lang="en-US" altLang="en-US" sz="2000" dirty="0">
                <a:solidFill>
                  <a:srgbClr val="C00000"/>
                </a:solidFill>
              </a:rPr>
              <a:t>oppose</a:t>
            </a:r>
            <a:r>
              <a:rPr lang="en-US" altLang="en-US" sz="2000" dirty="0">
                <a:solidFill>
                  <a:schemeClr val="tx2"/>
                </a:solidFill>
              </a:rPr>
              <a:t> or strongly oppose using </a:t>
            </a:r>
            <a:r>
              <a:rPr lang="en-US" altLang="en-US" sz="2000" dirty="0">
                <a:solidFill>
                  <a:srgbClr val="C00000"/>
                </a:solidFill>
              </a:rPr>
              <a:t>tax dollars </a:t>
            </a:r>
            <a:r>
              <a:rPr lang="en-US" altLang="en-US" sz="2000" dirty="0">
                <a:solidFill>
                  <a:schemeClr val="tx2"/>
                </a:solidFill>
              </a:rPr>
              <a:t>to pay for a woman’s abortion.</a:t>
            </a:r>
          </a:p>
          <a:p>
            <a:r>
              <a:rPr lang="en-US" altLang="en-US" sz="2000" dirty="0">
                <a:solidFill>
                  <a:srgbClr val="C00000"/>
                </a:solidFill>
              </a:rPr>
              <a:t>75%</a:t>
            </a:r>
            <a:r>
              <a:rPr lang="en-US" altLang="en-US" sz="2000" dirty="0">
                <a:solidFill>
                  <a:schemeClr val="tx2"/>
                </a:solidFill>
              </a:rPr>
              <a:t> say that health care professionals who have </a:t>
            </a:r>
            <a:r>
              <a:rPr lang="en-US" altLang="en-US" sz="2000" dirty="0">
                <a:solidFill>
                  <a:srgbClr val="C00000"/>
                </a:solidFill>
              </a:rPr>
              <a:t>religious objections </a:t>
            </a:r>
            <a:r>
              <a:rPr lang="en-US" altLang="en-US" sz="2000" dirty="0">
                <a:solidFill>
                  <a:schemeClr val="tx2"/>
                </a:solidFill>
              </a:rPr>
              <a:t>to abortion should not be forced to perform them.</a:t>
            </a:r>
          </a:p>
          <a:p>
            <a:pPr marL="0" indent="0">
              <a:buNone/>
            </a:pPr>
            <a:endParaRPr lang="en-US" altLang="en-US" sz="2000" dirty="0">
              <a:solidFill>
                <a:schemeClr val="tx2"/>
              </a:solidFill>
            </a:endParaRPr>
          </a:p>
          <a:p>
            <a:endParaRPr lang="en-US" altLang="en-US" sz="1800" dirty="0">
              <a:solidFill>
                <a:schemeClr val="tx2"/>
              </a:solidFill>
            </a:endParaRPr>
          </a:p>
          <a:p>
            <a:endParaRPr lang="en-US" altLang="en-US" sz="1800" dirty="0">
              <a:solidFill>
                <a:schemeClr val="tx2"/>
              </a:solidFill>
            </a:endParaRPr>
          </a:p>
        </p:txBody>
      </p:sp>
    </p:spTree>
    <p:extLst>
      <p:ext uri="{BB962C8B-B14F-4D97-AF65-F5344CB8AC3E}">
        <p14:creationId xmlns:p14="http://schemas.microsoft.com/office/powerpoint/2010/main" val="26052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6562">
                                            <p:txEl>
                                              <p:pRg st="0" end="0"/>
                                            </p:txEl>
                                          </p:spTgt>
                                        </p:tgtEl>
                                        <p:attrNameLst>
                                          <p:attrName>style.visibility</p:attrName>
                                        </p:attrNameLst>
                                      </p:cBhvr>
                                      <p:to>
                                        <p:strVal val="visible"/>
                                      </p:to>
                                    </p:set>
                                    <p:anim calcmode="lin" valueType="num">
                                      <p:cBhvr additive="base">
                                        <p:cTn id="7" dur="500" fill="hold"/>
                                        <p:tgtEl>
                                          <p:spTgt spid="6656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656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6562">
                                            <p:txEl>
                                              <p:pRg st="1" end="1"/>
                                            </p:txEl>
                                          </p:spTgt>
                                        </p:tgtEl>
                                        <p:attrNameLst>
                                          <p:attrName>style.visibility</p:attrName>
                                        </p:attrNameLst>
                                      </p:cBhvr>
                                      <p:to>
                                        <p:strVal val="visible"/>
                                      </p:to>
                                    </p:set>
                                    <p:anim calcmode="lin" valueType="num">
                                      <p:cBhvr additive="base">
                                        <p:cTn id="13" dur="500" fill="hold"/>
                                        <p:tgtEl>
                                          <p:spTgt spid="6656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656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6562">
                                            <p:txEl>
                                              <p:pRg st="2" end="2"/>
                                            </p:txEl>
                                          </p:spTgt>
                                        </p:tgtEl>
                                        <p:attrNameLst>
                                          <p:attrName>style.visibility</p:attrName>
                                        </p:attrNameLst>
                                      </p:cBhvr>
                                      <p:to>
                                        <p:strVal val="visible"/>
                                      </p:to>
                                    </p:set>
                                    <p:anim calcmode="lin" valueType="num">
                                      <p:cBhvr additive="base">
                                        <p:cTn id="19" dur="500" fill="hold"/>
                                        <p:tgtEl>
                                          <p:spTgt spid="6656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656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6562">
                                            <p:txEl>
                                              <p:pRg st="3" end="3"/>
                                            </p:txEl>
                                          </p:spTgt>
                                        </p:tgtEl>
                                        <p:attrNameLst>
                                          <p:attrName>style.visibility</p:attrName>
                                        </p:attrNameLst>
                                      </p:cBhvr>
                                      <p:to>
                                        <p:strVal val="visible"/>
                                      </p:to>
                                    </p:set>
                                    <p:anim calcmode="lin" valueType="num">
                                      <p:cBhvr additive="base">
                                        <p:cTn id="25" dur="500" fill="hold"/>
                                        <p:tgtEl>
                                          <p:spTgt spid="6656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656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6562">
                                            <p:txEl>
                                              <p:pRg st="4" end="4"/>
                                            </p:txEl>
                                          </p:spTgt>
                                        </p:tgtEl>
                                        <p:attrNameLst>
                                          <p:attrName>style.visibility</p:attrName>
                                        </p:attrNameLst>
                                      </p:cBhvr>
                                      <p:to>
                                        <p:strVal val="visible"/>
                                      </p:to>
                                    </p:set>
                                    <p:anim calcmode="lin" valueType="num">
                                      <p:cBhvr additive="base">
                                        <p:cTn id="31" dur="500" fill="hold"/>
                                        <p:tgtEl>
                                          <p:spTgt spid="6656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656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633</TotalTime>
  <Words>1819</Words>
  <Application>Microsoft Office PowerPoint</Application>
  <PresentationFormat>Widescreen</PresentationFormat>
  <Paragraphs>144</Paragraphs>
  <Slides>23</Slides>
  <Notes>3</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Freestyle Script</vt:lpstr>
      <vt:lpstr>system-ui</vt:lpstr>
      <vt:lpstr>Office Theme</vt:lpstr>
      <vt:lpstr>PowerPoint Presentation</vt:lpstr>
      <vt:lpstr>Anima Christi</vt:lpstr>
      <vt:lpstr>Perfection</vt:lpstr>
      <vt:lpstr>FAMILY:   “Building the  smallest democracy                at the heart of society”</vt:lpstr>
      <vt:lpstr>FAMILY</vt:lpstr>
      <vt:lpstr>What is the Fourth Commandment?</vt:lpstr>
      <vt:lpstr>What Is the Expanded Meaning of the Fourth Commandment?</vt:lpstr>
      <vt:lpstr>Mark Twain</vt:lpstr>
      <vt:lpstr>Hmmm…are parents perfect?</vt:lpstr>
      <vt:lpstr>Social Units in a Healthy Society</vt:lpstr>
      <vt:lpstr>The Positive Aspects of the Family of Today</vt:lpstr>
      <vt:lpstr>The Negative Aspects of the Family of Today </vt:lpstr>
      <vt:lpstr>What Does This Have to Do With the Fourth Commandment?</vt:lpstr>
      <vt:lpstr>Fourth Commandment – Examination of Conscience </vt:lpstr>
      <vt:lpstr>Fourth Commandment and the Mathematics of the Family</vt:lpstr>
      <vt:lpstr>The Fourth Commandment                           and the Extended Family</vt:lpstr>
      <vt:lpstr>The Fourth Commandment                           and the      Extended Family     </vt:lpstr>
      <vt:lpstr>Fourth Commandment Wrap Up</vt:lpstr>
      <vt:lpstr>Fourth Commandment Wrap Up</vt:lpstr>
      <vt:lpstr>Survey of Abortion Attitudes in America</vt:lpstr>
      <vt:lpstr>The Significance of Dobbs v. Jackson Women’s Health</vt:lpstr>
      <vt:lpstr>The Significance of Dobbs                                  v. Jackson Women’s Health</vt:lpstr>
      <vt:lpstr>Survey of Abortion Attitudes in America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#19</dc:title>
  <dc:creator>Bob Laird</dc:creator>
  <cp:lastModifiedBy>Gerri Laird</cp:lastModifiedBy>
  <cp:revision>92</cp:revision>
  <dcterms:created xsi:type="dcterms:W3CDTF">2021-02-23T19:48:41Z</dcterms:created>
  <dcterms:modified xsi:type="dcterms:W3CDTF">2022-02-12T17:15:34Z</dcterms:modified>
</cp:coreProperties>
</file>