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7"/>
  </p:notesMasterIdLst>
  <p:sldIdLst>
    <p:sldId id="283" r:id="rId2"/>
    <p:sldId id="304" r:id="rId3"/>
    <p:sldId id="263" r:id="rId4"/>
    <p:sldId id="295" r:id="rId5"/>
    <p:sldId id="296" r:id="rId6"/>
    <p:sldId id="274" r:id="rId7"/>
    <p:sldId id="277" r:id="rId8"/>
    <p:sldId id="285" r:id="rId9"/>
    <p:sldId id="275" r:id="rId10"/>
    <p:sldId id="276" r:id="rId11"/>
    <p:sldId id="278" r:id="rId12"/>
    <p:sldId id="279" r:id="rId13"/>
    <p:sldId id="280" r:id="rId14"/>
    <p:sldId id="281" r:id="rId15"/>
    <p:sldId id="28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83524C-9DF6-430B-8968-943EAD1BCE23}" v="12" dt="2022-02-06T18:04:04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62"/>
    <p:restoredTop sz="94595"/>
  </p:normalViewPr>
  <p:slideViewPr>
    <p:cSldViewPr snapToGrid="0" snapToObjects="1">
      <p:cViewPr varScale="1">
        <p:scale>
          <a:sx n="79" d="100"/>
          <a:sy n="79" d="100"/>
        </p:scale>
        <p:origin x="6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ri Laird" userId="424f5dd1d4d5a467" providerId="LiveId" clId="{1A83524C-9DF6-430B-8968-943EAD1BCE23}"/>
    <pc:docChg chg="modSld">
      <pc:chgData name="Gerri Laird" userId="424f5dd1d4d5a467" providerId="LiveId" clId="{1A83524C-9DF6-430B-8968-943EAD1BCE23}" dt="2022-02-06T18:08:13.335" v="24" actId="20577"/>
      <pc:docMkLst>
        <pc:docMk/>
      </pc:docMkLst>
      <pc:sldChg chg="modSp">
        <pc:chgData name="Gerri Laird" userId="424f5dd1d4d5a467" providerId="LiveId" clId="{1A83524C-9DF6-430B-8968-943EAD1BCE23}" dt="2022-02-06T18:04:04.500" v="11" actId="20577"/>
        <pc:sldMkLst>
          <pc:docMk/>
          <pc:sldMk cId="240097480" sldId="276"/>
        </pc:sldMkLst>
        <pc:spChg chg="mod">
          <ac:chgData name="Gerri Laird" userId="424f5dd1d4d5a467" providerId="LiveId" clId="{1A83524C-9DF6-430B-8968-943EAD1BCE23}" dt="2022-02-06T18:04:04.500" v="11" actId="20577"/>
          <ac:spMkLst>
            <pc:docMk/>
            <pc:sldMk cId="240097480" sldId="276"/>
            <ac:spMk id="3" creationId="{2BA81995-8DBC-244A-857F-245E96BB2AB1}"/>
          </ac:spMkLst>
        </pc:spChg>
      </pc:sldChg>
      <pc:sldChg chg="modSp mod">
        <pc:chgData name="Gerri Laird" userId="424f5dd1d4d5a467" providerId="LiveId" clId="{1A83524C-9DF6-430B-8968-943EAD1BCE23}" dt="2022-02-06T18:05:34.913" v="14" actId="20577"/>
        <pc:sldMkLst>
          <pc:docMk/>
          <pc:sldMk cId="1924669289" sldId="280"/>
        </pc:sldMkLst>
        <pc:spChg chg="mod">
          <ac:chgData name="Gerri Laird" userId="424f5dd1d4d5a467" providerId="LiveId" clId="{1A83524C-9DF6-430B-8968-943EAD1BCE23}" dt="2022-02-06T18:05:34.913" v="14" actId="20577"/>
          <ac:spMkLst>
            <pc:docMk/>
            <pc:sldMk cId="1924669289" sldId="280"/>
            <ac:spMk id="3" creationId="{207E0467-20FA-394B-885E-FB3E7A6843CF}"/>
          </ac:spMkLst>
        </pc:spChg>
      </pc:sldChg>
      <pc:sldChg chg="modSp mod">
        <pc:chgData name="Gerri Laird" userId="424f5dd1d4d5a467" providerId="LiveId" clId="{1A83524C-9DF6-430B-8968-943EAD1BCE23}" dt="2022-02-06T18:07:00.459" v="22" actId="20577"/>
        <pc:sldMkLst>
          <pc:docMk/>
          <pc:sldMk cId="2059225332" sldId="281"/>
        </pc:sldMkLst>
        <pc:spChg chg="mod">
          <ac:chgData name="Gerri Laird" userId="424f5dd1d4d5a467" providerId="LiveId" clId="{1A83524C-9DF6-430B-8968-943EAD1BCE23}" dt="2022-02-06T18:07:00.459" v="22" actId="20577"/>
          <ac:spMkLst>
            <pc:docMk/>
            <pc:sldMk cId="2059225332" sldId="281"/>
            <ac:spMk id="3" creationId="{1FD5F82A-1287-D446-B7FF-A39FBA8588BB}"/>
          </ac:spMkLst>
        </pc:spChg>
      </pc:sldChg>
      <pc:sldChg chg="modSp mod">
        <pc:chgData name="Gerri Laird" userId="424f5dd1d4d5a467" providerId="LiveId" clId="{1A83524C-9DF6-430B-8968-943EAD1BCE23}" dt="2022-02-06T18:08:13.335" v="24" actId="20577"/>
        <pc:sldMkLst>
          <pc:docMk/>
          <pc:sldMk cId="2044969721" sldId="282"/>
        </pc:sldMkLst>
        <pc:spChg chg="mod">
          <ac:chgData name="Gerri Laird" userId="424f5dd1d4d5a467" providerId="LiveId" clId="{1A83524C-9DF6-430B-8968-943EAD1BCE23}" dt="2022-02-06T18:08:13.335" v="24" actId="20577"/>
          <ac:spMkLst>
            <pc:docMk/>
            <pc:sldMk cId="2044969721" sldId="282"/>
            <ac:spMk id="3" creationId="{20CF0A9C-8388-C44F-BB95-07655106C57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3BBB3-733C-414A-BB18-8B2F88ADF9AA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6C76B-59B2-7C40-B123-140ED4B4A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081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96C76B-59B2-7C40-B123-140ED4B4AF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19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CBFFF5-C3BB-154F-AE1E-E2ABEA4C3A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910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CD3C9-FA9F-4D8A-A7A2-3402561E9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B5CB54-4267-4EF7-A254-394052602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98DE1-FF5E-447F-9792-79BCC79A4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4394A-E95D-49DE-8614-F37E1FCF0AC3}" type="datetime2">
              <a:rPr lang="en-US" smtClean="0"/>
              <a:pPr/>
              <a:t>Sunday, February 6,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3FE19-B94C-4D29-9C1C-4F544F346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C8D2-DAE7-42EC-80B8-39C02793F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57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0E278-376A-43D4-B5A9-13BB8430E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875A3-09AD-4D05-93EB-8CDBB232A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D6FDE-13B4-4A2D-A053-A52B4BD04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82CC3-100B-41FC-9DB0-99A6D4849F72}" type="datetime2">
              <a:rPr lang="en-US" smtClean="0"/>
              <a:pPr/>
              <a:t>Sunday, February 6, 2022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6D997-4289-4D52-99DC-3EC4152C9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E3EE4-0365-4937-820D-8BF878E9B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2744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F7170-3B6E-43E6-8900-A0344D69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7E332-4878-4DB5-A7B3-0FF6922EE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90EF1-6CCA-4B17-9700-2ECB389DB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FDCC-AC46-4D9F-98DC-C163BFA43704}" type="datetime2">
              <a:rPr lang="en-US" smtClean="0"/>
              <a:t>Sunday, February 6,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885CA-EB43-419F-834A-A4AF222FC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1DF9F-BB7C-4AE1-8CEB-C16BA9BF7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249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4BC3A-7143-43BF-A390-09FCDA992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54BBF-FE69-4111-9034-D5072DAF4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5F4BB7-7ABE-4C68-9C0C-4BB5279F4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BC153-5E26-46B0-A8BB-B89D80052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2F11-C374-493A-BB7E-11B09A67FAD0}" type="datetime2">
              <a:rPr lang="en-US" smtClean="0"/>
              <a:t>Sunday, February 6, 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838CE3-D0C7-40B0-A6E3-8777B1730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138EF4-31F3-47C4-B72B-DC14905D8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6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71A97-F05F-4AC8-B4FF-658CC890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28BE9-38E4-4F49-BC33-B39AD8447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BD7F34-87D3-45CC-9D17-015152D81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35049B-3645-48DA-A936-339C0828FB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CDA4A9-4CDF-499C-8262-DA054EC19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6C2B9D-A796-4A0F-B538-1FC5A25B9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546C-EE55-422E-9D57-50E6C4234F80}" type="datetime2">
              <a:rPr lang="en-US" smtClean="0"/>
              <a:t>Sunday, February 6, 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35ADDF-4C40-4883-B7BC-91674DB9F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C08C37-D754-43A3-8772-08C786103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349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7A60B-F0B0-4A01-84CC-EED3008AE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786D89-CD8A-4EE4-98F3-C830ABE6E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C8A-A1A1-423D-82D7-1ACC187CCA77}" type="datetime2">
              <a:rPr lang="en-US" smtClean="0"/>
              <a:pPr/>
              <a:t>Sunday, February 6, 2022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5DC43-3DBF-479F-B102-A45286294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7E59F6-7628-4403-A52C-4E187B887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4067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D7C196-A582-4123-B573-EBD8FBCE8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F798-D264-4BC9-8824-70A25106E4C6}" type="datetime2">
              <a:rPr lang="en-US" smtClean="0"/>
              <a:pPr/>
              <a:t>Sunday, February 6, 2022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9589BF-C42E-4988-92CC-3DABAF487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BF6E38-457B-4658-9F6A-164F09379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61935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3B45F-1E6B-4629-8E6C-73417826F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B6267-4E39-46FD-8A7A-2F8ACE5C3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A765C-6105-463F-A665-766E8AECD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F186D2-B232-40E2-81E3-3D016F4B7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CAD25-C1CF-4F11-8692-066E6505443C}" type="datetime2">
              <a:rPr lang="en-US" smtClean="0"/>
              <a:t>Sunday, February 6, 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500942-0394-4221-AB56-312BF89FF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0708B5-CEFA-4E12-BBCB-935202D2A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644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3471E-42C2-49DC-8889-A9C7EE919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9E7BDC-78F0-442C-863E-1C01214569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487B83-79ED-43A1-ADA9-86FE4B5DE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64ADB6-DE20-4EBF-A2FE-042855F58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8A1C-01B8-42B6-BBF1-2BCF5E311248}" type="datetime2">
              <a:rPr lang="en-US" smtClean="0"/>
              <a:t>Sunday, February 6, 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63C98-27F0-4364-B7C4-9D4A0430B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540BCC-6AB9-43E7-A986-F2540B6C2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289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DA6FD-EC60-44F3-9A8D-9654D5640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048201-FDF9-413F-8B13-4CE92D682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1861E-646E-4FAA-9BF4-D74F254D0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179E-60E8-4F2A-A3F9-6F3CE2ABCAF9}" type="datetime2">
              <a:rPr lang="en-US" smtClean="0"/>
              <a:pPr/>
              <a:t>Sunday, February 6, 2022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240FC-DA15-4CD1-8EE4-FF07C04FE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82E44-B66F-49AA-BA96-CA4047213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628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2709DC-B9CB-4D5D-8565-F8B1EB2A40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71A7C5-5032-417E-B501-CB332627BE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028AE-53A9-4827-94F2-C3CC0543F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2B061-4DDF-403A-A7DB-3B6FD0BE9165}" type="datetime2">
              <a:rPr lang="en-US" smtClean="0"/>
              <a:t>Sunday, February 6,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D96F5-AB42-4C52-9888-D7B450798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36442-3DA4-469F-A5AF-4EF4828C3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258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F45C85-8775-4BBA-AE22-1E1703B0E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9E55A-3F9D-4D2D-8F4B-E3B41C4EC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6AFDB-319E-48AA-B6FF-E9F12F29D1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3BBDD-218C-4B2A-98A0-F5F369754705}" type="datetime2">
              <a:rPr lang="en-US" smtClean="0"/>
              <a:pPr/>
              <a:t>Sunday, February 6, 2022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C6CE0-5D31-4307-9AF2-9B15EA3259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72169-08A9-443F-8AB6-D2E8717F4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99018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ng.com/videos/search?q=the+chosen+episode+where+Jesus+meets+the+leper&amp;&amp;view=detail&amp;mid=45FA29B63C361A9FE27145FA29B63C361A9FE271&amp;&amp;FORM=VDRVSR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2A5EA2DF-C98F-4DF1-9A1B-52D89A1C30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0" r="8829" b="-1"/>
          <a:stretch/>
        </p:blipFill>
        <p:spPr bwMode="auto">
          <a:xfrm>
            <a:off x="4117521" y="10"/>
            <a:ext cx="80744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0D9853-653F-BE44-B2D9-2B19934CD105}"/>
              </a:ext>
            </a:extLst>
          </p:cNvPr>
          <p:cNvSpPr/>
          <p:nvPr/>
        </p:nvSpPr>
        <p:spPr>
          <a:xfrm>
            <a:off x="804672" y="365125"/>
            <a:ext cx="5266155" cy="3063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Ninth Grade Religious Education Class #17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February 6, 2022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89A3C5FB-177E-E44B-96AF-019FC91117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39525" y="3276599"/>
            <a:ext cx="1908875" cy="190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DC1610-386A-4AB8-80CE-193E50FC9984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838200" y="6176963"/>
            <a:ext cx="10515600" cy="315912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8221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2F4CBFA-B385-4B16-B63B-29D40EBF7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698CE04-5039-4B4D-B676-5DDF9467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13372" y="563918"/>
            <a:ext cx="4163968" cy="5978614"/>
            <a:chOff x="7513372" y="803186"/>
            <a:chExt cx="4163968" cy="5978614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A5B7FFC8-6FAA-4120-AC51-F1C9C825A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FF5B224B-4446-4B75-8B12-7FAFA8ED83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8">
              <a:extLst>
                <a:ext uri="{FF2B5EF4-FFF2-40B4-BE49-F238E27FC236}">
                  <a16:creationId xmlns:a16="http://schemas.microsoft.com/office/drawing/2014/main" id="{C807611F-497E-428E-9B8B-0192C7897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0E28DD0-3819-1E40-9BDA-758CAE020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5106" y="1132517"/>
            <a:ext cx="3246509" cy="436753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Anima Christi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2B98B-8FFA-6843-B5D6-E599B2883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1567"/>
            <a:ext cx="6300975" cy="498491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Soul of Christ, sanctify me.</a:t>
            </a:r>
            <a:br>
              <a:rPr lang="en-US" sz="2400" dirty="0"/>
            </a:br>
            <a:r>
              <a:rPr lang="en-US" sz="2400" dirty="0"/>
              <a:t>Body of Christ, save me.</a:t>
            </a:r>
            <a:br>
              <a:rPr lang="en-US" sz="2400" dirty="0"/>
            </a:br>
            <a:r>
              <a:rPr lang="en-US" sz="2400" dirty="0"/>
              <a:t>Blood of Christ, inebriate me.</a:t>
            </a:r>
            <a:br>
              <a:rPr lang="en-US" sz="2400" dirty="0"/>
            </a:br>
            <a:r>
              <a:rPr lang="en-US" sz="2400" dirty="0"/>
              <a:t>Water from the side of Christ, wash me.</a:t>
            </a:r>
            <a:br>
              <a:rPr lang="en-US" sz="2400" dirty="0"/>
            </a:br>
            <a:r>
              <a:rPr lang="en-US" sz="2400" dirty="0"/>
              <a:t>Passion of Christ, strengthen me.</a:t>
            </a:r>
            <a:br>
              <a:rPr lang="en-US" sz="2400" dirty="0"/>
            </a:br>
            <a:r>
              <a:rPr lang="en-US" sz="2400" dirty="0"/>
              <a:t>O Good Jesus, hear me.</a:t>
            </a:r>
            <a:br>
              <a:rPr lang="en-US" sz="2400" dirty="0"/>
            </a:br>
            <a:r>
              <a:rPr lang="en-US" sz="2400" dirty="0"/>
              <a:t>Within your wounds hide me.</a:t>
            </a:r>
            <a:br>
              <a:rPr lang="en-US" sz="2400" dirty="0"/>
            </a:br>
            <a:r>
              <a:rPr lang="en-US" sz="2400" dirty="0"/>
              <a:t>Permit me not to be separated from you.</a:t>
            </a:r>
            <a:br>
              <a:rPr lang="en-US" sz="2400" dirty="0"/>
            </a:br>
            <a:r>
              <a:rPr lang="en-US" sz="2400" dirty="0"/>
              <a:t>From the wicked foe, defend me.</a:t>
            </a:r>
            <a:br>
              <a:rPr lang="en-US" sz="2400" dirty="0"/>
            </a:br>
            <a:r>
              <a:rPr lang="en-US" sz="2400" dirty="0"/>
              <a:t>At the hour of my death, call me</a:t>
            </a:r>
            <a:br>
              <a:rPr lang="en-US" sz="2400" dirty="0"/>
            </a:br>
            <a:r>
              <a:rPr lang="en-US" sz="2400" dirty="0"/>
              <a:t>and bid me come to you</a:t>
            </a:r>
            <a:br>
              <a:rPr lang="en-US" sz="2400" dirty="0"/>
            </a:br>
            <a:r>
              <a:rPr lang="en-US" sz="2400" dirty="0"/>
              <a:t>That with your saints I may praise you</a:t>
            </a:r>
            <a:br>
              <a:rPr lang="en-US" sz="2400" dirty="0"/>
            </a:br>
            <a:r>
              <a:rPr lang="en-US" sz="2400" dirty="0"/>
              <a:t>For ever and ever. Amen.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3260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37D4B-4B89-1342-A541-683D2665C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Pascal’s Wager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B566-0005-B24F-8010-9B55680FB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dirty="0"/>
              <a:t>Heads =“God is,” or Tails = “God is not.”</a:t>
            </a:r>
          </a:p>
          <a:p>
            <a:pPr marL="0" indent="0">
              <a:buNone/>
            </a:pPr>
            <a:r>
              <a:rPr lang="en-US" dirty="0"/>
              <a:t>1. If I believe that God exists and my wager comes up “heads,” </a:t>
            </a:r>
            <a:r>
              <a:rPr lang="en-US" dirty="0">
                <a:highlight>
                  <a:srgbClr val="00FF00"/>
                </a:highlight>
              </a:rPr>
              <a:t>then I lose nothing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2. If I believe that God exists and my wager comes up “tails,” then </a:t>
            </a:r>
            <a:r>
              <a:rPr lang="en-US" dirty="0">
                <a:highlight>
                  <a:srgbClr val="00FF00"/>
                </a:highlight>
              </a:rPr>
              <a:t>I still lose nothing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/>
              <a:t>3. If I believe that God does not exist and my wager comes up “heads,” </a:t>
            </a:r>
            <a:r>
              <a:rPr lang="en-US" dirty="0">
                <a:highlight>
                  <a:srgbClr val="FF0000"/>
                </a:highlight>
              </a:rPr>
              <a:t>then I lose everything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4. If I believe that God does not exist and my wager comes up “tails,” </a:t>
            </a:r>
            <a:r>
              <a:rPr lang="en-US" dirty="0">
                <a:highlight>
                  <a:srgbClr val="00FF00"/>
                </a:highlight>
              </a:rPr>
              <a:t>then I lose nothing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18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FEC16-1D63-A149-BD71-6495D5C11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Pascal’s Wager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C600E-7F24-244E-8FF6-5EFBDB423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From Peter Kreeft’s Forty Reasons I am a Catholic (Reason 15) (pg. 51)</a:t>
            </a:r>
          </a:p>
          <a:p>
            <a:endParaRPr lang="en-US" dirty="0"/>
          </a:p>
          <a:p>
            <a:r>
              <a:rPr lang="en-US" dirty="0"/>
              <a:t>I know that I am going to die. The Church teaches me how to die.</a:t>
            </a:r>
          </a:p>
          <a:p>
            <a:r>
              <a:rPr lang="en-US" dirty="0"/>
              <a:t>When I die, I will either (1A) not meet God at all, because He doesn’t exist, or </a:t>
            </a:r>
            <a:r>
              <a:rPr lang="en-US" dirty="0">
                <a:highlight>
                  <a:srgbClr val="00FF00"/>
                </a:highlight>
              </a:rPr>
              <a:t>(1B) meet Him, because He exists</a:t>
            </a:r>
            <a:r>
              <a:rPr lang="en-US" dirty="0"/>
              <a:t>. </a:t>
            </a:r>
          </a:p>
          <a:p>
            <a:r>
              <a:rPr lang="en-US" dirty="0"/>
              <a:t>If He does exist, and I meet Him, I will either (2A) meet Him without Jesus Christ or </a:t>
            </a:r>
            <a:r>
              <a:rPr lang="en-US" dirty="0">
                <a:highlight>
                  <a:srgbClr val="00FF00"/>
                </a:highlight>
              </a:rPr>
              <a:t>(2B) meet Him in Christ</a:t>
            </a:r>
            <a:r>
              <a:rPr lang="en-US" dirty="0"/>
              <a:t>. </a:t>
            </a:r>
          </a:p>
          <a:p>
            <a:r>
              <a:rPr lang="en-US" dirty="0"/>
              <a:t>If I meet God with Christ, I will do so either (3A) as a non-Catholic, without His visible Church and her sacraments or </a:t>
            </a:r>
            <a:r>
              <a:rPr lang="en-US" dirty="0">
                <a:highlight>
                  <a:srgbClr val="00FF00"/>
                </a:highlight>
              </a:rPr>
              <a:t>(3B) as a Catholic, as a member of His Church and with her sacraments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72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41F42-70C1-2740-BC74-8BBE8ED1D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Pascal’s Wager in Practice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D4847-597D-2F47-AFE7-7081D4880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en-US" sz="2400"/>
              <a:t>Even if I cannot prove the three B options (and I think I can – but I could be wrong), </a:t>
            </a:r>
            <a:r>
              <a:rPr lang="en-US" sz="2400">
                <a:highlight>
                  <a:srgbClr val="00FF00"/>
                </a:highlight>
              </a:rPr>
              <a:t>Pascal’s Wager tells me that B is a wiser choice than A each time</a:t>
            </a:r>
            <a:r>
              <a:rPr lang="en-US" sz="2400"/>
              <a:t>.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/>
              <a:t>Let me put it in very crude terms: Faith is the gift of a free, eternal fire-insurance policy. </a:t>
            </a:r>
          </a:p>
          <a:p>
            <a:endParaRPr lang="en-US" sz="2400"/>
          </a:p>
          <a:p>
            <a:r>
              <a:rPr lang="en-US" sz="2400"/>
              <a:t>Now this offer is either true or false. </a:t>
            </a:r>
            <a:r>
              <a:rPr lang="en-US" sz="2400">
                <a:highlight>
                  <a:srgbClr val="00FF00"/>
                </a:highlight>
              </a:rPr>
              <a:t>If it is true, I gain everything and lose nothing. If it is false, I gain nothing, but also lose nothing.</a:t>
            </a:r>
            <a:r>
              <a:rPr lang="en-US" sz="2400">
                <a:highlight>
                  <a:srgbClr val="FFFF00"/>
                </a:highligh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395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3FD8B82-C9C3-274B-99DF-8925699B1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The Commandments/Beatitudes/</a:t>
            </a:r>
            <a:br>
              <a:rPr lang="en-US" sz="4000">
                <a:solidFill>
                  <a:srgbClr val="FFFFFF"/>
                </a:solidFill>
              </a:rPr>
            </a:br>
            <a:r>
              <a:rPr lang="en-US" sz="4000">
                <a:solidFill>
                  <a:srgbClr val="FFFFFF"/>
                </a:solidFill>
              </a:rPr>
              <a:t>Precepts of the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9495D-ECF2-2445-AD22-E250D34B5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F84BEF0-BC78-4210-92EC-C3471B1E90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0"/>
          <a:stretch/>
        </p:blipFill>
        <p:spPr bwMode="auto">
          <a:xfrm>
            <a:off x="6098892" y="2492376"/>
            <a:ext cx="4802404" cy="356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78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AD73B5-1368-C047-BB97-DE638FDF5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3579345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FFFF"/>
                </a:solidFill>
              </a:rPr>
              <a:t>Jesus Meets the Leper!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0B676-A8D6-9B4A-B026-7C0E5225A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708" y="885651"/>
            <a:ext cx="6525220" cy="4616849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700" dirty="0"/>
              <a:t>  </a:t>
            </a:r>
          </a:p>
          <a:p>
            <a:pPr marL="0" indent="0">
              <a:buNone/>
            </a:pPr>
            <a:r>
              <a:rPr lang="en-US" sz="1700" dirty="0"/>
              <a:t>                       </a:t>
            </a:r>
          </a:p>
          <a:p>
            <a:pPr marL="457200" indent="-457200">
              <a:buAutoNum type="arabicPeriod"/>
            </a:pPr>
            <a:r>
              <a:rPr lang="en-US" sz="2000" dirty="0"/>
              <a:t>Read the story: Mark 1:40-45.</a:t>
            </a:r>
          </a:p>
          <a:p>
            <a:pPr marL="457200" indent="-457200">
              <a:buAutoNum type="arabicPeriod"/>
            </a:pPr>
            <a:r>
              <a:rPr lang="en-US" sz="2000" dirty="0"/>
              <a:t>Review the Jewish law for lepers: Lev 13:40-46; 14:19-20.</a:t>
            </a:r>
          </a:p>
          <a:p>
            <a:pPr marL="457200" indent="-457200">
              <a:buAutoNum type="arabicPeriod"/>
            </a:pPr>
            <a:r>
              <a:rPr lang="en-US" sz="2000" dirty="0"/>
              <a:t>Q: What is the role of the Jewish “priest” (rabbi)?</a:t>
            </a:r>
          </a:p>
          <a:p>
            <a:pPr marL="457200" indent="-457200">
              <a:buAutoNum type="arabicPeriod"/>
            </a:pPr>
            <a:r>
              <a:rPr lang="en-US" sz="2000" dirty="0"/>
              <a:t>A: The priest determines if the leper is unclean; the priest determines if the leper is clean.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sz="2000" dirty="0"/>
              <a:t>View the video </a:t>
            </a:r>
            <a:r>
              <a:rPr lang="en-US" sz="2000" dirty="0">
                <a:hlinkClick r:id="rId2"/>
              </a:rPr>
              <a:t>https://www.bing.com/videos/search?q=the+chosen+episode+where+Jesus+meets+the+leper&amp;&amp;view=detail&amp;mid=45FA29B63C361A9FE27145FA29B63C361A9FE271&amp;&amp;FORM=VDRVSR</a:t>
            </a: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/>
              <a:t>Discussion</a:t>
            </a:r>
          </a:p>
          <a:p>
            <a:pPr marL="0" indent="0">
              <a:buNone/>
            </a:pPr>
            <a:r>
              <a:rPr lang="en-US" sz="2000" dirty="0"/>
              <a:t>Bottom Line: This is an example of an application of the New Law.</a:t>
            </a:r>
          </a:p>
          <a:p>
            <a:pPr marL="457200" indent="-457200">
              <a:buAutoNum type="arabicPeriod"/>
            </a:pPr>
            <a:endParaRPr lang="en-US" sz="1700" dirty="0"/>
          </a:p>
          <a:p>
            <a:pPr marL="457200" indent="-457200">
              <a:buAutoNum type="arabicPeriod"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24803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ECC807-C7EA-420E-A135-64FF552BC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The Commandments/Beatitudes/</a:t>
            </a: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4000" dirty="0">
                <a:solidFill>
                  <a:srgbClr val="FFFFFF"/>
                </a:solidFill>
              </a:rPr>
              <a:t>Precepts of the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F41D9-BAA5-4D70-8E95-E5297667C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Q: The Commandments are groups under two separate classes. What are they?</a:t>
            </a:r>
          </a:p>
          <a:p>
            <a:pPr marL="0" indent="0">
              <a:buNone/>
            </a:pPr>
            <a:r>
              <a:rPr lang="en-US" sz="2400" dirty="0"/>
              <a:t>A: 1 - 3 -- pertain to love of God; 4 – 10 – pertain to love of neighbor.</a:t>
            </a:r>
          </a:p>
          <a:p>
            <a:pPr marL="0" indent="0">
              <a:buNone/>
            </a:pPr>
            <a:r>
              <a:rPr lang="en-US" sz="2400" dirty="0"/>
              <a:t>Q: The Commandments are known as elements of the Old Law: The Sermon on the Mount is known as the basis for the New Law. What concepts of the New Law were introduced by Christ in the Sermon on the Mount? </a:t>
            </a:r>
          </a:p>
          <a:p>
            <a:pPr marL="0" indent="0">
              <a:buNone/>
            </a:pPr>
            <a:r>
              <a:rPr lang="en-US" sz="2400" dirty="0"/>
              <a:t>A: Christ introduced the Beatitudes.</a:t>
            </a:r>
          </a:p>
          <a:p>
            <a:pPr marL="0" indent="0">
              <a:buNone/>
            </a:pPr>
            <a:r>
              <a:rPr lang="en-US" sz="2400" dirty="0"/>
              <a:t>Q: Read Matt 5:17-19. What do the Beatitudes represent?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301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5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AA6790-41BE-2641-8EAE-C4C9D5A07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1250995"/>
            <a:ext cx="3201366" cy="2178006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The Commandments,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Beatitudes,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Precepts of the Church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02E5661D-4925-0B48-B65F-62C6C0C24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dirty="0"/>
              <a:t>Q: What kind of law are the 10 Commandments?</a:t>
            </a:r>
          </a:p>
          <a:p>
            <a:pPr marL="0" indent="0">
              <a:buNone/>
            </a:pPr>
            <a:r>
              <a:rPr lang="en-US" sz="2000" dirty="0"/>
              <a:t>A: A summary of the principles of the natural law. </a:t>
            </a:r>
          </a:p>
          <a:p>
            <a:pPr marL="0" indent="0">
              <a:buNone/>
            </a:pPr>
            <a:r>
              <a:rPr lang="en-US" sz="2000" dirty="0"/>
              <a:t>Q: Read CCC 2070-2071. “From the beginning!” </a:t>
            </a:r>
          </a:p>
          <a:p>
            <a:pPr marL="0" indent="0">
              <a:buNone/>
            </a:pPr>
            <a:r>
              <a:rPr lang="en-US" sz="2000" dirty="0"/>
              <a:t>Q: Read CCC 2072.</a:t>
            </a:r>
          </a:p>
          <a:p>
            <a:pPr marL="0" indent="0">
              <a:buNone/>
            </a:pPr>
            <a:r>
              <a:rPr lang="en-US" sz="2000" dirty="0"/>
              <a:t>Q: Which of the commandments is not found in natural law?</a:t>
            </a:r>
          </a:p>
          <a:p>
            <a:pPr marL="0" indent="0">
              <a:buNone/>
            </a:pPr>
            <a:r>
              <a:rPr lang="en-US" sz="2000" dirty="0"/>
              <a:t>A: Third Commandment - ”Remember the sabbath day, to keep it holy.” (Ex 20:8)</a:t>
            </a:r>
          </a:p>
          <a:p>
            <a:pPr marL="0" indent="0">
              <a:buNone/>
            </a:pPr>
            <a:r>
              <a:rPr lang="en-US" sz="2000" dirty="0"/>
              <a:t>Q: If the Third Commandment is not found in natural law, why are we compelled to obey it.? </a:t>
            </a:r>
          </a:p>
          <a:p>
            <a:pPr marL="0" indent="0">
              <a:buNone/>
            </a:pPr>
            <a:r>
              <a:rPr lang="en-US" sz="2000" dirty="0"/>
              <a:t>A: It is a divine positive law which is found in the Precepts of the Church</a:t>
            </a:r>
          </a:p>
        </p:txBody>
      </p:sp>
    </p:spTree>
    <p:extLst>
      <p:ext uri="{BB962C8B-B14F-4D97-AF65-F5344CB8AC3E}">
        <p14:creationId xmlns:p14="http://schemas.microsoft.com/office/powerpoint/2010/main" val="94482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35017A-6C87-554C-B0F1-DAF4D24F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First Commandment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81995-8DBC-244A-857F-245E96BB2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“I am the Lord your God; you shall not have strange gods before me.”</a:t>
            </a:r>
          </a:p>
          <a:p>
            <a:pPr marL="0" indent="0">
              <a:buNone/>
            </a:pPr>
            <a:r>
              <a:rPr lang="en-US" sz="2400" dirty="0"/>
              <a:t>Q: Each of the commandments contains positive commands and negative commands! What are some of the positive commands?</a:t>
            </a:r>
          </a:p>
          <a:p>
            <a:pPr marL="0" indent="0">
              <a:buNone/>
            </a:pPr>
            <a:r>
              <a:rPr lang="en-US" sz="2400" dirty="0"/>
              <a:t>A: You shall worship God alone! Is this an absolute requirement?</a:t>
            </a:r>
          </a:p>
          <a:p>
            <a:pPr marL="0" indent="0">
              <a:buNone/>
            </a:pPr>
            <a:r>
              <a:rPr lang="en-US" sz="2400" dirty="0"/>
              <a:t>Q: What about atheists?</a:t>
            </a:r>
          </a:p>
          <a:p>
            <a:pPr marL="0" indent="0">
              <a:buNone/>
            </a:pPr>
            <a:r>
              <a:rPr lang="en-US" sz="2400" dirty="0"/>
              <a:t>Q: What are some of the negative commands?</a:t>
            </a:r>
          </a:p>
          <a:p>
            <a:pPr marL="0" indent="0">
              <a:buNone/>
            </a:pPr>
            <a:r>
              <a:rPr lang="en-US" sz="2400" dirty="0"/>
              <a:t>A: You shall not worship strange gods like….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09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B63359-79D7-764E-9101-11728BB7F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First Commandment and </a:t>
            </a:r>
            <a:br>
              <a:rPr lang="en-US" sz="4000">
                <a:solidFill>
                  <a:srgbClr val="FFFFFF"/>
                </a:solidFill>
              </a:rPr>
            </a:br>
            <a:r>
              <a:rPr lang="en-US" sz="4000">
                <a:solidFill>
                  <a:srgbClr val="FFFFFF"/>
                </a:solidFill>
              </a:rPr>
              <a:t>the Theological Virtues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C539F-6DF3-0841-9B30-BB27E684E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en-US" sz="2400"/>
              <a:t>What are the theological virtues?</a:t>
            </a:r>
          </a:p>
          <a:p>
            <a:pPr lvl="1"/>
            <a:r>
              <a:rPr lang="en-US" dirty="0"/>
              <a:t>Faith - belief</a:t>
            </a:r>
          </a:p>
          <a:p>
            <a:pPr lvl="1"/>
            <a:r>
              <a:rPr lang="en-US" dirty="0"/>
              <a:t>Hope - trust</a:t>
            </a:r>
          </a:p>
          <a:p>
            <a:pPr lvl="1"/>
            <a:r>
              <a:rPr lang="en-US" dirty="0"/>
              <a:t>Charity - love</a:t>
            </a:r>
          </a:p>
        </p:txBody>
      </p:sp>
    </p:spTree>
    <p:extLst>
      <p:ext uri="{BB962C8B-B14F-4D97-AF65-F5344CB8AC3E}">
        <p14:creationId xmlns:p14="http://schemas.microsoft.com/office/powerpoint/2010/main" val="386066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448E3A-B866-3E4C-B552-1CDBEEE57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Sins against the First Commandment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E0467-20FA-394B-885E-FB3E7A684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900" dirty="0"/>
              <a:t>Sins against Faith</a:t>
            </a:r>
          </a:p>
          <a:p>
            <a:r>
              <a:rPr lang="en-US" sz="1900" dirty="0"/>
              <a:t>Apostasy – rejection of the Christian faith by a baptized person.</a:t>
            </a:r>
          </a:p>
          <a:p>
            <a:r>
              <a:rPr lang="en-US" sz="1900" dirty="0"/>
              <a:t>Heresy – obstinate denial of one or more truths of divine revelation.</a:t>
            </a:r>
          </a:p>
          <a:p>
            <a:r>
              <a:rPr lang="en-US" sz="1900" dirty="0"/>
              <a:t>Indifferentism – theory that all religions are the same or are equally good and true.</a:t>
            </a:r>
          </a:p>
          <a:p>
            <a:pPr marL="0" indent="0">
              <a:buNone/>
            </a:pPr>
            <a:r>
              <a:rPr lang="en-US" sz="1900" dirty="0"/>
              <a:t>Sins against Hope</a:t>
            </a:r>
          </a:p>
          <a:p>
            <a:r>
              <a:rPr lang="en-US" sz="1900" dirty="0"/>
              <a:t>Despair – doubt that God will save us.</a:t>
            </a:r>
          </a:p>
          <a:p>
            <a:r>
              <a:rPr lang="en-US" sz="1900" dirty="0"/>
              <a:t>Presumption – expecting God will save us without doing our part.</a:t>
            </a:r>
          </a:p>
          <a:p>
            <a:pPr marL="0" indent="0">
              <a:buNone/>
            </a:pPr>
            <a:r>
              <a:rPr lang="en-US" sz="1900" dirty="0"/>
              <a:t>Sins against Charity</a:t>
            </a:r>
          </a:p>
          <a:p>
            <a:r>
              <a:rPr lang="en-US" sz="1900" dirty="0"/>
              <a:t>Hatred for God or for other people.</a:t>
            </a:r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63083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448E3A-B866-3E4C-B552-1CDBEEE57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Sins against the First Commandment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E0467-20FA-394B-885E-FB3E7A684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Other Sins against the First Commandment</a:t>
            </a:r>
          </a:p>
          <a:p>
            <a:r>
              <a:rPr lang="en-US" sz="2400" dirty="0"/>
              <a:t>Sacrilege – Contemptuous treatment or abuse of any sacred person, place, or thing</a:t>
            </a:r>
          </a:p>
          <a:p>
            <a:r>
              <a:rPr lang="en-US" sz="2400" dirty="0"/>
              <a:t>Superstition – Giving a creature or object some power that belongs to God alone</a:t>
            </a:r>
          </a:p>
          <a:p>
            <a:r>
              <a:rPr lang="en-US" sz="2400" dirty="0"/>
              <a:t>Spiritualism – Belief that we can contact deceased relatives or others in the spiritual world</a:t>
            </a:r>
          </a:p>
          <a:p>
            <a:r>
              <a:rPr lang="en-US" sz="2400" dirty="0"/>
              <a:t>Obsession by the Devil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4669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F4CBFA-B385-4B16-B63B-29D40EBF7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698CE04-5039-4B4D-B676-5DDF9467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13372" y="563918"/>
            <a:ext cx="4163968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5B7FFC8-6FAA-4120-AC51-F1C9C825A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FF5B224B-4446-4B75-8B12-7FAFA8ED83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807611F-497E-428E-9B8B-0192C7897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EDE3F3D-2392-8A43-997B-B39247797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5106" y="1132517"/>
            <a:ext cx="3246509" cy="4367531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Second Commandment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5F82A-1287-D446-B7FF-A39FBA858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2519"/>
            <a:ext cx="6300975" cy="436753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900" dirty="0"/>
              <a:t>”Thou shalt not take the name of the Lord thy God in vain.”</a:t>
            </a:r>
          </a:p>
          <a:p>
            <a:pPr marL="0" indent="0">
              <a:buNone/>
            </a:pPr>
            <a:r>
              <a:rPr lang="en-US" sz="1900" dirty="0"/>
              <a:t>What is in a name?</a:t>
            </a:r>
          </a:p>
          <a:p>
            <a:pPr marL="0" indent="0">
              <a:buNone/>
            </a:pPr>
            <a:r>
              <a:rPr lang="en-US" sz="1900" dirty="0"/>
              <a:t>In the Old Testament, the name of the Lord was never uttered. </a:t>
            </a:r>
          </a:p>
          <a:p>
            <a:pPr marL="0" indent="0">
              <a:buNone/>
            </a:pPr>
            <a:r>
              <a:rPr lang="en-US" sz="1900" dirty="0"/>
              <a:t>Moses at the Burning Bush (Read Exodus 2: 13-14)</a:t>
            </a:r>
          </a:p>
          <a:p>
            <a:pPr marL="0" indent="0">
              <a:buNone/>
            </a:pPr>
            <a:r>
              <a:rPr lang="en-US" sz="1900" dirty="0"/>
              <a:t>“I am who I am.” -- YHWH or Yahweh! So sacred to the Jewish faith it is never pronounced by orthodox Jews.</a:t>
            </a:r>
          </a:p>
          <a:p>
            <a:pPr marL="0" indent="0">
              <a:buNone/>
            </a:pPr>
            <a:r>
              <a:rPr lang="en-US" sz="1900" dirty="0"/>
              <a:t>For Christians, the most beloved name is “Jesus Christ.”</a:t>
            </a:r>
          </a:p>
          <a:p>
            <a:pPr>
              <a:buFontTx/>
              <a:buChar char="-"/>
            </a:pPr>
            <a:r>
              <a:rPr lang="en-US" sz="1900" dirty="0"/>
              <a:t>”Jesus” means “Savior.”</a:t>
            </a:r>
          </a:p>
          <a:p>
            <a:pPr>
              <a:buFontTx/>
              <a:buChar char="-"/>
            </a:pPr>
            <a:r>
              <a:rPr lang="en-US" sz="1900" dirty="0"/>
              <a:t>“Christ” means “The anointed one.” </a:t>
            </a:r>
          </a:p>
          <a:p>
            <a:pPr marL="0" indent="0">
              <a:buNone/>
            </a:pPr>
            <a:r>
              <a:rPr lang="en-US" sz="1900" dirty="0"/>
              <a:t>Our Lord was anointed as the Son of God, The Messiah.  (Read Phil 2:10-11)</a:t>
            </a:r>
          </a:p>
        </p:txBody>
      </p:sp>
    </p:spTree>
    <p:extLst>
      <p:ext uri="{BB962C8B-B14F-4D97-AF65-F5344CB8AC3E}">
        <p14:creationId xmlns:p14="http://schemas.microsoft.com/office/powerpoint/2010/main" val="2059225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365798-DB5C-9647-8566-7570A610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Sins against the Second Commandment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F0A9C-8388-C44F-BB95-07655106C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en-US" sz="2400" dirty="0"/>
              <a:t>Blasphemy – Insulting or abusive language that expresses contempt for God either directly or indirectly through his saints, through those consecrated to his service, or through holy objects.</a:t>
            </a:r>
          </a:p>
          <a:p>
            <a:r>
              <a:rPr lang="en-US" sz="2400" dirty="0"/>
              <a:t>Cursing – Calling down evil on someone or something.</a:t>
            </a:r>
          </a:p>
          <a:p>
            <a:r>
              <a:rPr lang="en-US" sz="2400" dirty="0"/>
              <a:t>Profanity – Using the name of God or Jesus to express anger, fear, surprise, impatience, or without </a:t>
            </a:r>
            <a:r>
              <a:rPr lang="en-US" sz="2400"/>
              <a:t>proper reverence</a:t>
            </a:r>
            <a:r>
              <a:rPr lang="en-US" sz="2400" dirty="0"/>
              <a:t>.</a:t>
            </a:r>
          </a:p>
          <a:p>
            <a:r>
              <a:rPr lang="en-US" sz="2400" dirty="0"/>
              <a:t>Perjury – Making a false oath or lying under oath.</a:t>
            </a:r>
          </a:p>
        </p:txBody>
      </p:sp>
    </p:spTree>
    <p:extLst>
      <p:ext uri="{BB962C8B-B14F-4D97-AF65-F5344CB8AC3E}">
        <p14:creationId xmlns:p14="http://schemas.microsoft.com/office/powerpoint/2010/main" val="2044969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426</TotalTime>
  <Words>1286</Words>
  <Application>Microsoft Office PowerPoint</Application>
  <PresentationFormat>Widescreen</PresentationFormat>
  <Paragraphs>95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Anima Christi</vt:lpstr>
      <vt:lpstr>Pascal’s Wager</vt:lpstr>
      <vt:lpstr>Pascal’s Wager in Practice</vt:lpstr>
      <vt:lpstr>Pascal’s Wager in Practice (cont.)</vt:lpstr>
      <vt:lpstr>The Commandments/Beatitudes/ Precepts of the Church</vt:lpstr>
      <vt:lpstr>Jesus Meets the Leper!</vt:lpstr>
      <vt:lpstr>The Commandments/Beatitudes/ Precepts of the Church</vt:lpstr>
      <vt:lpstr>The Commandments, Beatitudes, Precepts of the Church</vt:lpstr>
      <vt:lpstr>First Commandment</vt:lpstr>
      <vt:lpstr>First Commandment and  the Theological Virtues</vt:lpstr>
      <vt:lpstr>Sins against the First Commandment</vt:lpstr>
      <vt:lpstr>Sins against the First Commandment</vt:lpstr>
      <vt:lpstr>Second Commandment</vt:lpstr>
      <vt:lpstr>Sins against the Second Commandment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 Laird</dc:creator>
  <cp:lastModifiedBy>Gerri Laird</cp:lastModifiedBy>
  <cp:revision>22</cp:revision>
  <dcterms:created xsi:type="dcterms:W3CDTF">2021-01-10T19:57:57Z</dcterms:created>
  <dcterms:modified xsi:type="dcterms:W3CDTF">2022-02-06T18:08:25Z</dcterms:modified>
</cp:coreProperties>
</file>