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6"/>
  </p:notesMasterIdLst>
  <p:sldIdLst>
    <p:sldId id="273" r:id="rId2"/>
    <p:sldId id="304" r:id="rId3"/>
    <p:sldId id="305" r:id="rId4"/>
    <p:sldId id="275" r:id="rId5"/>
    <p:sldId id="276" r:id="rId6"/>
    <p:sldId id="277" r:id="rId7"/>
    <p:sldId id="278" r:id="rId8"/>
    <p:sldId id="279" r:id="rId9"/>
    <p:sldId id="280" r:id="rId10"/>
    <p:sldId id="281" r:id="rId11"/>
    <p:sldId id="282" r:id="rId12"/>
    <p:sldId id="306" r:id="rId13"/>
    <p:sldId id="292" r:id="rId14"/>
    <p:sldId id="293" r:id="rId15"/>
    <p:sldId id="294" r:id="rId16"/>
    <p:sldId id="295" r:id="rId17"/>
    <p:sldId id="296" r:id="rId18"/>
    <p:sldId id="290" r:id="rId19"/>
    <p:sldId id="298" r:id="rId20"/>
    <p:sldId id="291" r:id="rId21"/>
    <p:sldId id="307" r:id="rId22"/>
    <p:sldId id="297" r:id="rId23"/>
    <p:sldId id="299" r:id="rId24"/>
    <p:sldId id="30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5D9804F-C8C9-8349-9AF1-CABC66AD6F5C}">
          <p14:sldIdLst>
            <p14:sldId id="273"/>
            <p14:sldId id="304"/>
            <p14:sldId id="305"/>
            <p14:sldId id="275"/>
            <p14:sldId id="276"/>
            <p14:sldId id="277"/>
            <p14:sldId id="278"/>
            <p14:sldId id="279"/>
            <p14:sldId id="280"/>
            <p14:sldId id="281"/>
            <p14:sldId id="282"/>
            <p14:sldId id="306"/>
            <p14:sldId id="292"/>
            <p14:sldId id="293"/>
            <p14:sldId id="294"/>
            <p14:sldId id="295"/>
            <p14:sldId id="296"/>
          </p14:sldIdLst>
        </p14:section>
        <p14:section name="Untitled Section" id="{A1B86A24-EA20-4C4F-9447-9905869EF7B1}">
          <p14:sldIdLst>
            <p14:sldId id="290"/>
            <p14:sldId id="298"/>
            <p14:sldId id="291"/>
            <p14:sldId id="307"/>
            <p14:sldId id="297"/>
            <p14:sldId id="299"/>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040" autoAdjust="0"/>
    <p:restoredTop sz="94595"/>
  </p:normalViewPr>
  <p:slideViewPr>
    <p:cSldViewPr snapToGrid="0" snapToObjects="1">
      <p:cViewPr varScale="1">
        <p:scale>
          <a:sx n="79" d="100"/>
          <a:sy n="79" d="100"/>
        </p:scale>
        <p:origin x="29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C3BBB3-733C-414A-BB18-8B2F88ADF9AA}" type="datetimeFigureOut">
              <a:rPr lang="en-US" smtClean="0"/>
              <a:t>1/30/2022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96C76B-59B2-7C40-B123-140ED4B4AFFE}" type="slidenum">
              <a:rPr lang="en-US" smtClean="0"/>
              <a:t>‹#›</a:t>
            </a:fld>
            <a:endParaRPr lang="en-US"/>
          </a:p>
        </p:txBody>
      </p:sp>
    </p:spTree>
    <p:extLst>
      <p:ext uri="{BB962C8B-B14F-4D97-AF65-F5344CB8AC3E}">
        <p14:creationId xmlns:p14="http://schemas.microsoft.com/office/powerpoint/2010/main" val="3476081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2</a:t>
            </a:fld>
            <a:endParaRPr lang="en-US"/>
          </a:p>
        </p:txBody>
      </p:sp>
    </p:spTree>
    <p:extLst>
      <p:ext uri="{BB962C8B-B14F-4D97-AF65-F5344CB8AC3E}">
        <p14:creationId xmlns:p14="http://schemas.microsoft.com/office/powerpoint/2010/main" val="591910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10cc3e92c2c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g10cc3e92c2c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10cc3e92c2c_1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Gerri, let me check back to my source on the first line. I believe that I have it correct, but need to check.</a:t>
            </a:r>
            <a:endParaRPr dirty="0"/>
          </a:p>
        </p:txBody>
      </p:sp>
      <p:sp>
        <p:nvSpPr>
          <p:cNvPr id="304" name="Google Shape;304;g10cc3e92c2c_1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10cc3e92c2c_1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g10cc3e92c2c_1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1 Cor 4:4-5 “It is the Lord who judges me…I am not aware… = living according to conscience</a:t>
            </a:r>
            <a:endParaRPr/>
          </a:p>
          <a:p>
            <a:pPr marL="0" lvl="0" indent="0" algn="l" rtl="0">
              <a:spcBef>
                <a:spcPts val="0"/>
              </a:spcBef>
              <a:spcAft>
                <a:spcPts val="0"/>
              </a:spcAft>
              <a:buNone/>
            </a:pPr>
            <a:r>
              <a:rPr lang="en-US"/>
              <a:t>    But I am not acquitted – could be wrong</a:t>
            </a:r>
            <a:endParaRPr/>
          </a:p>
        </p:txBody>
      </p:sp>
      <p:sp>
        <p:nvSpPr>
          <p:cNvPr id="311" name="Google Shape;311;g10cc3e92c2c_1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0cc3e92c2c_1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g10cc3e92c2c_1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0cc3e92c2c_1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g10cc3e92c2c_1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10cc3e92c2c_1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g10cc3e92c2c_1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0cc3e92c2c_1_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g10cc3e92c2c_1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10cc3e92c2c_1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g10cc3e92c2c_1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96C76B-59B2-7C40-B123-140ED4B4AFFE}" type="slidenum">
              <a:rPr lang="en-US" smtClean="0"/>
              <a:t>21</a:t>
            </a:fld>
            <a:endParaRPr lang="en-US"/>
          </a:p>
        </p:txBody>
      </p:sp>
    </p:spTree>
    <p:extLst>
      <p:ext uri="{BB962C8B-B14F-4D97-AF65-F5344CB8AC3E}">
        <p14:creationId xmlns:p14="http://schemas.microsoft.com/office/powerpoint/2010/main" val="1898910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3CD3-52EB-4792-A9D9-987CD03511F0}"/>
              </a:ext>
            </a:extLst>
          </p:cNvPr>
          <p:cNvSpPr>
            <a:spLocks noGrp="1"/>
          </p:cNvSpPr>
          <p:nvPr>
            <p:ph type="ctrTitle"/>
          </p:nvPr>
        </p:nvSpPr>
        <p:spPr>
          <a:xfrm>
            <a:off x="442913" y="441324"/>
            <a:ext cx="11306175" cy="2485349"/>
          </a:xfrm>
        </p:spPr>
        <p:txBody>
          <a:bodyPr wrap="square" lIns="0" tIns="0" rIns="0" bIns="0" anchor="b" anchorCtr="0">
            <a:normAutofit/>
          </a:bodyPr>
          <a:lstStyle>
            <a:lvl1pPr algn="l">
              <a:lnSpc>
                <a:spcPct val="100000"/>
              </a:lnSpc>
              <a:defRPr sz="48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737AA7E-2193-4D1B-A896-BA7E306494CB}"/>
              </a:ext>
            </a:extLst>
          </p:cNvPr>
          <p:cNvSpPr>
            <a:spLocks noGrp="1"/>
          </p:cNvSpPr>
          <p:nvPr>
            <p:ph type="subTitle" idx="1"/>
          </p:nvPr>
        </p:nvSpPr>
        <p:spPr>
          <a:xfrm>
            <a:off x="442913" y="3070799"/>
            <a:ext cx="11306175" cy="2445758"/>
          </a:xfrm>
        </p:spPr>
        <p:txBody>
          <a:bodyPr lIns="0" tIns="0" rIns="0" bIns="0">
            <a:normAutofit/>
          </a:bodyPr>
          <a:lstStyle>
            <a:lvl1pPr marL="0" indent="0" algn="l">
              <a:lnSpc>
                <a:spcPct val="104000"/>
              </a:lnSpc>
              <a:buNone/>
              <a:defRPr sz="4600">
                <a:solidFill>
                  <a:schemeClr val="tx2">
                    <a:alpha val="56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24A14B1-115B-40A3-9D71-3DE33E9DCE4E}"/>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latin typeface="+mn-lt"/>
              </a:defRPr>
            </a:lvl1pPr>
          </a:lstStyle>
          <a:p>
            <a:fld id="{8994394A-E95D-49DE-8614-F37E1FCF0AC3}" type="datetime2">
              <a:rPr lang="en-US" smtClean="0"/>
              <a:pPr/>
              <a:t>Sunday, January 30, 2022</a:t>
            </a:fld>
            <a:endParaRPr lang="en-US" dirty="0"/>
          </a:p>
        </p:txBody>
      </p:sp>
      <p:sp>
        <p:nvSpPr>
          <p:cNvPr id="5" name="Footer Placeholder 4">
            <a:extLst>
              <a:ext uri="{FF2B5EF4-FFF2-40B4-BE49-F238E27FC236}">
                <a16:creationId xmlns:a16="http://schemas.microsoft.com/office/drawing/2014/main" id="{F0BC9B78-0E13-48BD-A3A2-B7E3C6090B8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944484B9-0F7E-4817-BA9A-C43684759178}"/>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latin typeface="+mn-lt"/>
              </a:defRPr>
            </a:lvl1pPr>
          </a:lstStyle>
          <a:p>
            <a:fld id="{63F9D384-533B-4C4E-B660-F861AA07D173}" type="slidenum">
              <a:rPr lang="en-US" smtClean="0"/>
              <a:pPr/>
              <a:t>‹#›</a:t>
            </a:fld>
            <a:endParaRPr lang="en-US" dirty="0"/>
          </a:p>
        </p:txBody>
      </p:sp>
      <p:cxnSp>
        <p:nvCxnSpPr>
          <p:cNvPr id="10" name="Straight Connector 9">
            <a:extLst>
              <a:ext uri="{FF2B5EF4-FFF2-40B4-BE49-F238E27FC236}">
                <a16:creationId xmlns:a16="http://schemas.microsoft.com/office/drawing/2014/main" id="{5506D940-CD1A-46A6-8495-AD6F6CF8B13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6714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696C-4B86-4CA0-A733-55338D7B1EBF}"/>
              </a:ext>
            </a:extLst>
          </p:cNvPr>
          <p:cNvSpPr>
            <a:spLocks noGrp="1"/>
          </p:cNvSpPr>
          <p:nvPr>
            <p:ph type="title"/>
          </p:nvPr>
        </p:nvSpPr>
        <p:spPr>
          <a:xfrm>
            <a:off x="1343025" y="328839"/>
            <a:ext cx="10406063" cy="1263423"/>
          </a:xfrm>
        </p:spPr>
        <p:txBody>
          <a:bodyPr wrap="square">
            <a:normAutofit/>
          </a:bodyPr>
          <a:lstStyle>
            <a:lvl1pPr>
              <a:lnSpc>
                <a:spcPct val="100000"/>
              </a:lnSpc>
              <a:defRPr sz="48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3DB26C1-D742-4B12-B5E3-153A24D0AAAD}"/>
              </a:ext>
            </a:extLst>
          </p:cNvPr>
          <p:cNvSpPr>
            <a:spLocks noGrp="1"/>
          </p:cNvSpPr>
          <p:nvPr>
            <p:ph idx="1"/>
          </p:nvPr>
        </p:nvSpPr>
        <p:spPr>
          <a:xfrm>
            <a:off x="1343025" y="2060575"/>
            <a:ext cx="10406063" cy="4356100"/>
          </a:xfrm>
        </p:spPr>
        <p:txBody>
          <a:bodyPr lIns="0" tIns="0" rIns="0" bIns="0">
            <a:noAutofit/>
          </a:bodyPr>
          <a:lstStyle>
            <a:lvl1pPr marL="360000" indent="-360000">
              <a:lnSpc>
                <a:spcPct val="120000"/>
              </a:lnSpc>
              <a:buSzPct val="70000"/>
              <a:buFont typeface="Wingdings 2" panose="05020102010507070707" pitchFamily="18" charset="2"/>
              <a:buChar char="à"/>
              <a:defRPr sz="2000">
                <a:solidFill>
                  <a:schemeClr val="tx2">
                    <a:alpha val="77000"/>
                  </a:schemeClr>
                </a:solidFill>
              </a:defRPr>
            </a:lvl1pPr>
            <a:lvl2pPr marL="720000" indent="-360000">
              <a:lnSpc>
                <a:spcPct val="120000"/>
              </a:lnSpc>
              <a:buSzPct val="70000"/>
              <a:buFont typeface="Wingdings 2" panose="05020102010507070707" pitchFamily="18" charset="2"/>
              <a:buChar char="à"/>
              <a:defRPr sz="2000">
                <a:solidFill>
                  <a:schemeClr val="tx2">
                    <a:alpha val="77000"/>
                  </a:schemeClr>
                </a:solidFill>
              </a:defRPr>
            </a:lvl2pPr>
            <a:lvl3pPr marL="1080000" indent="-288000">
              <a:lnSpc>
                <a:spcPct val="120000"/>
              </a:lnSpc>
              <a:buSzPct val="70000"/>
              <a:buFont typeface="Wingdings 2" panose="05020102010507070707" pitchFamily="18" charset="2"/>
              <a:buChar char="à"/>
              <a:defRPr sz="1600">
                <a:solidFill>
                  <a:schemeClr val="tx2">
                    <a:alpha val="77000"/>
                  </a:schemeClr>
                </a:solidFill>
              </a:defRPr>
            </a:lvl3pPr>
            <a:lvl4pPr marL="1440000" indent="-288000">
              <a:lnSpc>
                <a:spcPct val="120000"/>
              </a:lnSpc>
              <a:buSzPct val="70000"/>
              <a:buFont typeface="Wingdings 2" panose="05020102010507070707" pitchFamily="18" charset="2"/>
              <a:buChar char="à"/>
              <a:defRPr sz="1600">
                <a:solidFill>
                  <a:schemeClr val="tx2">
                    <a:alpha val="77000"/>
                  </a:schemeClr>
                </a:solidFill>
              </a:defRPr>
            </a:lvl4pPr>
            <a:lvl5pPr marL="1800000" indent="-288000">
              <a:lnSpc>
                <a:spcPct val="120000"/>
              </a:lnSpc>
              <a:buSzPct val="70000"/>
              <a:buFont typeface="Wingdings 2" panose="05020102010507070707" pitchFamily="18" charset="2"/>
              <a:buChar char="à"/>
              <a:defRPr sz="1600">
                <a:solidFill>
                  <a:schemeClr val="tx2">
                    <a:alpha val="77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06243987-D9E3-40C9-94D4-B3CCFE71A4E5}"/>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58D82CC3-100B-41FC-9DB0-99A6D4849F72}" type="datetime2">
              <a:rPr lang="en-US" smtClean="0"/>
              <a:pPr/>
              <a:t>Sunday, January 30, 2022</a:t>
            </a:fld>
            <a:endParaRPr lang="en-US" dirty="0">
              <a:latin typeface="+mn-lt"/>
            </a:endParaRPr>
          </a:p>
        </p:txBody>
      </p:sp>
      <p:sp>
        <p:nvSpPr>
          <p:cNvPr id="12" name="Footer Placeholder 4">
            <a:extLst>
              <a:ext uri="{FF2B5EF4-FFF2-40B4-BE49-F238E27FC236}">
                <a16:creationId xmlns:a16="http://schemas.microsoft.com/office/drawing/2014/main" id="{2BF37532-63DB-40A9-90C9-9B3BB694D8F0}"/>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3" name="Slide Number Placeholder 5">
            <a:extLst>
              <a:ext uri="{FF2B5EF4-FFF2-40B4-BE49-F238E27FC236}">
                <a16:creationId xmlns:a16="http://schemas.microsoft.com/office/drawing/2014/main" id="{1007CCEE-A736-4DEE-982A-45CDF794F322}"/>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1" name="Straight Connector 10">
            <a:extLst>
              <a:ext uri="{FF2B5EF4-FFF2-40B4-BE49-F238E27FC236}">
                <a16:creationId xmlns:a16="http://schemas.microsoft.com/office/drawing/2014/main" id="{36386491-6F13-4235-A32F-9F6D67F13D05}"/>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8793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4A12-D27E-4943-9C01-3BAB8E6F376E}"/>
              </a:ext>
            </a:extLst>
          </p:cNvPr>
          <p:cNvSpPr>
            <a:spLocks noGrp="1"/>
          </p:cNvSpPr>
          <p:nvPr>
            <p:ph type="title"/>
          </p:nvPr>
        </p:nvSpPr>
        <p:spPr>
          <a:xfrm>
            <a:off x="442913" y="435429"/>
            <a:ext cx="11269661" cy="3317307"/>
          </a:xfrm>
        </p:spPr>
        <p:txBody>
          <a:bodyPr anchor="b">
            <a:normAutofit/>
          </a:bodyPr>
          <a:lstStyle>
            <a:lvl1pPr>
              <a:lnSpc>
                <a:spcPct val="100000"/>
              </a:lnSpc>
              <a:defRPr sz="4800">
                <a:solidFill>
                  <a:schemeClr val="tx2"/>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27C9FB4-A15D-4A4C-9518-2A54AAF12E11}"/>
              </a:ext>
            </a:extLst>
          </p:cNvPr>
          <p:cNvSpPr>
            <a:spLocks noGrp="1"/>
          </p:cNvSpPr>
          <p:nvPr>
            <p:ph type="body" idx="1"/>
          </p:nvPr>
        </p:nvSpPr>
        <p:spPr>
          <a:xfrm>
            <a:off x="442913" y="3832563"/>
            <a:ext cx="11269661" cy="1527175"/>
          </a:xfrm>
        </p:spPr>
        <p:txBody>
          <a:bodyPr lIns="0" tIns="0" rIns="0" bIns="0"/>
          <a:lstStyle>
            <a:lvl1pPr marL="0" indent="0">
              <a:buNone/>
              <a:defRPr sz="2400">
                <a:solidFill>
                  <a:schemeClr val="tx2">
                    <a:alpha val="56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Date Placeholder 3">
            <a:extLst>
              <a:ext uri="{FF2B5EF4-FFF2-40B4-BE49-F238E27FC236}">
                <a16:creationId xmlns:a16="http://schemas.microsoft.com/office/drawing/2014/main" id="{8F31430D-78C1-413D-9D0E-779491324EB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3E58FDCC-AC46-4D9F-98DC-C163BFA43704}" type="datetime2">
              <a:rPr lang="en-US" smtClean="0"/>
              <a:t>Sunday, January 30, 2022</a:t>
            </a:fld>
            <a:endParaRPr lang="en-US" dirty="0"/>
          </a:p>
        </p:txBody>
      </p:sp>
      <p:sp>
        <p:nvSpPr>
          <p:cNvPr id="15" name="Footer Placeholder 4">
            <a:extLst>
              <a:ext uri="{FF2B5EF4-FFF2-40B4-BE49-F238E27FC236}">
                <a16:creationId xmlns:a16="http://schemas.microsoft.com/office/drawing/2014/main" id="{F437B06F-6E01-48C4-A79E-B8559775EE4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6" name="Slide Number Placeholder 5">
            <a:extLst>
              <a:ext uri="{FF2B5EF4-FFF2-40B4-BE49-F238E27FC236}">
                <a16:creationId xmlns:a16="http://schemas.microsoft.com/office/drawing/2014/main" id="{73C4C198-D899-4BDA-877C-D8A3CAD32D69}"/>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7" name="Straight Connector 16">
            <a:extLst>
              <a:ext uri="{FF2B5EF4-FFF2-40B4-BE49-F238E27FC236}">
                <a16:creationId xmlns:a16="http://schemas.microsoft.com/office/drawing/2014/main" id="{77955689-FF51-4F45-9ABB-35CEF1E96A0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9345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6EFA-DCD1-439C-848B-9465217A68CA}"/>
              </a:ext>
            </a:extLst>
          </p:cNvPr>
          <p:cNvSpPr>
            <a:spLocks noGrp="1"/>
          </p:cNvSpPr>
          <p:nvPr>
            <p:ph type="title"/>
          </p:nvPr>
        </p:nvSpPr>
        <p:spPr>
          <a:xfrm>
            <a:off x="442800" y="327600"/>
            <a:ext cx="11269660" cy="11412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FE0590-915B-4BD8-8660-C5BE9D175699}"/>
              </a:ext>
            </a:extLst>
          </p:cNvPr>
          <p:cNvSpPr>
            <a:spLocks noGrp="1"/>
          </p:cNvSpPr>
          <p:nvPr>
            <p:ph sz="half" idx="1"/>
          </p:nvPr>
        </p:nvSpPr>
        <p:spPr>
          <a:xfrm>
            <a:off x="442914"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E1B82F1-F0AC-48D5-9F1C-5141E4C177EA}"/>
              </a:ext>
            </a:extLst>
          </p:cNvPr>
          <p:cNvSpPr>
            <a:spLocks noGrp="1"/>
          </p:cNvSpPr>
          <p:nvPr>
            <p:ph sz="half" idx="2"/>
          </p:nvPr>
        </p:nvSpPr>
        <p:spPr>
          <a:xfrm>
            <a:off x="6311899"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a:extLst>
              <a:ext uri="{FF2B5EF4-FFF2-40B4-BE49-F238E27FC236}">
                <a16:creationId xmlns:a16="http://schemas.microsoft.com/office/drawing/2014/main" id="{51D4ED8D-AAB0-42B0-91B5-93260AC18FC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45832F11-C374-493A-BB7E-11B09A67FAD0}" type="datetime2">
              <a:rPr lang="en-US" smtClean="0"/>
              <a:t>Sunday, January 30, 2022</a:t>
            </a:fld>
            <a:endParaRPr lang="en-US" dirty="0"/>
          </a:p>
        </p:txBody>
      </p:sp>
      <p:sp>
        <p:nvSpPr>
          <p:cNvPr id="17" name="Footer Placeholder 4">
            <a:extLst>
              <a:ext uri="{FF2B5EF4-FFF2-40B4-BE49-F238E27FC236}">
                <a16:creationId xmlns:a16="http://schemas.microsoft.com/office/drawing/2014/main" id="{6C7CAD99-5F8F-43D0-83F2-E1F53021D332}"/>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8" name="Slide Number Placeholder 5">
            <a:extLst>
              <a:ext uri="{FF2B5EF4-FFF2-40B4-BE49-F238E27FC236}">
                <a16:creationId xmlns:a16="http://schemas.microsoft.com/office/drawing/2014/main" id="{5A52DE47-9FB8-4EF9-B8CE-36891260097B}"/>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9" name="Straight Connector 18">
            <a:extLst>
              <a:ext uri="{FF2B5EF4-FFF2-40B4-BE49-F238E27FC236}">
                <a16:creationId xmlns:a16="http://schemas.microsoft.com/office/drawing/2014/main" id="{9BC5E49A-E440-42D6-8B0F-D4B5BAD8CAB8}"/>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251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82FF-2A32-49DE-8CD8-110B8656515F}"/>
              </a:ext>
            </a:extLst>
          </p:cNvPr>
          <p:cNvSpPr>
            <a:spLocks noGrp="1"/>
          </p:cNvSpPr>
          <p:nvPr>
            <p:ph type="title"/>
          </p:nvPr>
        </p:nvSpPr>
        <p:spPr>
          <a:xfrm>
            <a:off x="442799" y="327598"/>
            <a:ext cx="11269775" cy="1363091"/>
          </a:xfrm>
        </p:spPr>
        <p:txBody>
          <a:bodyPr/>
          <a:lstStyle>
            <a:lvl1pPr>
              <a:lnSpc>
                <a:spcPct val="100000"/>
              </a:lnSpc>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AB8169D-3731-4C94-88AE-B0A6F9E0B556}"/>
              </a:ext>
            </a:extLst>
          </p:cNvPr>
          <p:cNvSpPr>
            <a:spLocks noGrp="1"/>
          </p:cNvSpPr>
          <p:nvPr>
            <p:ph type="body" idx="1"/>
          </p:nvPr>
        </p:nvSpPr>
        <p:spPr>
          <a:xfrm>
            <a:off x="442797"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0F9D0F-6C05-441B-9D94-466C79598BCA}"/>
              </a:ext>
            </a:extLst>
          </p:cNvPr>
          <p:cNvSpPr>
            <a:spLocks noGrp="1"/>
          </p:cNvSpPr>
          <p:nvPr>
            <p:ph sz="half" idx="2"/>
          </p:nvPr>
        </p:nvSpPr>
        <p:spPr>
          <a:xfrm>
            <a:off x="442797"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CF90129-65EC-4BFC-B51F-3F2174644348}"/>
              </a:ext>
            </a:extLst>
          </p:cNvPr>
          <p:cNvSpPr>
            <a:spLocks noGrp="1"/>
          </p:cNvSpPr>
          <p:nvPr>
            <p:ph type="body" sz="quarter" idx="3"/>
          </p:nvPr>
        </p:nvSpPr>
        <p:spPr>
          <a:xfrm>
            <a:off x="6311786"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AAB39-390C-4C6E-90BC-E2A2548658B2}"/>
              </a:ext>
            </a:extLst>
          </p:cNvPr>
          <p:cNvSpPr>
            <a:spLocks noGrp="1"/>
          </p:cNvSpPr>
          <p:nvPr>
            <p:ph sz="quarter" idx="4"/>
          </p:nvPr>
        </p:nvSpPr>
        <p:spPr>
          <a:xfrm>
            <a:off x="6311786"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a:extLst>
              <a:ext uri="{FF2B5EF4-FFF2-40B4-BE49-F238E27FC236}">
                <a16:creationId xmlns:a16="http://schemas.microsoft.com/office/drawing/2014/main" id="{13E94383-11E6-486C-8325-BE8B447AA74B}"/>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5136546C-EE55-422E-9D57-50E6C4234F80}" type="datetime2">
              <a:rPr lang="en-US" smtClean="0"/>
              <a:t>Sunday, January 30, 2022</a:t>
            </a:fld>
            <a:endParaRPr lang="en-US" dirty="0"/>
          </a:p>
        </p:txBody>
      </p:sp>
      <p:sp>
        <p:nvSpPr>
          <p:cNvPr id="15" name="Footer Placeholder 4">
            <a:extLst>
              <a:ext uri="{FF2B5EF4-FFF2-40B4-BE49-F238E27FC236}">
                <a16:creationId xmlns:a16="http://schemas.microsoft.com/office/drawing/2014/main" id="{6F62069A-7C14-42BA-A1F2-AE00A6BCD05F}"/>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6" name="Slide Number Placeholder 5">
            <a:extLst>
              <a:ext uri="{FF2B5EF4-FFF2-40B4-BE49-F238E27FC236}">
                <a16:creationId xmlns:a16="http://schemas.microsoft.com/office/drawing/2014/main" id="{792246C7-481F-434A-A687-C6734C2FA1CA}"/>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7" name="Straight Connector 16">
            <a:extLst>
              <a:ext uri="{FF2B5EF4-FFF2-40B4-BE49-F238E27FC236}">
                <a16:creationId xmlns:a16="http://schemas.microsoft.com/office/drawing/2014/main" id="{930E56EE-505D-4420-971C-982EA4EF0564}"/>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5415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FFBA-B7FA-43C2-A543-187E29A622A3}"/>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B4886C6-7F2A-4A13-85F1-EFDA370C5B8D}"/>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83685C8A-A1A1-423D-82D7-1ACC187CCA77}" type="datetime2">
              <a:rPr lang="en-US" smtClean="0"/>
              <a:pPr/>
              <a:t>Sunday, January 30, 2022</a:t>
            </a:fld>
            <a:endParaRPr lang="en-US" dirty="0">
              <a:latin typeface="+mn-lt"/>
            </a:endParaRPr>
          </a:p>
        </p:txBody>
      </p:sp>
      <p:sp>
        <p:nvSpPr>
          <p:cNvPr id="14" name="Footer Placeholder 4">
            <a:extLst>
              <a:ext uri="{FF2B5EF4-FFF2-40B4-BE49-F238E27FC236}">
                <a16:creationId xmlns:a16="http://schemas.microsoft.com/office/drawing/2014/main" id="{69FAAFC2-F91B-4189-A9FA-0696BF84D63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5" name="Slide Number Placeholder 5">
            <a:extLst>
              <a:ext uri="{FF2B5EF4-FFF2-40B4-BE49-F238E27FC236}">
                <a16:creationId xmlns:a16="http://schemas.microsoft.com/office/drawing/2014/main" id="{05B673D0-3765-46AD-B094-DDF79E463DD3}"/>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2" name="Straight Connector 11">
            <a:extLst>
              <a:ext uri="{FF2B5EF4-FFF2-40B4-BE49-F238E27FC236}">
                <a16:creationId xmlns:a16="http://schemas.microsoft.com/office/drawing/2014/main" id="{DEA31187-FB8B-4DDF-A5A9-69AB1359F0E9}"/>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853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909A0147-2421-4881-958A-681569CD755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325DF798-D264-4BC9-8824-70A25106E4C6}" type="datetime2">
              <a:rPr lang="en-US" smtClean="0"/>
              <a:pPr/>
              <a:t>Sunday, January 30, 2022</a:t>
            </a:fld>
            <a:endParaRPr lang="en-US" dirty="0">
              <a:latin typeface="+mn-lt"/>
            </a:endParaRPr>
          </a:p>
        </p:txBody>
      </p:sp>
      <p:sp>
        <p:nvSpPr>
          <p:cNvPr id="11" name="Footer Placeholder 4">
            <a:extLst>
              <a:ext uri="{FF2B5EF4-FFF2-40B4-BE49-F238E27FC236}">
                <a16:creationId xmlns:a16="http://schemas.microsoft.com/office/drawing/2014/main" id="{514BF4BE-E699-4D5B-AD90-3918DA32EE78}"/>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2" name="Slide Number Placeholder 5">
            <a:extLst>
              <a:ext uri="{FF2B5EF4-FFF2-40B4-BE49-F238E27FC236}">
                <a16:creationId xmlns:a16="http://schemas.microsoft.com/office/drawing/2014/main" id="{2849F009-8335-40E3-B8F6-E0C944D9FD09}"/>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9" name="Straight Connector 8">
            <a:extLst>
              <a:ext uri="{FF2B5EF4-FFF2-40B4-BE49-F238E27FC236}">
                <a16:creationId xmlns:a16="http://schemas.microsoft.com/office/drawing/2014/main" id="{01AA0935-460F-4638-9E37-D59F2DEC0AC4}"/>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2249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A843-22A2-45CD-8189-8D0947C0466B}"/>
              </a:ext>
            </a:extLst>
          </p:cNvPr>
          <p:cNvSpPr>
            <a:spLocks noGrp="1"/>
          </p:cNvSpPr>
          <p:nvPr>
            <p:ph type="title"/>
          </p:nvPr>
        </p:nvSpPr>
        <p:spPr>
          <a:xfrm>
            <a:off x="442915" y="383270"/>
            <a:ext cx="3457573" cy="1373076"/>
          </a:xfrm>
        </p:spPr>
        <p:txBody>
          <a:bodyPr anchor="t" anchorCtr="0">
            <a:normAutofit/>
          </a:bodyPr>
          <a:lstStyle>
            <a:lvl1pPr>
              <a:lnSpc>
                <a:spcPct val="100000"/>
              </a:lnSpc>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AAAB4C-B3C9-4E63-8A1B-082C0F49215B}"/>
              </a:ext>
            </a:extLst>
          </p:cNvPr>
          <p:cNvSpPr>
            <a:spLocks noGrp="1"/>
          </p:cNvSpPr>
          <p:nvPr>
            <p:ph idx="1"/>
          </p:nvPr>
        </p:nvSpPr>
        <p:spPr>
          <a:xfrm>
            <a:off x="4367213" y="349369"/>
            <a:ext cx="7345362" cy="5167187"/>
          </a:xfrm>
        </p:spPr>
        <p:txBody>
          <a:bodyPr/>
          <a:lstStyle>
            <a:lvl1pPr>
              <a:lnSpc>
                <a:spcPct val="112000"/>
              </a:lnSpc>
              <a:defRPr sz="3200">
                <a:solidFill>
                  <a:schemeClr val="tx2">
                    <a:alpha val="77000"/>
                  </a:schemeClr>
                </a:solidFill>
              </a:defRPr>
            </a:lvl1pPr>
            <a:lvl2pPr>
              <a:lnSpc>
                <a:spcPct val="112000"/>
              </a:lnSpc>
              <a:defRPr sz="3200">
                <a:solidFill>
                  <a:schemeClr val="tx2">
                    <a:alpha val="77000"/>
                  </a:schemeClr>
                </a:solidFill>
              </a:defRPr>
            </a:lvl2pPr>
            <a:lvl3pPr>
              <a:lnSpc>
                <a:spcPct val="120000"/>
              </a:lnSpc>
              <a:defRPr sz="2000">
                <a:solidFill>
                  <a:schemeClr val="tx2">
                    <a:alpha val="77000"/>
                  </a:schemeClr>
                </a:solidFill>
              </a:defRPr>
            </a:lvl3pPr>
            <a:lvl4pPr>
              <a:lnSpc>
                <a:spcPct val="120000"/>
              </a:lnSpc>
              <a:defRPr sz="2000">
                <a:solidFill>
                  <a:schemeClr val="tx2">
                    <a:alpha val="77000"/>
                  </a:schemeClr>
                </a:solidFill>
              </a:defRPr>
            </a:lvl4pPr>
            <a:lvl5pPr>
              <a:lnSpc>
                <a:spcPct val="120000"/>
              </a:lnSpc>
              <a:defRPr sz="1600">
                <a:solidFill>
                  <a:schemeClr val="tx2">
                    <a:alpha val="77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5EDF08E-8814-4AB5-9EEC-0052256A7047}"/>
              </a:ext>
            </a:extLst>
          </p:cNvPr>
          <p:cNvSpPr>
            <a:spLocks noGrp="1"/>
          </p:cNvSpPr>
          <p:nvPr>
            <p:ph type="body" sz="half" idx="2"/>
          </p:nvPr>
        </p:nvSpPr>
        <p:spPr>
          <a:xfrm>
            <a:off x="442915" y="2264229"/>
            <a:ext cx="3457573" cy="3171372"/>
          </a:xfrm>
        </p:spPr>
        <p:txBody>
          <a:bodyPr>
            <a:normAutofit/>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Date Placeholder 3">
            <a:extLst>
              <a:ext uri="{FF2B5EF4-FFF2-40B4-BE49-F238E27FC236}">
                <a16:creationId xmlns:a16="http://schemas.microsoft.com/office/drawing/2014/main" id="{65940B35-2B52-4835-9F7F-6AB86A1212B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29ACAD25-C1CF-4F11-8692-066E6505443C}" type="datetime2">
              <a:rPr lang="en-US" smtClean="0"/>
              <a:t>Sunday, January 30, 2022</a:t>
            </a:fld>
            <a:endParaRPr lang="en-US" dirty="0"/>
          </a:p>
        </p:txBody>
      </p:sp>
      <p:sp>
        <p:nvSpPr>
          <p:cNvPr id="18" name="Footer Placeholder 4">
            <a:extLst>
              <a:ext uri="{FF2B5EF4-FFF2-40B4-BE49-F238E27FC236}">
                <a16:creationId xmlns:a16="http://schemas.microsoft.com/office/drawing/2014/main" id="{0BAE5D7E-7CFE-48B9-836B-640E4E881CFE}"/>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9" name="Slide Number Placeholder 5">
            <a:extLst>
              <a:ext uri="{FF2B5EF4-FFF2-40B4-BE49-F238E27FC236}">
                <a16:creationId xmlns:a16="http://schemas.microsoft.com/office/drawing/2014/main" id="{507FA91D-E0EF-4D4B-9E56-5E0033042E01}"/>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20" name="Straight Connector 19">
            <a:extLst>
              <a:ext uri="{FF2B5EF4-FFF2-40B4-BE49-F238E27FC236}">
                <a16:creationId xmlns:a16="http://schemas.microsoft.com/office/drawing/2014/main" id="{E703507D-4779-4D32-85CB-0A8040B6E552}"/>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204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69B5-6EAD-4108-B9E2-9CABAB9DE89D}"/>
              </a:ext>
            </a:extLst>
          </p:cNvPr>
          <p:cNvSpPr>
            <a:spLocks noGrp="1"/>
          </p:cNvSpPr>
          <p:nvPr>
            <p:ph type="title"/>
          </p:nvPr>
        </p:nvSpPr>
        <p:spPr>
          <a:xfrm>
            <a:off x="1335088" y="441324"/>
            <a:ext cx="3932237" cy="952047"/>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275599E-B10D-4308-A5CB-CC7D487B495D}"/>
              </a:ext>
            </a:extLst>
          </p:cNvPr>
          <p:cNvSpPr>
            <a:spLocks noGrp="1"/>
          </p:cNvSpPr>
          <p:nvPr>
            <p:ph type="pic" idx="1"/>
          </p:nvPr>
        </p:nvSpPr>
        <p:spPr>
          <a:xfrm>
            <a:off x="5678488" y="441324"/>
            <a:ext cx="6078083" cy="5508626"/>
          </a:xfrm>
        </p:spPr>
        <p:txBody>
          <a:bodyPr/>
          <a:lstStyle>
            <a:lvl1pPr marL="0" indent="0">
              <a:buNone/>
              <a:defRPr sz="3200">
                <a:solidFill>
                  <a:schemeClr val="tx2">
                    <a:alpha val="77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6034C18-5042-469D-BCF7-26AD9FDCCC1B}"/>
              </a:ext>
            </a:extLst>
          </p:cNvPr>
          <p:cNvSpPr>
            <a:spLocks noGrp="1"/>
          </p:cNvSpPr>
          <p:nvPr>
            <p:ph type="body" sz="half" idx="2"/>
          </p:nvPr>
        </p:nvSpPr>
        <p:spPr>
          <a:xfrm>
            <a:off x="1335088" y="1778000"/>
            <a:ext cx="3932237" cy="4171950"/>
          </a:xfrm>
        </p:spPr>
        <p:txBody>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a:extLst>
              <a:ext uri="{FF2B5EF4-FFF2-40B4-BE49-F238E27FC236}">
                <a16:creationId xmlns:a16="http://schemas.microsoft.com/office/drawing/2014/main" id="{9FB01925-1670-4C63-8B44-2B14B7BE9D24}"/>
              </a:ext>
            </a:extLst>
          </p:cNvPr>
          <p:cNvSpPr>
            <a:spLocks noGrp="1"/>
          </p:cNvSpPr>
          <p:nvPr>
            <p:ph type="dt" sz="half" idx="10"/>
          </p:nvPr>
        </p:nvSpPr>
        <p:spPr>
          <a:xfrm rot="5400000">
            <a:off x="-935887" y="1377212"/>
            <a:ext cx="2771775" cy="900000"/>
          </a:xfrm>
          <a:prstGeom prst="rect">
            <a:avLst/>
          </a:prstGeom>
        </p:spPr>
        <p:txBody>
          <a:bodyPr/>
          <a:lstStyle>
            <a:lvl1pPr>
              <a:defRPr>
                <a:solidFill>
                  <a:schemeClr val="tx2"/>
                </a:solidFill>
              </a:defRPr>
            </a:lvl1pPr>
          </a:lstStyle>
          <a:p>
            <a:fld id="{91688A1C-01B8-42B6-BBF1-2BCF5E311248}" type="datetime2">
              <a:rPr lang="en-US" smtClean="0"/>
              <a:t>Sunday, January 30, 2022</a:t>
            </a:fld>
            <a:endParaRPr lang="en-US" dirty="0"/>
          </a:p>
        </p:txBody>
      </p:sp>
      <p:sp>
        <p:nvSpPr>
          <p:cNvPr id="13" name="Footer Placeholder 4">
            <a:extLst>
              <a:ext uri="{FF2B5EF4-FFF2-40B4-BE49-F238E27FC236}">
                <a16:creationId xmlns:a16="http://schemas.microsoft.com/office/drawing/2014/main" id="{5CE1A673-960F-4A50-AE54-70AE0DA3B7C7}"/>
              </a:ext>
            </a:extLst>
          </p:cNvPr>
          <p:cNvSpPr>
            <a:spLocks noGrp="1"/>
          </p:cNvSpPr>
          <p:nvPr>
            <p:ph type="ftr" sz="quarter" idx="11"/>
          </p:nvPr>
        </p:nvSpPr>
        <p:spPr>
          <a:xfrm rot="5400000">
            <a:off x="-810475" y="4239475"/>
            <a:ext cx="2520950" cy="900000"/>
          </a:xfrm>
          <a:prstGeom prst="rect">
            <a:avLst/>
          </a:prstGeom>
        </p:spPr>
        <p:txBody>
          <a:bodyPr/>
          <a:lstStyle>
            <a:lvl1pPr>
              <a:defRPr>
                <a:solidFill>
                  <a:schemeClr val="tx2"/>
                </a:solidFill>
              </a:defRPr>
            </a:lvl1pPr>
          </a:lstStyle>
          <a:p>
            <a:r>
              <a:rPr lang="en-US"/>
              <a:t>Sample Footer Text</a:t>
            </a:r>
            <a:endParaRPr lang="en-US" dirty="0"/>
          </a:p>
        </p:txBody>
      </p:sp>
      <p:sp>
        <p:nvSpPr>
          <p:cNvPr id="14" name="Slide Number Placeholder 5">
            <a:extLst>
              <a:ext uri="{FF2B5EF4-FFF2-40B4-BE49-F238E27FC236}">
                <a16:creationId xmlns:a16="http://schemas.microsoft.com/office/drawing/2014/main" id="{9DEF9E6C-740A-4B36-BA9F-32AF986EDA8D}"/>
              </a:ext>
            </a:extLst>
          </p:cNvPr>
          <p:cNvSpPr>
            <a:spLocks noGrp="1"/>
          </p:cNvSpPr>
          <p:nvPr>
            <p:ph type="sldNum" sz="quarter" idx="12"/>
          </p:nvPr>
        </p:nvSpPr>
        <p:spPr>
          <a:xfrm>
            <a:off x="0" y="5949950"/>
            <a:ext cx="900000" cy="900000"/>
          </a:xfrm>
          <a:prstGeom prst="rect">
            <a:avLst/>
          </a:prstGeom>
        </p:spPr>
        <p:txBody>
          <a:bodyPr lIns="72000" rIns="72000">
            <a:normAutofit/>
          </a:bodyPr>
          <a:lstStyle>
            <a:lvl1pPr algn="ctr">
              <a:defRPr sz="3600" b="0">
                <a:ln w="6350">
                  <a:solidFill>
                    <a:schemeClr val="tx2"/>
                  </a:solidFill>
                </a:ln>
                <a:noFill/>
              </a:defRPr>
            </a:lvl1pPr>
          </a:lstStyle>
          <a:p>
            <a:fld id="{63F9D384-533B-4C4E-B660-F861AA07D173}" type="slidenum">
              <a:rPr lang="en-US" smtClean="0"/>
              <a:pPr/>
              <a:t>‹#›</a:t>
            </a:fld>
            <a:endParaRPr lang="en-US" dirty="0"/>
          </a:p>
        </p:txBody>
      </p:sp>
      <p:cxnSp>
        <p:nvCxnSpPr>
          <p:cNvPr id="15" name="Straight Connector 14">
            <a:extLst>
              <a:ext uri="{FF2B5EF4-FFF2-40B4-BE49-F238E27FC236}">
                <a16:creationId xmlns:a16="http://schemas.microsoft.com/office/drawing/2014/main" id="{0D31C920-29CA-4744-9814-A4FCF4554907}"/>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5678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E95E-B3FC-4D66-AAC3-CE9FD633EBD6}"/>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4D0FFAF-EB02-4979-83B6-66AD14845167}"/>
              </a:ext>
            </a:extLst>
          </p:cNvPr>
          <p:cNvSpPr>
            <a:spLocks noGrp="1"/>
          </p:cNvSpPr>
          <p:nvPr>
            <p:ph type="body" orient="vert" idx="1"/>
          </p:nvPr>
        </p:nvSpPr>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a:extLst>
              <a:ext uri="{FF2B5EF4-FFF2-40B4-BE49-F238E27FC236}">
                <a16:creationId xmlns:a16="http://schemas.microsoft.com/office/drawing/2014/main" id="{0AB40A8D-7F5B-455D-B9AC-EAFE05F87B4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D51179E-60E8-4F2A-A3F9-6F3CE2ABCAF9}" type="datetime2">
              <a:rPr lang="en-US" smtClean="0"/>
              <a:pPr/>
              <a:t>Sunday, January 30, 2022</a:t>
            </a:fld>
            <a:endParaRPr lang="en-US" dirty="0">
              <a:latin typeface="+mn-lt"/>
            </a:endParaRPr>
          </a:p>
        </p:txBody>
      </p:sp>
      <p:sp>
        <p:nvSpPr>
          <p:cNvPr id="13" name="Footer Placeholder 4">
            <a:extLst>
              <a:ext uri="{FF2B5EF4-FFF2-40B4-BE49-F238E27FC236}">
                <a16:creationId xmlns:a16="http://schemas.microsoft.com/office/drawing/2014/main" id="{45360FA1-A0D1-4CA7-BAC8-9C20FBB59E4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4" name="Slide Number Placeholder 5">
            <a:extLst>
              <a:ext uri="{FF2B5EF4-FFF2-40B4-BE49-F238E27FC236}">
                <a16:creationId xmlns:a16="http://schemas.microsoft.com/office/drawing/2014/main" id="{D2494D40-34C6-48DD-A14E-8065BE4F344D}"/>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1" name="Straight Connector 10">
            <a:extLst>
              <a:ext uri="{FF2B5EF4-FFF2-40B4-BE49-F238E27FC236}">
                <a16:creationId xmlns:a16="http://schemas.microsoft.com/office/drawing/2014/main" id="{7C9D7C2D-6B7C-4FBF-9665-A9282DF48F83}"/>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7066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1495EC-612C-4307-A7A6-017829B8C834}"/>
              </a:ext>
            </a:extLst>
          </p:cNvPr>
          <p:cNvSpPr>
            <a:spLocks noGrp="1"/>
          </p:cNvSpPr>
          <p:nvPr>
            <p:ph type="title" orient="vert"/>
          </p:nvPr>
        </p:nvSpPr>
        <p:spPr>
          <a:xfrm>
            <a:off x="8724900" y="365125"/>
            <a:ext cx="2628900" cy="512127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FE33132-1A8F-43A9-9321-6FCF01B0F354}"/>
              </a:ext>
            </a:extLst>
          </p:cNvPr>
          <p:cNvSpPr>
            <a:spLocks noGrp="1"/>
          </p:cNvSpPr>
          <p:nvPr>
            <p:ph type="body" orient="vert" idx="1"/>
          </p:nvPr>
        </p:nvSpPr>
        <p:spPr>
          <a:xfrm>
            <a:off x="838200" y="365125"/>
            <a:ext cx="7734300" cy="5121270"/>
          </a:xfrm>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BF2CA1B-9192-487B-96D3-6D389608F1A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1C32B061-4DDF-403A-A7DB-3B6FD0BE9165}" type="datetime2">
              <a:rPr lang="en-US" smtClean="0"/>
              <a:t>Sunday, January 30, 2022</a:t>
            </a:fld>
            <a:endParaRPr lang="en-US" dirty="0"/>
          </a:p>
        </p:txBody>
      </p:sp>
      <p:sp>
        <p:nvSpPr>
          <p:cNvPr id="8" name="Footer Placeholder 4">
            <a:extLst>
              <a:ext uri="{FF2B5EF4-FFF2-40B4-BE49-F238E27FC236}">
                <a16:creationId xmlns:a16="http://schemas.microsoft.com/office/drawing/2014/main" id="{8B1C9EA4-CA0A-4396-B4AF-4523CD1B2489}"/>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9" name="Slide Number Placeholder 5">
            <a:extLst>
              <a:ext uri="{FF2B5EF4-FFF2-40B4-BE49-F238E27FC236}">
                <a16:creationId xmlns:a16="http://schemas.microsoft.com/office/drawing/2014/main" id="{0CDDF132-C1DB-4EE0-85DA-1FFAC283574F}"/>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0" name="Straight Connector 9">
            <a:extLst>
              <a:ext uri="{FF2B5EF4-FFF2-40B4-BE49-F238E27FC236}">
                <a16:creationId xmlns:a16="http://schemas.microsoft.com/office/drawing/2014/main" id="{08ECED4D-938A-4085-B475-DD4ED90A181B}"/>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0729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086052-6759-46BD-9531-D65FD95519FE}"/>
              </a:ext>
            </a:extLst>
          </p:cNvPr>
          <p:cNvSpPr>
            <a:spLocks noGrp="1"/>
          </p:cNvSpPr>
          <p:nvPr>
            <p:ph type="title"/>
          </p:nvPr>
        </p:nvSpPr>
        <p:spPr>
          <a:xfrm>
            <a:off x="1342800" y="327600"/>
            <a:ext cx="10407600" cy="1141200"/>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4E3C3A5-7533-48B0-9C15-F01656766E96}"/>
              </a:ext>
            </a:extLst>
          </p:cNvPr>
          <p:cNvSpPr>
            <a:spLocks noGrp="1"/>
          </p:cNvSpPr>
          <p:nvPr>
            <p:ph type="body" idx="1"/>
          </p:nvPr>
        </p:nvSpPr>
        <p:spPr>
          <a:xfrm>
            <a:off x="1342800" y="2059199"/>
            <a:ext cx="10407600" cy="4356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135256E-21FA-473A-8EAF-34CE9AD37240}"/>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C03BBDD-218C-4B2A-98A0-F5F369754705}" type="datetime2">
              <a:rPr lang="en-US" smtClean="0"/>
              <a:pPr/>
              <a:t>Sunday, January 30, 2022</a:t>
            </a:fld>
            <a:endParaRPr lang="en-US" dirty="0">
              <a:latin typeface="+mn-lt"/>
            </a:endParaRPr>
          </a:p>
        </p:txBody>
      </p:sp>
      <p:sp>
        <p:nvSpPr>
          <p:cNvPr id="8" name="Footer Placeholder 4">
            <a:extLst>
              <a:ext uri="{FF2B5EF4-FFF2-40B4-BE49-F238E27FC236}">
                <a16:creationId xmlns:a16="http://schemas.microsoft.com/office/drawing/2014/main" id="{88A99857-D06D-4AFF-8777-07EF0A15F662}"/>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9" name="Slide Number Placeholder 5">
            <a:extLst>
              <a:ext uri="{FF2B5EF4-FFF2-40B4-BE49-F238E27FC236}">
                <a16:creationId xmlns:a16="http://schemas.microsoft.com/office/drawing/2014/main" id="{9172703B-0DDF-46CE-AC34-6233579943D0}"/>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277987729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800" kern="1200">
          <a:solidFill>
            <a:schemeClr val="tx2"/>
          </a:solidFill>
          <a:latin typeface="+mj-lt"/>
          <a:ea typeface="Microsoft Sans Serif" panose="020B0604020202020204" pitchFamily="34" charset="0"/>
          <a:cs typeface="Microsoft Sans Serif" panose="020B0604020202020204" pitchFamily="34" charset="0"/>
        </a:defRPr>
      </a:lvl1pPr>
    </p:titleStyle>
    <p:bodyStyle>
      <a:lvl1pPr marL="36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1pPr>
      <a:lvl2pPr marL="72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2pPr>
      <a:lvl3pPr marL="11430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3pPr>
      <a:lvl4pPr marL="16002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4pPr>
      <a:lvl5pPr marL="20574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1B5E123D-5EDC-E64B-B6D4-18848E46DB7D}"/>
              </a:ext>
            </a:extLst>
          </p:cNvPr>
          <p:cNvPicPr>
            <a:picLocks noChangeAspect="1"/>
          </p:cNvPicPr>
          <p:nvPr/>
        </p:nvPicPr>
        <p:blipFill>
          <a:blip r:embed="rId2"/>
          <a:stretch>
            <a:fillRect/>
          </a:stretch>
        </p:blipFill>
        <p:spPr>
          <a:xfrm>
            <a:off x="1137192" y="0"/>
            <a:ext cx="5594995" cy="6858000"/>
          </a:xfrm>
          <a:prstGeom prst="rect">
            <a:avLst/>
          </a:prstGeom>
        </p:spPr>
      </p:pic>
      <p:sp>
        <p:nvSpPr>
          <p:cNvPr id="6" name="Rectangle 5">
            <a:extLst>
              <a:ext uri="{FF2B5EF4-FFF2-40B4-BE49-F238E27FC236}">
                <a16:creationId xmlns:a16="http://schemas.microsoft.com/office/drawing/2014/main" id="{1E0D9853-653F-BE44-B2D9-2B19934CD105}"/>
              </a:ext>
            </a:extLst>
          </p:cNvPr>
          <p:cNvSpPr/>
          <p:nvPr/>
        </p:nvSpPr>
        <p:spPr>
          <a:xfrm>
            <a:off x="6876406" y="194709"/>
            <a:ext cx="4728463" cy="2123658"/>
          </a:xfrm>
          <a:prstGeom prst="rect">
            <a:avLst/>
          </a:prstGeom>
        </p:spPr>
        <p:txBody>
          <a:bodyPr wrap="square">
            <a:spAutoFit/>
          </a:bodyPr>
          <a:lstStyle/>
          <a:p>
            <a:pPr algn="ctr"/>
            <a:r>
              <a:rPr lang="en-US" sz="4400" dirty="0">
                <a:solidFill>
                  <a:srgbClr val="050505"/>
                </a:solidFill>
                <a:latin typeface="system-ui"/>
              </a:rPr>
              <a:t>Ninth Grade CCD Class #16</a:t>
            </a:r>
          </a:p>
          <a:p>
            <a:pPr algn="ctr"/>
            <a:r>
              <a:rPr lang="en-US" sz="4400" dirty="0">
                <a:solidFill>
                  <a:srgbClr val="050505"/>
                </a:solidFill>
                <a:latin typeface="system-ui"/>
              </a:rPr>
              <a:t>January 30, 2022</a:t>
            </a:r>
            <a:endParaRPr lang="en-US" sz="4400" dirty="0"/>
          </a:p>
        </p:txBody>
      </p:sp>
      <p:sp>
        <p:nvSpPr>
          <p:cNvPr id="2" name="TextBox 1">
            <a:extLst>
              <a:ext uri="{FF2B5EF4-FFF2-40B4-BE49-F238E27FC236}">
                <a16:creationId xmlns:a16="http://schemas.microsoft.com/office/drawing/2014/main" id="{787AC7C7-6728-FE40-AD68-29EA40A344DF}"/>
              </a:ext>
            </a:extLst>
          </p:cNvPr>
          <p:cNvSpPr txBox="1"/>
          <p:nvPr/>
        </p:nvSpPr>
        <p:spPr>
          <a:xfrm>
            <a:off x="7955227" y="3429000"/>
            <a:ext cx="3506304" cy="369332"/>
          </a:xfrm>
          <a:prstGeom prst="rect">
            <a:avLst/>
          </a:prstGeom>
          <a:noFill/>
        </p:spPr>
        <p:txBody>
          <a:bodyPr wrap="square" rtlCol="0">
            <a:spAutoFit/>
          </a:bodyPr>
          <a:lstStyle/>
          <a:p>
            <a:pPr algn="ctr"/>
            <a:r>
              <a:rPr lang="en-US" sz="2800" dirty="0"/>
              <a:t>The Making of a Good Act</a:t>
            </a:r>
          </a:p>
        </p:txBody>
      </p:sp>
    </p:spTree>
    <p:extLst>
      <p:ext uri="{BB962C8B-B14F-4D97-AF65-F5344CB8AC3E}">
        <p14:creationId xmlns:p14="http://schemas.microsoft.com/office/powerpoint/2010/main" val="381874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28DD0-3819-1E40-9BDA-758CAE020B52}"/>
              </a:ext>
            </a:extLst>
          </p:cNvPr>
          <p:cNvSpPr>
            <a:spLocks noGrp="1"/>
          </p:cNvSpPr>
          <p:nvPr>
            <p:ph type="title"/>
          </p:nvPr>
        </p:nvSpPr>
        <p:spPr/>
        <p:txBody>
          <a:bodyPr/>
          <a:lstStyle/>
          <a:p>
            <a:pPr algn="ctr"/>
            <a:r>
              <a:rPr lang="en-US" dirty="0"/>
              <a:t>Anima Christi</a:t>
            </a:r>
          </a:p>
        </p:txBody>
      </p:sp>
      <p:sp>
        <p:nvSpPr>
          <p:cNvPr id="3" name="Content Placeholder 2">
            <a:extLst>
              <a:ext uri="{FF2B5EF4-FFF2-40B4-BE49-F238E27FC236}">
                <a16:creationId xmlns:a16="http://schemas.microsoft.com/office/drawing/2014/main" id="{92F2B98B-8FFA-6843-B5D6-E599B2883BC3}"/>
              </a:ext>
            </a:extLst>
          </p:cNvPr>
          <p:cNvSpPr>
            <a:spLocks noGrp="1"/>
          </p:cNvSpPr>
          <p:nvPr>
            <p:ph idx="1"/>
          </p:nvPr>
        </p:nvSpPr>
        <p:spPr/>
        <p:txBody>
          <a:bodyPr>
            <a:normAutofit fontScale="92500" lnSpcReduction="10000"/>
          </a:bodyPr>
          <a:lstStyle/>
          <a:p>
            <a:pPr marL="0" indent="0" algn="ctr">
              <a:buNone/>
            </a:pPr>
            <a:r>
              <a:rPr lang="en-US" dirty="0"/>
              <a:t>Soul of Christ, sanctify me.</a:t>
            </a:r>
            <a:br>
              <a:rPr lang="en-US" dirty="0"/>
            </a:br>
            <a:r>
              <a:rPr lang="en-US" dirty="0"/>
              <a:t>Body of Christ, save me.</a:t>
            </a:r>
            <a:br>
              <a:rPr lang="en-US" dirty="0"/>
            </a:br>
            <a:r>
              <a:rPr lang="en-US" dirty="0"/>
              <a:t>Blood of Christ, inebriate me.</a:t>
            </a:r>
            <a:br>
              <a:rPr lang="en-US" dirty="0"/>
            </a:br>
            <a:r>
              <a:rPr lang="en-US" dirty="0"/>
              <a:t>Water from the side of Christ, wash me.</a:t>
            </a:r>
            <a:br>
              <a:rPr lang="en-US" dirty="0"/>
            </a:br>
            <a:r>
              <a:rPr lang="en-US" dirty="0"/>
              <a:t>Passion of Christ, strengthen me.</a:t>
            </a:r>
            <a:br>
              <a:rPr lang="en-US" dirty="0"/>
            </a:br>
            <a:r>
              <a:rPr lang="en-US" dirty="0"/>
              <a:t>O Good Jesus, hear me.</a:t>
            </a:r>
            <a:br>
              <a:rPr lang="en-US" dirty="0"/>
            </a:br>
            <a:r>
              <a:rPr lang="en-US" dirty="0"/>
              <a:t>Within your wounds hide me.</a:t>
            </a:r>
            <a:br>
              <a:rPr lang="en-US" dirty="0"/>
            </a:br>
            <a:r>
              <a:rPr lang="en-US" dirty="0"/>
              <a:t>Permit me not to be separated from you.</a:t>
            </a:r>
            <a:br>
              <a:rPr lang="en-US" dirty="0"/>
            </a:br>
            <a:r>
              <a:rPr lang="en-US" dirty="0"/>
              <a:t>From the wicked foe, defend me.</a:t>
            </a:r>
            <a:br>
              <a:rPr lang="en-US" dirty="0"/>
            </a:br>
            <a:r>
              <a:rPr lang="en-US" dirty="0"/>
              <a:t>At the hour of my death, call me</a:t>
            </a:r>
            <a:br>
              <a:rPr lang="en-US" dirty="0"/>
            </a:br>
            <a:r>
              <a:rPr lang="en-US" dirty="0"/>
              <a:t>and bid me come to you</a:t>
            </a:r>
            <a:br>
              <a:rPr lang="en-US" dirty="0"/>
            </a:br>
            <a:r>
              <a:rPr lang="en-US" dirty="0"/>
              <a:t>That with your saints I may praise you</a:t>
            </a:r>
            <a:br>
              <a:rPr lang="en-US" dirty="0"/>
            </a:br>
            <a:r>
              <a:rPr lang="en-US" dirty="0"/>
              <a:t>For ever and ever. Amen.</a:t>
            </a:r>
          </a:p>
          <a:p>
            <a:endParaRPr lang="en-US" dirty="0"/>
          </a:p>
        </p:txBody>
      </p:sp>
    </p:spTree>
    <p:extLst>
      <p:ext uri="{BB962C8B-B14F-4D97-AF65-F5344CB8AC3E}">
        <p14:creationId xmlns:p14="http://schemas.microsoft.com/office/powerpoint/2010/main" val="363326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C36F8-2A99-EF4C-946E-EFEBFDED3CDC}"/>
              </a:ext>
            </a:extLst>
          </p:cNvPr>
          <p:cNvSpPr>
            <a:spLocks noGrp="1"/>
          </p:cNvSpPr>
          <p:nvPr>
            <p:ph type="title"/>
          </p:nvPr>
        </p:nvSpPr>
        <p:spPr/>
        <p:txBody>
          <a:bodyPr/>
          <a:lstStyle/>
          <a:p>
            <a:pPr algn="ctr"/>
            <a:r>
              <a:rPr lang="en-US" dirty="0"/>
              <a:t>Continuation from Previous Classes</a:t>
            </a:r>
          </a:p>
        </p:txBody>
      </p:sp>
      <p:sp>
        <p:nvSpPr>
          <p:cNvPr id="3" name="Content Placeholder 2">
            <a:extLst>
              <a:ext uri="{FF2B5EF4-FFF2-40B4-BE49-F238E27FC236}">
                <a16:creationId xmlns:a16="http://schemas.microsoft.com/office/drawing/2014/main" id="{4ADBE44C-A84E-9945-8010-141DE6CD24AB}"/>
              </a:ext>
            </a:extLst>
          </p:cNvPr>
          <p:cNvSpPr>
            <a:spLocks noGrp="1"/>
          </p:cNvSpPr>
          <p:nvPr>
            <p:ph idx="1"/>
          </p:nvPr>
        </p:nvSpPr>
        <p:spPr/>
        <p:txBody>
          <a:bodyPr/>
          <a:lstStyle/>
          <a:p>
            <a:r>
              <a:rPr lang="en-US" dirty="0"/>
              <a:t>Truth</a:t>
            </a:r>
          </a:p>
          <a:p>
            <a:r>
              <a:rPr lang="en-US" dirty="0"/>
              <a:t>Law</a:t>
            </a:r>
          </a:p>
          <a:p>
            <a:r>
              <a:rPr lang="en-US" dirty="0"/>
              <a:t>Rights</a:t>
            </a:r>
          </a:p>
          <a:p>
            <a:r>
              <a:rPr lang="en-US" dirty="0"/>
              <a:t>Power </a:t>
            </a:r>
          </a:p>
          <a:p>
            <a:r>
              <a:rPr lang="en-US" dirty="0"/>
              <a:t>Conscience </a:t>
            </a:r>
          </a:p>
          <a:p>
            <a:endParaRPr lang="en-US" dirty="0"/>
          </a:p>
          <a:p>
            <a:r>
              <a:rPr lang="en-US" dirty="0"/>
              <a:t>Today – The Making of a Good Act</a:t>
            </a:r>
          </a:p>
        </p:txBody>
      </p:sp>
    </p:spTree>
    <p:extLst>
      <p:ext uri="{BB962C8B-B14F-4D97-AF65-F5344CB8AC3E}">
        <p14:creationId xmlns:p14="http://schemas.microsoft.com/office/powerpoint/2010/main" val="325220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2"/>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What is ‘conscience’</a:t>
            </a:r>
            <a:endParaRPr/>
          </a:p>
        </p:txBody>
      </p:sp>
      <p:sp>
        <p:nvSpPr>
          <p:cNvPr id="301" name="Google Shape;301;p32"/>
          <p:cNvSpPr txBox="1">
            <a:spLocks noGrp="1"/>
          </p:cNvSpPr>
          <p:nvPr>
            <p:ph idx="1"/>
          </p:nvPr>
        </p:nvSpPr>
        <p:spPr>
          <a:xfrm>
            <a:off x="1343025" y="1484975"/>
            <a:ext cx="10406100" cy="4931700"/>
          </a:xfrm>
          <a:prstGeom prst="rect">
            <a:avLst/>
          </a:prstGeom>
          <a:noFill/>
          <a:ln>
            <a:noFill/>
          </a:ln>
        </p:spPr>
        <p:txBody>
          <a:bodyPr spcFirstLastPara="1" wrap="square" lIns="0" tIns="0" rIns="0" bIns="0" anchor="t" anchorCtr="0">
            <a:noAutofit/>
          </a:bodyPr>
          <a:lstStyle/>
          <a:p>
            <a:pPr marL="457200" lvl="0" indent="-317500" algn="l" rtl="0">
              <a:lnSpc>
                <a:spcPct val="120000"/>
              </a:lnSpc>
              <a:spcBef>
                <a:spcPts val="0"/>
              </a:spcBef>
              <a:spcAft>
                <a:spcPts val="0"/>
              </a:spcAft>
              <a:buSzPts val="1400"/>
              <a:buChar char="●"/>
            </a:pPr>
            <a:r>
              <a:rPr lang="en-US" dirty="0"/>
              <a:t>Etymology: from Latin </a:t>
            </a:r>
            <a:r>
              <a:rPr lang="en-US" i="1" dirty="0" err="1"/>
              <a:t>conscientia</a:t>
            </a:r>
            <a:r>
              <a:rPr lang="en-US" dirty="0"/>
              <a:t> meaning “knowing within.”</a:t>
            </a:r>
            <a:endParaRPr dirty="0"/>
          </a:p>
          <a:p>
            <a:pPr marL="457200" lvl="0" indent="0" algn="l" rtl="0">
              <a:lnSpc>
                <a:spcPct val="120000"/>
              </a:lnSpc>
              <a:spcBef>
                <a:spcPts val="0"/>
              </a:spcBef>
              <a:spcAft>
                <a:spcPts val="0"/>
              </a:spcAft>
              <a:buNone/>
            </a:pPr>
            <a:endParaRPr dirty="0"/>
          </a:p>
          <a:p>
            <a:pPr marL="457200" lvl="0" indent="-317500" algn="l" rtl="0">
              <a:lnSpc>
                <a:spcPct val="120000"/>
              </a:lnSpc>
              <a:spcBef>
                <a:spcPts val="800"/>
              </a:spcBef>
              <a:spcAft>
                <a:spcPts val="0"/>
              </a:spcAft>
              <a:buSzPts val="1400"/>
              <a:buChar char="●"/>
            </a:pPr>
            <a:r>
              <a:rPr lang="en-US" dirty="0"/>
              <a:t>Psychology definition: “state of a person who is aware of his own knowing.” Awareness of surroundings – unconscious when sleeping – not knowing surroundings.</a:t>
            </a:r>
            <a:endParaRPr dirty="0"/>
          </a:p>
          <a:p>
            <a:pPr marL="457200" lvl="0" indent="0" algn="l" rtl="0">
              <a:lnSpc>
                <a:spcPct val="120000"/>
              </a:lnSpc>
              <a:spcBef>
                <a:spcPts val="800"/>
              </a:spcBef>
              <a:spcAft>
                <a:spcPts val="0"/>
              </a:spcAft>
              <a:buNone/>
            </a:pPr>
            <a:endParaRPr dirty="0"/>
          </a:p>
          <a:p>
            <a:pPr marL="457200" lvl="0" indent="-317500" algn="l" rtl="0">
              <a:lnSpc>
                <a:spcPct val="120000"/>
              </a:lnSpc>
              <a:spcBef>
                <a:spcPts val="800"/>
              </a:spcBef>
              <a:spcAft>
                <a:spcPts val="0"/>
              </a:spcAft>
              <a:buSzPts val="1400"/>
              <a:buChar char="●"/>
            </a:pPr>
            <a:r>
              <a:rPr lang="en-US" dirty="0"/>
              <a:t>Ethics definition: ”refers to a person’s act of knowing the moral quality of his free acts.” </a:t>
            </a:r>
            <a:endParaRPr dirty="0"/>
          </a:p>
          <a:p>
            <a:pPr marL="914400" lvl="1" indent="-317500" algn="l" rtl="0">
              <a:lnSpc>
                <a:spcPct val="120000"/>
              </a:lnSpc>
              <a:spcBef>
                <a:spcPts val="0"/>
              </a:spcBef>
              <a:spcAft>
                <a:spcPts val="0"/>
              </a:spcAft>
              <a:buSzPts val="1400"/>
              <a:buChar char="○"/>
            </a:pPr>
            <a:r>
              <a:rPr lang="en-US" dirty="0"/>
              <a:t>Answers the question, “Is this act good for me right now?”</a:t>
            </a:r>
            <a:endParaRPr dirty="0"/>
          </a:p>
          <a:p>
            <a:pPr marL="914400" lvl="1" indent="-317500" algn="l" rtl="0">
              <a:lnSpc>
                <a:spcPct val="120000"/>
              </a:lnSpc>
              <a:spcBef>
                <a:spcPts val="0"/>
              </a:spcBef>
              <a:spcAft>
                <a:spcPts val="0"/>
              </a:spcAft>
              <a:buSzPts val="1400"/>
              <a:buChar char="○"/>
            </a:pPr>
            <a:r>
              <a:rPr lang="en-US" dirty="0"/>
              <a:t>St. Thomas defines </a:t>
            </a:r>
            <a:r>
              <a:rPr lang="en-US" i="1" dirty="0"/>
              <a:t>conscience</a:t>
            </a:r>
            <a:r>
              <a:rPr lang="en-US" dirty="0"/>
              <a:t> as “</a:t>
            </a:r>
            <a:r>
              <a:rPr lang="en-US" dirty="0">
                <a:solidFill>
                  <a:srgbClr val="FF0000">
                    <a:alpha val="77000"/>
                  </a:srgbClr>
                </a:solidFill>
              </a:rPr>
              <a:t>the act of applying moral knowledge to a particular act.</a:t>
            </a:r>
            <a:r>
              <a:rPr lang="en-US" dirty="0"/>
              <a:t>” (Summa Theologiae, 1, 79, 13.)</a:t>
            </a:r>
            <a:endParaRPr dirty="0"/>
          </a:p>
          <a:p>
            <a:pPr marL="0" lvl="0" indent="0" algn="l" rtl="0">
              <a:lnSpc>
                <a:spcPct val="120000"/>
              </a:lnSpc>
              <a:spcBef>
                <a:spcPts val="800"/>
              </a:spcBef>
              <a:spcAft>
                <a:spcPts val="0"/>
              </a:spcAft>
              <a:buClr>
                <a:schemeClr val="dk2"/>
              </a:buClr>
              <a:buSzPts val="1400"/>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3"/>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dirty="0"/>
              <a:t>What is ‘conscience’ (cont.)</a:t>
            </a:r>
            <a:endParaRPr dirty="0"/>
          </a:p>
        </p:txBody>
      </p:sp>
      <p:sp>
        <p:nvSpPr>
          <p:cNvPr id="307" name="Google Shape;307;p33"/>
          <p:cNvSpPr txBox="1">
            <a:spLocks noGrp="1"/>
          </p:cNvSpPr>
          <p:nvPr>
            <p:ph idx="1"/>
          </p:nvPr>
        </p:nvSpPr>
        <p:spPr>
          <a:xfrm>
            <a:off x="1141413" y="1381329"/>
            <a:ext cx="9905999" cy="5459738"/>
          </a:xfrm>
          <a:prstGeom prst="rect">
            <a:avLst/>
          </a:prstGeom>
          <a:noFill/>
          <a:ln>
            <a:noFill/>
          </a:ln>
        </p:spPr>
        <p:txBody>
          <a:bodyPr spcFirstLastPara="1" wrap="square" lIns="0" tIns="0" rIns="0" bIns="0" anchor="t" anchorCtr="0">
            <a:noAutofit/>
          </a:bodyPr>
          <a:lstStyle/>
          <a:p>
            <a:pPr marL="0" lvl="0" indent="0" algn="ctr" rtl="0">
              <a:lnSpc>
                <a:spcPct val="120000"/>
              </a:lnSpc>
              <a:spcBef>
                <a:spcPts val="0"/>
              </a:spcBef>
              <a:spcAft>
                <a:spcPts val="0"/>
              </a:spcAft>
              <a:buClr>
                <a:schemeClr val="dk2"/>
              </a:buClr>
              <a:buSzPts val="1400"/>
              <a:buNone/>
            </a:pPr>
            <a:r>
              <a:rPr lang="en-US" sz="2400" b="1" dirty="0"/>
              <a:t>“My knowledge of the moral truth of my free choices.”</a:t>
            </a:r>
          </a:p>
          <a:p>
            <a:pPr marL="0" lvl="0" indent="0" rtl="0">
              <a:lnSpc>
                <a:spcPct val="120000"/>
              </a:lnSpc>
              <a:spcBef>
                <a:spcPts val="0"/>
              </a:spcBef>
              <a:spcAft>
                <a:spcPts val="0"/>
              </a:spcAft>
              <a:buClr>
                <a:schemeClr val="dk2"/>
              </a:buClr>
              <a:buSzPts val="1400"/>
              <a:buNone/>
            </a:pPr>
            <a:r>
              <a:rPr lang="en-US" dirty="0"/>
              <a:t>“My” = refers to myself and an object (I am </a:t>
            </a:r>
            <a:r>
              <a:rPr lang="en-US" dirty="0">
                <a:solidFill>
                  <a:srgbClr val="FF0000">
                    <a:alpha val="77000"/>
                  </a:srgbClr>
                </a:solidFill>
              </a:rPr>
              <a:t>objective</a:t>
            </a:r>
            <a:r>
              <a:rPr lang="en-US" dirty="0"/>
              <a:t> not subjective).</a:t>
            </a:r>
          </a:p>
          <a:p>
            <a:pPr marL="0" lvl="0" indent="0" rtl="0">
              <a:lnSpc>
                <a:spcPct val="120000"/>
              </a:lnSpc>
              <a:spcBef>
                <a:spcPts val="0"/>
              </a:spcBef>
              <a:spcAft>
                <a:spcPts val="0"/>
              </a:spcAft>
              <a:buClr>
                <a:schemeClr val="dk2"/>
              </a:buClr>
              <a:buSzPts val="1400"/>
              <a:buNone/>
            </a:pPr>
            <a:r>
              <a:rPr lang="en-US" dirty="0"/>
              <a:t>“knowledge” = is something of the mind. It is something that is </a:t>
            </a:r>
            <a:r>
              <a:rPr lang="en-US" dirty="0">
                <a:solidFill>
                  <a:srgbClr val="FF0000">
                    <a:alpha val="77000"/>
                  </a:srgbClr>
                </a:solidFill>
              </a:rPr>
              <a:t>subjective</a:t>
            </a:r>
            <a:r>
              <a:rPr lang="en-US" dirty="0"/>
              <a:t>.</a:t>
            </a:r>
          </a:p>
          <a:p>
            <a:pPr marL="0" lvl="0" indent="0" rtl="0">
              <a:lnSpc>
                <a:spcPct val="120000"/>
              </a:lnSpc>
              <a:spcBef>
                <a:spcPts val="0"/>
              </a:spcBef>
              <a:spcAft>
                <a:spcPts val="0"/>
              </a:spcAft>
              <a:buClr>
                <a:schemeClr val="dk2"/>
              </a:buClr>
              <a:buSzPts val="1400"/>
              <a:buNone/>
            </a:pPr>
            <a:r>
              <a:rPr lang="en-US" dirty="0"/>
              <a:t>“my free choice” = is the decision that I make as a result of my knowledge of the moral truth. That becomes my action </a:t>
            </a:r>
            <a:r>
              <a:rPr lang="en-US" dirty="0">
                <a:solidFill>
                  <a:srgbClr val="FF0000"/>
                </a:solidFill>
              </a:rPr>
              <a:t>(my ‘act’).</a:t>
            </a:r>
            <a:endParaRPr dirty="0">
              <a:solidFill>
                <a:srgbClr val="FF0000"/>
              </a:solidFill>
            </a:endParaRPr>
          </a:p>
          <a:p>
            <a:pPr marL="0" lvl="0" indent="0" algn="ctr" rtl="0">
              <a:lnSpc>
                <a:spcPct val="120000"/>
              </a:lnSpc>
              <a:spcBef>
                <a:spcPts val="800"/>
              </a:spcBef>
              <a:spcAft>
                <a:spcPts val="0"/>
              </a:spcAft>
              <a:buClr>
                <a:schemeClr val="dk2"/>
              </a:buClr>
              <a:buSzPts val="1400"/>
              <a:buNone/>
            </a:pPr>
            <a:endParaRPr dirty="0"/>
          </a:p>
          <a:p>
            <a:pPr marL="0" lvl="0" indent="0" algn="l" rtl="0">
              <a:lnSpc>
                <a:spcPct val="120000"/>
              </a:lnSpc>
              <a:spcBef>
                <a:spcPts val="800"/>
              </a:spcBef>
              <a:spcAft>
                <a:spcPts val="0"/>
              </a:spcAft>
              <a:buClr>
                <a:schemeClr val="dk2"/>
              </a:buClr>
              <a:buSzPts val="1400"/>
              <a:buNone/>
            </a:pPr>
            <a:r>
              <a:rPr lang="en-US" dirty="0"/>
              <a:t>Conscience is an act of judgment and is not in the mind. It often acts as an “advisor”.</a:t>
            </a:r>
            <a:endParaRPr dirty="0"/>
          </a:p>
          <a:p>
            <a:pPr marL="0" lvl="0" indent="0" algn="l" rtl="0">
              <a:lnSpc>
                <a:spcPct val="120000"/>
              </a:lnSpc>
              <a:spcBef>
                <a:spcPts val="800"/>
              </a:spcBef>
              <a:spcAft>
                <a:spcPts val="0"/>
              </a:spcAft>
              <a:buClr>
                <a:schemeClr val="dk2"/>
              </a:buClr>
              <a:buSzPts val="1400"/>
              <a:buNone/>
            </a:pPr>
            <a:r>
              <a:rPr lang="en-US" dirty="0"/>
              <a:t>Three stages of conscience:</a:t>
            </a:r>
            <a:endParaRPr dirty="0"/>
          </a:p>
          <a:p>
            <a:pPr marL="457200" lvl="0" indent="-457200" algn="l" rtl="0">
              <a:lnSpc>
                <a:spcPct val="120000"/>
              </a:lnSpc>
              <a:spcBef>
                <a:spcPts val="800"/>
              </a:spcBef>
              <a:spcAft>
                <a:spcPts val="0"/>
              </a:spcAft>
              <a:buClr>
                <a:schemeClr val="dk2"/>
              </a:buClr>
              <a:buSzPts val="1400"/>
              <a:buAutoNum type="arabicPeriod"/>
            </a:pPr>
            <a:r>
              <a:rPr lang="en-US" dirty="0"/>
              <a:t>Awareness of the moral principles (involves the intellect) “Do good; avoid evil!” (moral norm)</a:t>
            </a:r>
            <a:endParaRPr dirty="0"/>
          </a:p>
          <a:p>
            <a:pPr marL="457200" lvl="0" indent="-457200" algn="l" rtl="0">
              <a:lnSpc>
                <a:spcPct val="120000"/>
              </a:lnSpc>
              <a:spcBef>
                <a:spcPts val="800"/>
              </a:spcBef>
              <a:spcAft>
                <a:spcPts val="0"/>
              </a:spcAft>
              <a:buClr>
                <a:schemeClr val="dk2"/>
              </a:buClr>
              <a:buSzPts val="1400"/>
              <a:buAutoNum type="arabicPeriod"/>
            </a:pPr>
            <a:r>
              <a:rPr lang="en-US" dirty="0"/>
              <a:t>Reasoning from principles to conclusions. (particular act)</a:t>
            </a:r>
            <a:endParaRPr dirty="0"/>
          </a:p>
          <a:p>
            <a:pPr marL="457200" lvl="0" indent="-457200" algn="l" rtl="0">
              <a:lnSpc>
                <a:spcPct val="120000"/>
              </a:lnSpc>
              <a:spcBef>
                <a:spcPts val="800"/>
              </a:spcBef>
              <a:spcAft>
                <a:spcPts val="0"/>
              </a:spcAft>
              <a:buClr>
                <a:schemeClr val="dk2"/>
              </a:buClr>
              <a:buSzPts val="1400"/>
              <a:buAutoNum type="arabicPeriod"/>
            </a:pPr>
            <a:r>
              <a:rPr lang="en-US" dirty="0"/>
              <a:t>Judgment made on the conclusion based on the choice made.</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07">
                                            <p:txEl>
                                              <p:pRg st="0" end="0"/>
                                            </p:txEl>
                                          </p:spTgt>
                                        </p:tgtEl>
                                        <p:attrNameLst>
                                          <p:attrName>style.visibility</p:attrName>
                                        </p:attrNameLst>
                                      </p:cBhvr>
                                      <p:to>
                                        <p:strVal val="visible"/>
                                      </p:to>
                                    </p:set>
                                    <p:animEffect transition="in" filter="circle(in)">
                                      <p:cBhvr>
                                        <p:cTn id="7" dur="2000"/>
                                        <p:tgtEl>
                                          <p:spTgt spid="3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07">
                                            <p:txEl>
                                              <p:pRg st="1" end="1"/>
                                            </p:txEl>
                                          </p:spTgt>
                                        </p:tgtEl>
                                        <p:attrNameLst>
                                          <p:attrName>style.visibility</p:attrName>
                                        </p:attrNameLst>
                                      </p:cBhvr>
                                      <p:to>
                                        <p:strVal val="visible"/>
                                      </p:to>
                                    </p:set>
                                    <p:animEffect transition="in" filter="circle(in)">
                                      <p:cBhvr>
                                        <p:cTn id="12" dur="2000"/>
                                        <p:tgtEl>
                                          <p:spTgt spid="3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07">
                                            <p:txEl>
                                              <p:pRg st="2" end="2"/>
                                            </p:txEl>
                                          </p:spTgt>
                                        </p:tgtEl>
                                        <p:attrNameLst>
                                          <p:attrName>style.visibility</p:attrName>
                                        </p:attrNameLst>
                                      </p:cBhvr>
                                      <p:to>
                                        <p:strVal val="visible"/>
                                      </p:to>
                                    </p:set>
                                    <p:animEffect transition="in" filter="circle(in)">
                                      <p:cBhvr>
                                        <p:cTn id="17" dur="2000"/>
                                        <p:tgtEl>
                                          <p:spTgt spid="3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07">
                                            <p:txEl>
                                              <p:pRg st="3" end="3"/>
                                            </p:txEl>
                                          </p:spTgt>
                                        </p:tgtEl>
                                        <p:attrNameLst>
                                          <p:attrName>style.visibility</p:attrName>
                                        </p:attrNameLst>
                                      </p:cBhvr>
                                      <p:to>
                                        <p:strVal val="visible"/>
                                      </p:to>
                                    </p:set>
                                    <p:animEffect transition="in" filter="circle(in)">
                                      <p:cBhvr>
                                        <p:cTn id="22" dur="2000"/>
                                        <p:tgtEl>
                                          <p:spTgt spid="3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07">
                                            <p:txEl>
                                              <p:pRg st="5" end="5"/>
                                            </p:txEl>
                                          </p:spTgt>
                                        </p:tgtEl>
                                        <p:attrNameLst>
                                          <p:attrName>style.visibility</p:attrName>
                                        </p:attrNameLst>
                                      </p:cBhvr>
                                      <p:to>
                                        <p:strVal val="visible"/>
                                      </p:to>
                                    </p:set>
                                    <p:animEffect transition="in" filter="circle(in)">
                                      <p:cBhvr>
                                        <p:cTn id="27" dur="2000"/>
                                        <p:tgtEl>
                                          <p:spTgt spid="30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07">
                                            <p:txEl>
                                              <p:pRg st="6" end="6"/>
                                            </p:txEl>
                                          </p:spTgt>
                                        </p:tgtEl>
                                        <p:attrNameLst>
                                          <p:attrName>style.visibility</p:attrName>
                                        </p:attrNameLst>
                                      </p:cBhvr>
                                      <p:to>
                                        <p:strVal val="visible"/>
                                      </p:to>
                                    </p:set>
                                    <p:animEffect transition="in" filter="circle(in)">
                                      <p:cBhvr>
                                        <p:cTn id="32" dur="2000"/>
                                        <p:tgtEl>
                                          <p:spTgt spid="30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07">
                                            <p:txEl>
                                              <p:pRg st="7" end="7"/>
                                            </p:txEl>
                                          </p:spTgt>
                                        </p:tgtEl>
                                        <p:attrNameLst>
                                          <p:attrName>style.visibility</p:attrName>
                                        </p:attrNameLst>
                                      </p:cBhvr>
                                      <p:to>
                                        <p:strVal val="visible"/>
                                      </p:to>
                                    </p:set>
                                    <p:animEffect transition="in" filter="circle(in)">
                                      <p:cBhvr>
                                        <p:cTn id="37" dur="2000"/>
                                        <p:tgtEl>
                                          <p:spTgt spid="30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07">
                                            <p:txEl>
                                              <p:pRg st="8" end="8"/>
                                            </p:txEl>
                                          </p:spTgt>
                                        </p:tgtEl>
                                        <p:attrNameLst>
                                          <p:attrName>style.visibility</p:attrName>
                                        </p:attrNameLst>
                                      </p:cBhvr>
                                      <p:to>
                                        <p:strVal val="visible"/>
                                      </p:to>
                                    </p:set>
                                    <p:animEffect transition="in" filter="circle(in)">
                                      <p:cBhvr>
                                        <p:cTn id="42" dur="2000"/>
                                        <p:tgtEl>
                                          <p:spTgt spid="30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07">
                                            <p:txEl>
                                              <p:pRg st="9" end="9"/>
                                            </p:txEl>
                                          </p:spTgt>
                                        </p:tgtEl>
                                        <p:attrNameLst>
                                          <p:attrName>style.visibility</p:attrName>
                                        </p:attrNameLst>
                                      </p:cBhvr>
                                      <p:to>
                                        <p:strVal val="visible"/>
                                      </p:to>
                                    </p:set>
                                    <p:animEffect transition="in" filter="circle(in)">
                                      <p:cBhvr>
                                        <p:cTn id="47" dur="2000"/>
                                        <p:tgtEl>
                                          <p:spTgt spid="3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4"/>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dirty="0"/>
              <a:t>What is ‘conscience’ (cont.)</a:t>
            </a:r>
            <a:endParaRPr dirty="0"/>
          </a:p>
        </p:txBody>
      </p:sp>
      <p:sp>
        <p:nvSpPr>
          <p:cNvPr id="314" name="Google Shape;314;p34"/>
          <p:cNvSpPr txBox="1">
            <a:spLocks noGrp="1"/>
          </p:cNvSpPr>
          <p:nvPr>
            <p:ph idx="1"/>
          </p:nvPr>
        </p:nvSpPr>
        <p:spPr>
          <a:prstGeom prst="rect">
            <a:avLst/>
          </a:prstGeom>
          <a:noFill/>
          <a:ln>
            <a:noFill/>
          </a:ln>
        </p:spPr>
        <p:txBody>
          <a:bodyPr spcFirstLastPara="1" wrap="square" lIns="0" tIns="0" rIns="0" bIns="0" anchor="t" anchorCtr="0">
            <a:noAutofit/>
          </a:bodyPr>
          <a:lstStyle/>
          <a:p>
            <a:pPr marL="457200" lvl="0" indent="-457200" algn="l" rtl="0">
              <a:lnSpc>
                <a:spcPct val="120000"/>
              </a:lnSpc>
              <a:spcBef>
                <a:spcPts val="0"/>
              </a:spcBef>
              <a:spcAft>
                <a:spcPts val="0"/>
              </a:spcAft>
              <a:buClr>
                <a:schemeClr val="dk2"/>
              </a:buClr>
              <a:buSzPts val="1400"/>
              <a:buAutoNum type="arabicPeriod"/>
            </a:pPr>
            <a:r>
              <a:rPr lang="en-US" dirty="0"/>
              <a:t>One must act according to his/her conscience. </a:t>
            </a:r>
            <a:endParaRPr dirty="0"/>
          </a:p>
          <a:p>
            <a:pPr marL="457200" lvl="0" indent="-457200" algn="l" rtl="0">
              <a:lnSpc>
                <a:spcPct val="120000"/>
              </a:lnSpc>
              <a:spcBef>
                <a:spcPts val="800"/>
              </a:spcBef>
              <a:spcAft>
                <a:spcPts val="0"/>
              </a:spcAft>
              <a:buClr>
                <a:schemeClr val="dk2"/>
              </a:buClr>
              <a:buSzPts val="1400"/>
              <a:buAutoNum type="arabicPeriod"/>
            </a:pPr>
            <a:r>
              <a:rPr lang="en-US" dirty="0"/>
              <a:t>Conscience can be erroneous.</a:t>
            </a:r>
            <a:endParaRPr dirty="0"/>
          </a:p>
          <a:p>
            <a:pPr marL="457200" lvl="0" indent="-457200" algn="l" rtl="0">
              <a:lnSpc>
                <a:spcPct val="120000"/>
              </a:lnSpc>
              <a:spcBef>
                <a:spcPts val="800"/>
              </a:spcBef>
              <a:spcAft>
                <a:spcPts val="0"/>
              </a:spcAft>
              <a:buClr>
                <a:schemeClr val="dk2"/>
              </a:buClr>
              <a:buSzPts val="1400"/>
              <a:buAutoNum type="arabicPeriod"/>
            </a:pPr>
            <a:r>
              <a:rPr lang="en-US" dirty="0"/>
              <a:t>Conscience must always be informed.</a:t>
            </a:r>
            <a:endParaRPr dirty="0"/>
          </a:p>
          <a:p>
            <a:pPr marL="0" lvl="0" indent="0" algn="l" rtl="0">
              <a:lnSpc>
                <a:spcPct val="120000"/>
              </a:lnSpc>
              <a:spcBef>
                <a:spcPts val="800"/>
              </a:spcBef>
              <a:spcAft>
                <a:spcPts val="0"/>
              </a:spcAft>
              <a:buClr>
                <a:schemeClr val="dk2"/>
              </a:buClr>
              <a:buSzPts val="1400"/>
              <a:buNone/>
            </a:pPr>
            <a:r>
              <a:rPr lang="en-US" dirty="0"/>
              <a:t>Biblical References:</a:t>
            </a:r>
            <a:endParaRPr dirty="0"/>
          </a:p>
          <a:p>
            <a:pPr marL="0" lvl="0" indent="0" algn="l" rtl="0">
              <a:lnSpc>
                <a:spcPct val="120000"/>
              </a:lnSpc>
              <a:spcBef>
                <a:spcPts val="800"/>
              </a:spcBef>
              <a:spcAft>
                <a:spcPts val="0"/>
              </a:spcAft>
              <a:buClr>
                <a:schemeClr val="dk2"/>
              </a:buClr>
              <a:buSzPts val="1400"/>
              <a:buNone/>
            </a:pPr>
            <a:r>
              <a:rPr lang="en-US" dirty="0"/>
              <a:t>Deuteronomy 30:11-14;</a:t>
            </a:r>
            <a:endParaRPr dirty="0"/>
          </a:p>
          <a:p>
            <a:pPr marL="0" lvl="0" indent="0" algn="l" rtl="0">
              <a:lnSpc>
                <a:spcPct val="120000"/>
              </a:lnSpc>
              <a:spcBef>
                <a:spcPts val="800"/>
              </a:spcBef>
              <a:spcAft>
                <a:spcPts val="0"/>
              </a:spcAft>
              <a:buClr>
                <a:schemeClr val="dk2"/>
              </a:buClr>
              <a:buSzPts val="1400"/>
              <a:buNone/>
            </a:pPr>
            <a:r>
              <a:rPr lang="en-US" dirty="0"/>
              <a:t>Psalm 118 (119) 10-16</a:t>
            </a:r>
            <a:endParaRPr dirty="0"/>
          </a:p>
          <a:p>
            <a:pPr marL="0" lvl="0" indent="0" algn="l" rtl="0">
              <a:lnSpc>
                <a:spcPct val="120000"/>
              </a:lnSpc>
              <a:spcBef>
                <a:spcPts val="800"/>
              </a:spcBef>
              <a:spcAft>
                <a:spcPts val="0"/>
              </a:spcAft>
              <a:buClr>
                <a:schemeClr val="dk2"/>
              </a:buClr>
              <a:buSzPts val="1400"/>
              <a:buNone/>
            </a:pPr>
            <a:r>
              <a:rPr lang="en-US" dirty="0"/>
              <a:t>Romans 2:14-16 *** key text</a:t>
            </a:r>
            <a:endParaRPr dirty="0"/>
          </a:p>
          <a:p>
            <a:pPr marL="0" lvl="0" indent="0" algn="l" rtl="0">
              <a:lnSpc>
                <a:spcPct val="120000"/>
              </a:lnSpc>
              <a:spcBef>
                <a:spcPts val="800"/>
              </a:spcBef>
              <a:spcAft>
                <a:spcPts val="0"/>
              </a:spcAft>
              <a:buClr>
                <a:schemeClr val="dk2"/>
              </a:buClr>
              <a:buSzPts val="1400"/>
              <a:buNone/>
            </a:pPr>
            <a:r>
              <a:rPr lang="en-US" dirty="0"/>
              <a:t>1 Corinthians 4:4-5 (Joan of Arc “If in the state of grace may God keep me there; if not in the state of grace may God put me there.”)</a:t>
            </a:r>
            <a:endParaRPr dirty="0"/>
          </a:p>
          <a:p>
            <a:pPr marL="0" lvl="0" indent="0" algn="l" rtl="0">
              <a:lnSpc>
                <a:spcPct val="120000"/>
              </a:lnSpc>
              <a:spcBef>
                <a:spcPts val="800"/>
              </a:spcBef>
              <a:spcAft>
                <a:spcPts val="0"/>
              </a:spcAft>
              <a:buClr>
                <a:schemeClr val="dk2"/>
              </a:buClr>
              <a:buSzPts val="1400"/>
              <a:buNone/>
            </a:pPr>
            <a:r>
              <a:rPr lang="en-US" dirty="0"/>
              <a:t>1 John 3: 19-20     </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35"/>
          <p:cNvSpPr txBox="1">
            <a:spLocks noGrp="1"/>
          </p:cNvSpPr>
          <p:nvPr>
            <p:ph type="title"/>
          </p:nvPr>
        </p:nvSpPr>
        <p:spPr>
          <a:prstGeom prst="rect">
            <a:avLst/>
          </a:prstGeom>
          <a:noFill/>
          <a:ln>
            <a:noFill/>
          </a:ln>
        </p:spPr>
        <p:txBody>
          <a:bodyPr spcFirstLastPara="1" wrap="square" lIns="0" tIns="0" rIns="0" bIns="0" anchor="t" anchorCtr="0">
            <a:normAutofit fontScale="90000"/>
          </a:bodyPr>
          <a:lstStyle/>
          <a:p>
            <a:pPr marL="0" lvl="0" indent="0" algn="ctr" rtl="0">
              <a:lnSpc>
                <a:spcPct val="100000"/>
              </a:lnSpc>
              <a:spcBef>
                <a:spcPts val="0"/>
              </a:spcBef>
              <a:spcAft>
                <a:spcPts val="0"/>
              </a:spcAft>
              <a:buClr>
                <a:schemeClr val="dk2"/>
              </a:buClr>
              <a:buSzPct val="100000"/>
              <a:buFont typeface="Arial"/>
              <a:buNone/>
            </a:pPr>
            <a:r>
              <a:rPr lang="en-US" dirty="0"/>
              <a:t>Examples of Conscience in Operation:</a:t>
            </a:r>
            <a:br>
              <a:rPr lang="en-US" dirty="0"/>
            </a:br>
            <a:r>
              <a:rPr lang="en-US" dirty="0"/>
              <a:t>Syllogistic Reasoning</a:t>
            </a:r>
            <a:endParaRPr dirty="0"/>
          </a:p>
        </p:txBody>
      </p:sp>
      <p:sp>
        <p:nvSpPr>
          <p:cNvPr id="320" name="Google Shape;320;p35"/>
          <p:cNvSpPr txBox="1">
            <a:spLocks noGrp="1"/>
          </p:cNvSpPr>
          <p:nvPr>
            <p:ph idx="1"/>
          </p:nvPr>
        </p:nvSpPr>
        <p:spPr>
          <a:xfrm>
            <a:off x="1343025" y="2060574"/>
            <a:ext cx="10406100" cy="4938600"/>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dirty="0"/>
              <a:t>Example: I lied to my parents as to where I was after school!</a:t>
            </a:r>
          </a:p>
          <a:p>
            <a:pPr marL="457200" lvl="0" indent="-457200" algn="l" rtl="0">
              <a:lnSpc>
                <a:spcPct val="120000"/>
              </a:lnSpc>
              <a:spcBef>
                <a:spcPts val="0"/>
              </a:spcBef>
              <a:spcAft>
                <a:spcPts val="0"/>
              </a:spcAft>
              <a:buClr>
                <a:schemeClr val="dk2"/>
              </a:buClr>
              <a:buSzPts val="1400"/>
              <a:buAutoNum type="arabicPeriod"/>
            </a:pPr>
            <a:r>
              <a:rPr lang="en-US" dirty="0"/>
              <a:t>It is wrong to lie. (</a:t>
            </a:r>
            <a:r>
              <a:rPr lang="en-US" dirty="0">
                <a:solidFill>
                  <a:srgbClr val="FF0000">
                    <a:alpha val="77000"/>
                  </a:srgbClr>
                </a:solidFill>
              </a:rPr>
              <a:t>moral norm</a:t>
            </a:r>
            <a:r>
              <a:rPr lang="en-US" dirty="0"/>
              <a:t>)</a:t>
            </a:r>
            <a:endParaRPr dirty="0"/>
          </a:p>
          <a:p>
            <a:pPr marL="457200" lvl="0" indent="-457200" algn="l" rtl="0">
              <a:lnSpc>
                <a:spcPct val="120000"/>
              </a:lnSpc>
              <a:spcBef>
                <a:spcPts val="800"/>
              </a:spcBef>
              <a:spcAft>
                <a:spcPts val="0"/>
              </a:spcAft>
              <a:buClr>
                <a:schemeClr val="dk2"/>
              </a:buClr>
              <a:buSzPts val="1400"/>
              <a:buAutoNum type="arabicPeriod"/>
            </a:pPr>
            <a:r>
              <a:rPr lang="en-US" dirty="0"/>
              <a:t>My explanation of where I was and what I was doing is a lie. (</a:t>
            </a:r>
            <a:r>
              <a:rPr lang="en-US" dirty="0">
                <a:solidFill>
                  <a:srgbClr val="FF0000">
                    <a:alpha val="77000"/>
                  </a:srgbClr>
                </a:solidFill>
              </a:rPr>
              <a:t>particular act</a:t>
            </a:r>
            <a:r>
              <a:rPr lang="en-US" dirty="0"/>
              <a:t>)</a:t>
            </a:r>
            <a:endParaRPr dirty="0"/>
          </a:p>
          <a:p>
            <a:pPr marL="457200" lvl="0" indent="-457200" algn="l" rtl="0">
              <a:lnSpc>
                <a:spcPct val="120000"/>
              </a:lnSpc>
              <a:spcBef>
                <a:spcPts val="800"/>
              </a:spcBef>
              <a:spcAft>
                <a:spcPts val="0"/>
              </a:spcAft>
              <a:buClr>
                <a:schemeClr val="dk2"/>
              </a:buClr>
              <a:buSzPts val="1400"/>
              <a:buAutoNum type="arabicPeriod"/>
            </a:pPr>
            <a:r>
              <a:rPr lang="en-US" dirty="0"/>
              <a:t>It is wrong for me to give this explanation of where I was and what I was doing. (</a:t>
            </a:r>
            <a:r>
              <a:rPr lang="en-US" dirty="0">
                <a:solidFill>
                  <a:srgbClr val="FF0000">
                    <a:alpha val="77000"/>
                  </a:srgbClr>
                </a:solidFill>
              </a:rPr>
              <a:t>moral judgment</a:t>
            </a:r>
            <a:r>
              <a:rPr lang="en-US" dirty="0"/>
              <a:t>)</a:t>
            </a:r>
            <a:endParaRPr dirty="0"/>
          </a:p>
          <a:p>
            <a:pPr marL="0" lvl="0" indent="0" algn="l" rtl="0">
              <a:lnSpc>
                <a:spcPct val="120000"/>
              </a:lnSpc>
              <a:spcBef>
                <a:spcPts val="800"/>
              </a:spcBef>
              <a:spcAft>
                <a:spcPts val="0"/>
              </a:spcAft>
              <a:buClr>
                <a:schemeClr val="dk2"/>
              </a:buClr>
              <a:buSzPts val="1400"/>
              <a:buNone/>
            </a:pPr>
            <a:r>
              <a:rPr lang="en-US" dirty="0"/>
              <a:t>Example: Abortion is wrong.</a:t>
            </a:r>
            <a:endParaRPr dirty="0"/>
          </a:p>
          <a:p>
            <a:pPr marL="360000" lvl="0" indent="-360000" algn="l" rtl="0">
              <a:lnSpc>
                <a:spcPct val="120000"/>
              </a:lnSpc>
              <a:spcBef>
                <a:spcPts val="800"/>
              </a:spcBef>
              <a:spcAft>
                <a:spcPts val="0"/>
              </a:spcAft>
              <a:buSzPts val="1400"/>
              <a:buAutoNum type="arabicPeriod"/>
            </a:pPr>
            <a:r>
              <a:rPr lang="en-US" dirty="0"/>
              <a:t>It is wrong directly to take the life of an innocent human being. (</a:t>
            </a:r>
            <a:r>
              <a:rPr lang="en-US" dirty="0">
                <a:solidFill>
                  <a:srgbClr val="FF0000">
                    <a:alpha val="77000"/>
                  </a:srgbClr>
                </a:solidFill>
              </a:rPr>
              <a:t>moral norm</a:t>
            </a:r>
            <a:r>
              <a:rPr lang="en-US" dirty="0"/>
              <a:t>)</a:t>
            </a:r>
            <a:endParaRPr dirty="0"/>
          </a:p>
          <a:p>
            <a:pPr marL="360000" lvl="0" indent="-360000" algn="l" rtl="0">
              <a:lnSpc>
                <a:spcPct val="120000"/>
              </a:lnSpc>
              <a:spcBef>
                <a:spcPts val="0"/>
              </a:spcBef>
              <a:spcAft>
                <a:spcPts val="0"/>
              </a:spcAft>
              <a:buSzPts val="1400"/>
              <a:buAutoNum type="arabicPeriod"/>
            </a:pPr>
            <a:r>
              <a:rPr lang="en-US" dirty="0"/>
              <a:t>Abortion takes the life of an innocent human being. (</a:t>
            </a:r>
            <a:r>
              <a:rPr lang="en-US" dirty="0">
                <a:solidFill>
                  <a:srgbClr val="FF0000">
                    <a:alpha val="77000"/>
                  </a:srgbClr>
                </a:solidFill>
              </a:rPr>
              <a:t>particular act</a:t>
            </a:r>
            <a:r>
              <a:rPr lang="en-US" dirty="0"/>
              <a:t>)</a:t>
            </a:r>
            <a:endParaRPr dirty="0"/>
          </a:p>
          <a:p>
            <a:pPr marL="360000" lvl="0" indent="-360000" algn="l" rtl="0">
              <a:lnSpc>
                <a:spcPct val="120000"/>
              </a:lnSpc>
              <a:spcBef>
                <a:spcPts val="0"/>
              </a:spcBef>
              <a:spcAft>
                <a:spcPts val="0"/>
              </a:spcAft>
              <a:buSzPts val="1400"/>
              <a:buAutoNum type="arabicPeriod"/>
            </a:pPr>
            <a:r>
              <a:rPr lang="en-US" dirty="0"/>
              <a:t>Abortion is wrong. (</a:t>
            </a:r>
            <a:r>
              <a:rPr lang="en-US" dirty="0">
                <a:solidFill>
                  <a:srgbClr val="FF0000">
                    <a:alpha val="77000"/>
                  </a:srgbClr>
                </a:solidFill>
              </a:rPr>
              <a:t>moral judgment</a:t>
            </a:r>
            <a:r>
              <a:rPr lang="en-US" dirty="0"/>
              <a:t>)</a:t>
            </a:r>
            <a:endParaRPr dirty="0"/>
          </a:p>
          <a:p>
            <a:pPr marL="0" lvl="0" indent="0" algn="l" rtl="0">
              <a:lnSpc>
                <a:spcPct val="120000"/>
              </a:lnSpc>
              <a:spcBef>
                <a:spcPts val="800"/>
              </a:spcBef>
              <a:spcAft>
                <a:spcPts val="0"/>
              </a:spcAft>
              <a:buClr>
                <a:schemeClr val="dk2"/>
              </a:buClr>
              <a:buSzPts val="1120"/>
              <a:buNone/>
            </a:pPr>
            <a:r>
              <a:rPr lang="en-US" sz="1600" dirty="0"/>
              <a:t>Syllogistic Reasoning: an argument expressed in the form of two propositions containing a common or middle term, with the third proposition resulting necessarily from the other two.</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0">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0">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6"/>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More Examples</a:t>
            </a:r>
            <a:endParaRPr/>
          </a:p>
        </p:txBody>
      </p:sp>
      <p:sp>
        <p:nvSpPr>
          <p:cNvPr id="326" name="Google Shape;326;p36"/>
          <p:cNvSpPr txBox="1">
            <a:spLocks noGrp="1"/>
          </p:cNvSpPr>
          <p:nvPr>
            <p:ph idx="1"/>
          </p:nvPr>
        </p:nvSpPr>
        <p:spPr>
          <a:xfrm>
            <a:off x="1281032" y="1357803"/>
            <a:ext cx="10406100" cy="4650000"/>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dirty="0"/>
              <a:t>Should I go out with my friends when my parents told me to stay home?</a:t>
            </a:r>
            <a:endParaRPr dirty="0"/>
          </a:p>
          <a:p>
            <a:pPr marL="457200" lvl="0" indent="-457200" algn="l" rtl="0">
              <a:lnSpc>
                <a:spcPct val="120000"/>
              </a:lnSpc>
              <a:spcBef>
                <a:spcPts val="800"/>
              </a:spcBef>
              <a:spcAft>
                <a:spcPts val="0"/>
              </a:spcAft>
              <a:buClr>
                <a:schemeClr val="dk2"/>
              </a:buClr>
              <a:buSzPts val="1400"/>
              <a:buAutoNum type="arabicPeriod"/>
            </a:pPr>
            <a:r>
              <a:rPr lang="en-US" dirty="0"/>
              <a:t>It is wrong for a young person to disobey his parents.</a:t>
            </a:r>
            <a:endParaRPr dirty="0"/>
          </a:p>
          <a:p>
            <a:pPr marL="457200" lvl="0" indent="-457200" algn="l" rtl="0">
              <a:lnSpc>
                <a:spcPct val="120000"/>
              </a:lnSpc>
              <a:spcBef>
                <a:spcPts val="800"/>
              </a:spcBef>
              <a:spcAft>
                <a:spcPts val="0"/>
              </a:spcAft>
              <a:buClr>
                <a:schemeClr val="dk2"/>
              </a:buClr>
              <a:buSzPts val="1400"/>
              <a:buAutoNum type="arabicPeriod"/>
            </a:pPr>
            <a:r>
              <a:rPr lang="en-US" dirty="0"/>
              <a:t>My parents told me to stay home.</a:t>
            </a:r>
            <a:endParaRPr dirty="0"/>
          </a:p>
          <a:p>
            <a:pPr marL="457200" lvl="0" indent="-457200" algn="l" rtl="0">
              <a:lnSpc>
                <a:spcPct val="120000"/>
              </a:lnSpc>
              <a:spcBef>
                <a:spcPts val="800"/>
              </a:spcBef>
              <a:spcAft>
                <a:spcPts val="0"/>
              </a:spcAft>
              <a:buClr>
                <a:schemeClr val="dk2"/>
              </a:buClr>
              <a:buSzPts val="1400"/>
              <a:buAutoNum type="arabicPeriod"/>
            </a:pPr>
            <a:r>
              <a:rPr lang="en-US" dirty="0"/>
              <a:t>I should not go out with my friends.</a:t>
            </a:r>
            <a:endParaRPr dirty="0"/>
          </a:p>
          <a:p>
            <a:pPr marL="0" lvl="0" indent="0" algn="l" rtl="0">
              <a:lnSpc>
                <a:spcPct val="120000"/>
              </a:lnSpc>
              <a:spcBef>
                <a:spcPts val="800"/>
              </a:spcBef>
              <a:spcAft>
                <a:spcPts val="0"/>
              </a:spcAft>
              <a:buClr>
                <a:schemeClr val="dk2"/>
              </a:buClr>
              <a:buSzPts val="1400"/>
              <a:buNone/>
            </a:pPr>
            <a:endParaRPr dirty="0"/>
          </a:p>
          <a:p>
            <a:pPr marL="0" lvl="0" indent="0" algn="l" rtl="0">
              <a:lnSpc>
                <a:spcPct val="120000"/>
              </a:lnSpc>
              <a:spcBef>
                <a:spcPts val="800"/>
              </a:spcBef>
              <a:spcAft>
                <a:spcPts val="0"/>
              </a:spcAft>
              <a:buClr>
                <a:schemeClr val="dk2"/>
              </a:buClr>
              <a:buSzPts val="1400"/>
              <a:buNone/>
            </a:pPr>
            <a:r>
              <a:rPr lang="en-US" dirty="0"/>
              <a:t>Should I help a mother with several children get her groceries into the car if I have the resources to do so?</a:t>
            </a:r>
            <a:endParaRPr dirty="0"/>
          </a:p>
          <a:p>
            <a:pPr marL="457200" lvl="0" indent="-457200" algn="l" rtl="0">
              <a:lnSpc>
                <a:spcPct val="120000"/>
              </a:lnSpc>
              <a:spcBef>
                <a:spcPts val="800"/>
              </a:spcBef>
              <a:spcAft>
                <a:spcPts val="0"/>
              </a:spcAft>
              <a:buClr>
                <a:schemeClr val="dk2"/>
              </a:buClr>
              <a:buSzPts val="1400"/>
              <a:buAutoNum type="arabicPeriod"/>
            </a:pPr>
            <a:r>
              <a:rPr lang="en-US" dirty="0"/>
              <a:t>It is good to help someone in need if I can.</a:t>
            </a:r>
            <a:endParaRPr dirty="0"/>
          </a:p>
          <a:p>
            <a:pPr marL="457200" lvl="0" indent="-457200" algn="l" rtl="0">
              <a:lnSpc>
                <a:spcPct val="120000"/>
              </a:lnSpc>
              <a:spcBef>
                <a:spcPts val="800"/>
              </a:spcBef>
              <a:spcAft>
                <a:spcPts val="0"/>
              </a:spcAft>
              <a:buClr>
                <a:schemeClr val="dk2"/>
              </a:buClr>
              <a:buSzPts val="1400"/>
              <a:buAutoNum type="arabicPeriod"/>
            </a:pPr>
            <a:r>
              <a:rPr lang="en-US" dirty="0"/>
              <a:t>I have the resources to help this family.</a:t>
            </a:r>
            <a:endParaRPr dirty="0"/>
          </a:p>
          <a:p>
            <a:pPr marL="457200" lvl="0" indent="-457200" algn="l" rtl="0">
              <a:lnSpc>
                <a:spcPct val="120000"/>
              </a:lnSpc>
              <a:spcBef>
                <a:spcPts val="800"/>
              </a:spcBef>
              <a:spcAft>
                <a:spcPts val="0"/>
              </a:spcAft>
              <a:buClr>
                <a:schemeClr val="dk2"/>
              </a:buClr>
              <a:buSzPts val="1400"/>
              <a:buAutoNum type="arabicPeriod"/>
            </a:pPr>
            <a:r>
              <a:rPr lang="en-US" dirty="0"/>
              <a:t>I should help this family.</a:t>
            </a:r>
            <a:endParaRPr dirty="0"/>
          </a:p>
        </p:txBody>
      </p:sp>
      <p:sp>
        <p:nvSpPr>
          <p:cNvPr id="3" name="TextBox 2">
            <a:extLst>
              <a:ext uri="{FF2B5EF4-FFF2-40B4-BE49-F238E27FC236}">
                <a16:creationId xmlns:a16="http://schemas.microsoft.com/office/drawing/2014/main" id="{2B02F165-4A28-414B-B98C-4ABC9FC6155B}"/>
              </a:ext>
            </a:extLst>
          </p:cNvPr>
          <p:cNvSpPr txBox="1"/>
          <p:nvPr/>
        </p:nvSpPr>
        <p:spPr>
          <a:xfrm>
            <a:off x="7281333" y="4351867"/>
            <a:ext cx="4131733" cy="1477328"/>
          </a:xfrm>
          <a:prstGeom prst="rect">
            <a:avLst/>
          </a:prstGeom>
          <a:noFill/>
        </p:spPr>
        <p:txBody>
          <a:bodyPr wrap="square" rtlCol="0">
            <a:spAutoFit/>
          </a:bodyPr>
          <a:lstStyle/>
          <a:p>
            <a:pPr algn="r"/>
            <a:r>
              <a:rPr lang="en-US" dirty="0">
                <a:solidFill>
                  <a:srgbClr val="FF0000"/>
                </a:solidFill>
              </a:rPr>
              <a:t>Moral Norm</a:t>
            </a:r>
          </a:p>
          <a:p>
            <a:pPr algn="r"/>
            <a:endParaRPr lang="en-US" dirty="0">
              <a:solidFill>
                <a:srgbClr val="FF0000"/>
              </a:solidFill>
            </a:endParaRPr>
          </a:p>
          <a:p>
            <a:pPr algn="r"/>
            <a:r>
              <a:rPr lang="en-US" dirty="0">
                <a:solidFill>
                  <a:srgbClr val="FF0000"/>
                </a:solidFill>
              </a:rPr>
              <a:t>Particular Act</a:t>
            </a:r>
          </a:p>
          <a:p>
            <a:pPr algn="r"/>
            <a:endParaRPr lang="en-US" dirty="0">
              <a:solidFill>
                <a:srgbClr val="FF0000"/>
              </a:solidFill>
            </a:endParaRPr>
          </a:p>
          <a:p>
            <a:pPr algn="r"/>
            <a:r>
              <a:rPr lang="en-US" dirty="0">
                <a:solidFill>
                  <a:srgbClr val="FF0000"/>
                </a:solidFill>
              </a:rPr>
              <a:t>Moral Judgement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6">
                                            <p:txEl>
                                              <p:pRg st="1" end="1"/>
                                            </p:txEl>
                                          </p:spTgt>
                                        </p:tgtEl>
                                        <p:attrNameLst>
                                          <p:attrName>style.visibility</p:attrName>
                                        </p:attrNameLst>
                                      </p:cBhvr>
                                      <p:to>
                                        <p:strVal val="visible"/>
                                      </p:to>
                                    </p:set>
                                    <p:animEffect transition="in" filter="dissolve">
                                      <p:cBhvr>
                                        <p:cTn id="7" dur="500"/>
                                        <p:tgtEl>
                                          <p:spTgt spid="32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6">
                                            <p:txEl>
                                              <p:pRg st="2" end="2"/>
                                            </p:txEl>
                                          </p:spTgt>
                                        </p:tgtEl>
                                        <p:attrNameLst>
                                          <p:attrName>style.visibility</p:attrName>
                                        </p:attrNameLst>
                                      </p:cBhvr>
                                      <p:to>
                                        <p:strVal val="visible"/>
                                      </p:to>
                                    </p:set>
                                    <p:animEffect transition="in" filter="dissolve">
                                      <p:cBhvr>
                                        <p:cTn id="12" dur="500"/>
                                        <p:tgtEl>
                                          <p:spTgt spid="32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26">
                                            <p:txEl>
                                              <p:pRg st="3" end="3"/>
                                            </p:txEl>
                                          </p:spTgt>
                                        </p:tgtEl>
                                        <p:attrNameLst>
                                          <p:attrName>style.visibility</p:attrName>
                                        </p:attrNameLst>
                                      </p:cBhvr>
                                      <p:to>
                                        <p:strVal val="visible"/>
                                      </p:to>
                                    </p:set>
                                    <p:animEffect transition="in" filter="checkerboard(across)">
                                      <p:cBhvr>
                                        <p:cTn id="17" dur="500"/>
                                        <p:tgtEl>
                                          <p:spTgt spid="32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26">
                                            <p:txEl>
                                              <p:pRg st="5" end="5"/>
                                            </p:txEl>
                                          </p:spTgt>
                                        </p:tgtEl>
                                        <p:attrNameLst>
                                          <p:attrName>style.visibility</p:attrName>
                                        </p:attrNameLst>
                                      </p:cBhvr>
                                      <p:to>
                                        <p:strVal val="visible"/>
                                      </p:to>
                                    </p:set>
                                    <p:animEffect transition="in" filter="blinds(horizontal)">
                                      <p:cBhvr>
                                        <p:cTn id="22" dur="500"/>
                                        <p:tgtEl>
                                          <p:spTgt spid="32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26">
                                            <p:txEl>
                                              <p:pRg st="6" end="6"/>
                                            </p:txEl>
                                          </p:spTgt>
                                        </p:tgtEl>
                                        <p:attrNameLst>
                                          <p:attrName>style.visibility</p:attrName>
                                        </p:attrNameLst>
                                      </p:cBhvr>
                                      <p:to>
                                        <p:strVal val="visible"/>
                                      </p:to>
                                    </p:set>
                                    <p:animEffect transition="in" filter="dissolve">
                                      <p:cBhvr>
                                        <p:cTn id="27" dur="500"/>
                                        <p:tgtEl>
                                          <p:spTgt spid="32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26">
                                            <p:txEl>
                                              <p:pRg st="7" end="7"/>
                                            </p:txEl>
                                          </p:spTgt>
                                        </p:tgtEl>
                                        <p:attrNameLst>
                                          <p:attrName>style.visibility</p:attrName>
                                        </p:attrNameLst>
                                      </p:cBhvr>
                                      <p:to>
                                        <p:strVal val="visible"/>
                                      </p:to>
                                    </p:set>
                                    <p:anim calcmode="lin" valueType="num">
                                      <p:cBhvr additive="base">
                                        <p:cTn id="32" dur="500"/>
                                        <p:tgtEl>
                                          <p:spTgt spid="326">
                                            <p:txEl>
                                              <p:pRg st="7" end="7"/>
                                            </p:txEl>
                                          </p:spTgt>
                                        </p:tgtEl>
                                        <p:attrNameLst>
                                          <p:attrName>ppt_y</p:attrName>
                                        </p:attrNameLst>
                                      </p:cBhvr>
                                      <p:tavLst>
                                        <p:tav tm="0">
                                          <p:val>
                                            <p:strVal val="#ppt_y+#ppt_h*1.125000"/>
                                          </p:val>
                                        </p:tav>
                                        <p:tav tm="100000">
                                          <p:val>
                                            <p:strVal val="#ppt_y"/>
                                          </p:val>
                                        </p:tav>
                                      </p:tavLst>
                                    </p:anim>
                                    <p:animEffect transition="in" filter="wipe(up)">
                                      <p:cBhvr>
                                        <p:cTn id="33" dur="500"/>
                                        <p:tgtEl>
                                          <p:spTgt spid="326">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326">
                                            <p:txEl>
                                              <p:pRg st="8" end="8"/>
                                            </p:txEl>
                                          </p:spTgt>
                                        </p:tgtEl>
                                        <p:attrNameLst>
                                          <p:attrName>style.visibility</p:attrName>
                                        </p:attrNameLst>
                                      </p:cBhvr>
                                      <p:to>
                                        <p:strVal val="visible"/>
                                      </p:to>
                                    </p:set>
                                    <p:animEffect transition="in" filter="dissolve">
                                      <p:cBhvr>
                                        <p:cTn id="38" dur="500"/>
                                        <p:tgtEl>
                                          <p:spTgt spid="32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7"/>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Correct and Erroneous Judgments</a:t>
            </a:r>
            <a:endParaRPr/>
          </a:p>
        </p:txBody>
      </p:sp>
      <p:sp>
        <p:nvSpPr>
          <p:cNvPr id="332" name="Google Shape;332;p37"/>
          <p:cNvSpPr txBox="1">
            <a:spLocks noGrp="1"/>
          </p:cNvSpPr>
          <p:nvPr>
            <p:ph idx="1"/>
          </p:nvPr>
        </p:nvSpPr>
        <p:spPr>
          <a:prstGeom prst="rect">
            <a:avLst/>
          </a:prstGeom>
          <a:noFill/>
          <a:ln>
            <a:noFill/>
          </a:ln>
        </p:spPr>
        <p:txBody>
          <a:bodyPr spcFirstLastPara="1" wrap="square" lIns="0" tIns="0" rIns="0" bIns="0" anchor="t" anchorCtr="0">
            <a:noAutofit/>
          </a:bodyPr>
          <a:lstStyle/>
          <a:p>
            <a:pPr marL="360000" lvl="0" indent="-360000" algn="l" rtl="0">
              <a:lnSpc>
                <a:spcPct val="120000"/>
              </a:lnSpc>
              <a:spcBef>
                <a:spcPts val="0"/>
              </a:spcBef>
              <a:spcAft>
                <a:spcPts val="0"/>
              </a:spcAft>
              <a:buClr>
                <a:schemeClr val="dk2"/>
              </a:buClr>
              <a:buSzPts val="1400"/>
              <a:buFont typeface="Noto Sans Symbols"/>
              <a:buChar char="🞻"/>
            </a:pPr>
            <a:r>
              <a:rPr lang="en-US" dirty="0"/>
              <a:t>“Follow your conscience…once you have informed it.” (Quote by JPII)</a:t>
            </a:r>
            <a:endParaRPr dirty="0"/>
          </a:p>
          <a:p>
            <a:pPr marL="360000" lvl="0" indent="-360000" algn="l" rtl="0">
              <a:lnSpc>
                <a:spcPct val="120000"/>
              </a:lnSpc>
              <a:spcBef>
                <a:spcPts val="800"/>
              </a:spcBef>
              <a:spcAft>
                <a:spcPts val="0"/>
              </a:spcAft>
              <a:buClr>
                <a:schemeClr val="dk2"/>
              </a:buClr>
              <a:buSzPts val="1400"/>
              <a:buFont typeface="Noto Sans Symbols"/>
              <a:buChar char="🞻"/>
            </a:pPr>
            <a:r>
              <a:rPr lang="en-US" dirty="0"/>
              <a:t>We are always required to follow our conscience – whether it is correct or erroneous.</a:t>
            </a:r>
            <a:endParaRPr dirty="0"/>
          </a:p>
          <a:p>
            <a:pPr marL="360000" lvl="0" indent="-360000" algn="l" rtl="0">
              <a:lnSpc>
                <a:spcPct val="120000"/>
              </a:lnSpc>
              <a:spcBef>
                <a:spcPts val="800"/>
              </a:spcBef>
              <a:spcAft>
                <a:spcPts val="0"/>
              </a:spcAft>
              <a:buClr>
                <a:schemeClr val="dk2"/>
              </a:buClr>
              <a:buSzPts val="1400"/>
              <a:buFont typeface="Noto Sans Symbols"/>
              <a:buChar char="🞻"/>
            </a:pPr>
            <a:r>
              <a:rPr lang="en-US" dirty="0"/>
              <a:t> “Conscience…a window through which one can see outward to </a:t>
            </a:r>
            <a:r>
              <a:rPr lang="en-US" i="1" dirty="0"/>
              <a:t>that common truth which founds and sustains us all.” (Joseph Cardinal Ratzinger, “Conscience &amp; Truth.”</a:t>
            </a:r>
            <a:endParaRPr dirty="0"/>
          </a:p>
          <a:p>
            <a:pPr marL="0" lvl="0" indent="0" algn="l" rtl="0">
              <a:lnSpc>
                <a:spcPct val="120000"/>
              </a:lnSpc>
              <a:spcBef>
                <a:spcPts val="800"/>
              </a:spcBef>
              <a:spcAft>
                <a:spcPts val="0"/>
              </a:spcAft>
              <a:buClr>
                <a:schemeClr val="dk2"/>
              </a:buClr>
              <a:buSzPts val="1400"/>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8"/>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Doubtful Conscience</a:t>
            </a:r>
            <a:endParaRPr/>
          </a:p>
        </p:txBody>
      </p:sp>
      <p:sp>
        <p:nvSpPr>
          <p:cNvPr id="338" name="Google Shape;338;p38"/>
          <p:cNvSpPr txBox="1">
            <a:spLocks noGrp="1"/>
          </p:cNvSpPr>
          <p:nvPr>
            <p:ph idx="1"/>
          </p:nvPr>
        </p:nvSpPr>
        <p:spPr>
          <a:xfrm>
            <a:off x="1343024" y="1471638"/>
            <a:ext cx="10406100" cy="5386500"/>
          </a:xfrm>
          <a:prstGeom prst="rect">
            <a:avLst/>
          </a:prstGeom>
          <a:noFill/>
          <a:ln>
            <a:noFill/>
          </a:ln>
        </p:spPr>
        <p:txBody>
          <a:bodyPr spcFirstLastPara="1" wrap="square" lIns="0" tIns="0" rIns="0" bIns="0" anchor="t" anchorCtr="0">
            <a:noAutofit/>
          </a:bodyPr>
          <a:lstStyle/>
          <a:p>
            <a:pPr marL="360000" lvl="0" indent="-360000" algn="l" rtl="0">
              <a:lnSpc>
                <a:spcPct val="120000"/>
              </a:lnSpc>
              <a:spcBef>
                <a:spcPts val="0"/>
              </a:spcBef>
              <a:spcAft>
                <a:spcPts val="0"/>
              </a:spcAft>
              <a:buClr>
                <a:schemeClr val="dk2"/>
              </a:buClr>
              <a:buSzPts val="1400"/>
              <a:buFont typeface="Noto Sans Symbols"/>
              <a:buChar char="🞻"/>
            </a:pPr>
            <a:r>
              <a:rPr lang="en-US" dirty="0"/>
              <a:t>If we are certain that our conscience is acting correctly, it is called a “certain conscience.”</a:t>
            </a:r>
            <a:endParaRPr dirty="0"/>
          </a:p>
          <a:p>
            <a:pPr marL="360000" lvl="0" indent="-360000" algn="l" rtl="0">
              <a:lnSpc>
                <a:spcPct val="120000"/>
              </a:lnSpc>
              <a:spcBef>
                <a:spcPts val="800"/>
              </a:spcBef>
              <a:spcAft>
                <a:spcPts val="0"/>
              </a:spcAft>
              <a:buClr>
                <a:schemeClr val="dk2"/>
              </a:buClr>
              <a:buSzPts val="1400"/>
              <a:buFont typeface="Noto Sans Symbols"/>
              <a:buChar char="🞻"/>
            </a:pPr>
            <a:r>
              <a:rPr lang="en-US" dirty="0"/>
              <a:t>If we are unsure, it is called a “doubtful conscience.”</a:t>
            </a:r>
            <a:endParaRPr dirty="0"/>
          </a:p>
          <a:p>
            <a:pPr marL="360000" lvl="0" indent="-360000" algn="l" rtl="0">
              <a:lnSpc>
                <a:spcPct val="120000"/>
              </a:lnSpc>
              <a:spcBef>
                <a:spcPts val="800"/>
              </a:spcBef>
              <a:spcAft>
                <a:spcPts val="0"/>
              </a:spcAft>
              <a:buClr>
                <a:schemeClr val="dk2"/>
              </a:buClr>
              <a:buSzPts val="1400"/>
              <a:buFont typeface="Noto Sans Symbols"/>
              <a:buChar char="🞻"/>
            </a:pPr>
            <a:r>
              <a:rPr lang="en-US" dirty="0"/>
              <a:t>Morally, a person cannot act on a doubtful conscience because it could lead to the risk of doing something evil. </a:t>
            </a:r>
            <a:endParaRPr dirty="0"/>
          </a:p>
          <a:p>
            <a:pPr marL="0" lvl="0" indent="0" algn="l" rtl="0">
              <a:lnSpc>
                <a:spcPct val="120000"/>
              </a:lnSpc>
              <a:spcBef>
                <a:spcPts val="800"/>
              </a:spcBef>
              <a:spcAft>
                <a:spcPts val="0"/>
              </a:spcAft>
              <a:buClr>
                <a:schemeClr val="dk2"/>
              </a:buClr>
              <a:buSzPts val="1400"/>
              <a:buNone/>
            </a:pPr>
            <a:r>
              <a:rPr lang="en-US" dirty="0"/>
              <a:t>Two cases:</a:t>
            </a:r>
            <a:endParaRPr dirty="0"/>
          </a:p>
          <a:p>
            <a:pPr marL="457200" lvl="0" indent="-457200" algn="l" rtl="0">
              <a:lnSpc>
                <a:spcPct val="120000"/>
              </a:lnSpc>
              <a:spcBef>
                <a:spcPts val="800"/>
              </a:spcBef>
              <a:spcAft>
                <a:spcPts val="0"/>
              </a:spcAft>
              <a:buClr>
                <a:schemeClr val="dk2"/>
              </a:buClr>
              <a:buSzPts val="1400"/>
              <a:buAutoNum type="arabicPeriod"/>
            </a:pPr>
            <a:r>
              <a:rPr lang="en-US" dirty="0"/>
              <a:t>A doubtful obligation is binding: Always follow a safer course - a hunter goes out to hunt deer. He hears movement in the brush 200 yards away, but cannot tell if it is a deer or another hunter. He is morally obligated to take the safer course of action.</a:t>
            </a:r>
            <a:endParaRPr dirty="0"/>
          </a:p>
          <a:p>
            <a:pPr marL="457200" lvl="0" indent="-457200" algn="l" rtl="0">
              <a:lnSpc>
                <a:spcPct val="120000"/>
              </a:lnSpc>
              <a:spcBef>
                <a:spcPts val="800"/>
              </a:spcBef>
              <a:spcAft>
                <a:spcPts val="0"/>
              </a:spcAft>
              <a:buClr>
                <a:schemeClr val="dk2"/>
              </a:buClr>
              <a:buSzPts val="1400"/>
              <a:buAutoNum type="arabicPeriod"/>
            </a:pPr>
            <a:r>
              <a:rPr lang="en-US" dirty="0"/>
              <a:t>A doubtful obligation is not binding: e.g., neighbors fruit falling in my yard or the speed limit on a highway. In these cases, after trying to find out my obligation, if I am still in doubt, you are morally justified to act according to your personal preferences.</a:t>
            </a:r>
            <a:endParaRPr dirty="0"/>
          </a:p>
        </p:txBody>
      </p:sp>
      <p:sp>
        <p:nvSpPr>
          <p:cNvPr id="4" name="TextBox 3">
            <a:extLst>
              <a:ext uri="{FF2B5EF4-FFF2-40B4-BE49-F238E27FC236}">
                <a16:creationId xmlns:a16="http://schemas.microsoft.com/office/drawing/2014/main" id="{83BB59E6-365C-364A-992B-D604E6272962}"/>
              </a:ext>
            </a:extLst>
          </p:cNvPr>
          <p:cNvSpPr txBox="1"/>
          <p:nvPr/>
        </p:nvSpPr>
        <p:spPr>
          <a:xfrm>
            <a:off x="6717243" y="3115733"/>
            <a:ext cx="4131733" cy="923330"/>
          </a:xfrm>
          <a:prstGeom prst="rect">
            <a:avLst/>
          </a:prstGeom>
          <a:noFill/>
        </p:spPr>
        <p:txBody>
          <a:bodyPr wrap="square" rtlCol="0">
            <a:spAutoFit/>
          </a:bodyPr>
          <a:lstStyle/>
          <a:p>
            <a:pPr algn="r"/>
            <a:r>
              <a:rPr lang="en-US" dirty="0">
                <a:solidFill>
                  <a:srgbClr val="FF0000"/>
                </a:solidFill>
              </a:rPr>
              <a:t>Moral Norm</a:t>
            </a:r>
          </a:p>
          <a:p>
            <a:pPr algn="r"/>
            <a:r>
              <a:rPr lang="en-US" dirty="0">
                <a:solidFill>
                  <a:srgbClr val="FF0000"/>
                </a:solidFill>
              </a:rPr>
              <a:t>Particular Act</a:t>
            </a:r>
          </a:p>
          <a:p>
            <a:pPr algn="r"/>
            <a:r>
              <a:rPr lang="en-US" dirty="0">
                <a:solidFill>
                  <a:srgbClr val="FF0000"/>
                </a:solidFill>
              </a:rPr>
              <a:t>Moral Judgement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
                                            <p:txEl>
                                              <p:pRg st="0" end="0"/>
                                            </p:txEl>
                                          </p:spTgt>
                                        </p:tgtEl>
                                        <p:attrNameLst>
                                          <p:attrName>style.visibility</p:attrName>
                                        </p:attrNameLst>
                                      </p:cBhvr>
                                      <p:to>
                                        <p:strVal val="visible"/>
                                      </p:to>
                                    </p:set>
                                    <p:anim calcmode="lin" valueType="num">
                                      <p:cBhvr additive="base">
                                        <p:cTn id="7" dur="500" fill="hold"/>
                                        <p:tgtEl>
                                          <p:spTgt spid="33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8">
                                            <p:txEl>
                                              <p:pRg st="1" end="1"/>
                                            </p:txEl>
                                          </p:spTgt>
                                        </p:tgtEl>
                                        <p:attrNameLst>
                                          <p:attrName>style.visibility</p:attrName>
                                        </p:attrNameLst>
                                      </p:cBhvr>
                                      <p:to>
                                        <p:strVal val="visible"/>
                                      </p:to>
                                    </p:set>
                                    <p:anim calcmode="lin" valueType="num">
                                      <p:cBhvr additive="base">
                                        <p:cTn id="13" dur="500" fill="hold"/>
                                        <p:tgtEl>
                                          <p:spTgt spid="33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8">
                                            <p:txEl>
                                              <p:pRg st="2" end="2"/>
                                            </p:txEl>
                                          </p:spTgt>
                                        </p:tgtEl>
                                        <p:attrNameLst>
                                          <p:attrName>style.visibility</p:attrName>
                                        </p:attrNameLst>
                                      </p:cBhvr>
                                      <p:to>
                                        <p:strVal val="visible"/>
                                      </p:to>
                                    </p:set>
                                    <p:anim calcmode="lin" valueType="num">
                                      <p:cBhvr additive="base">
                                        <p:cTn id="19" dur="500" fill="hold"/>
                                        <p:tgtEl>
                                          <p:spTgt spid="33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8">
                                            <p:txEl>
                                              <p:pRg st="3" end="3"/>
                                            </p:txEl>
                                          </p:spTgt>
                                        </p:tgtEl>
                                        <p:attrNameLst>
                                          <p:attrName>style.visibility</p:attrName>
                                        </p:attrNameLst>
                                      </p:cBhvr>
                                      <p:to>
                                        <p:strVal val="visible"/>
                                      </p:to>
                                    </p:set>
                                    <p:anim calcmode="lin" valueType="num">
                                      <p:cBhvr additive="base">
                                        <p:cTn id="25" dur="500" fill="hold"/>
                                        <p:tgtEl>
                                          <p:spTgt spid="33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8">
                                            <p:txEl>
                                              <p:pRg st="4" end="4"/>
                                            </p:txEl>
                                          </p:spTgt>
                                        </p:tgtEl>
                                        <p:attrNameLst>
                                          <p:attrName>style.visibility</p:attrName>
                                        </p:attrNameLst>
                                      </p:cBhvr>
                                      <p:to>
                                        <p:strVal val="visible"/>
                                      </p:to>
                                    </p:set>
                                    <p:anim calcmode="lin" valueType="num">
                                      <p:cBhvr additive="base">
                                        <p:cTn id="31" dur="500" fill="hold"/>
                                        <p:tgtEl>
                                          <p:spTgt spid="33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38">
                                            <p:txEl>
                                              <p:pRg st="5" end="5"/>
                                            </p:txEl>
                                          </p:spTgt>
                                        </p:tgtEl>
                                        <p:attrNameLst>
                                          <p:attrName>style.visibility</p:attrName>
                                        </p:attrNameLst>
                                      </p:cBhvr>
                                      <p:to>
                                        <p:strVal val="visible"/>
                                      </p:to>
                                    </p:set>
                                    <p:anim calcmode="lin" valueType="num">
                                      <p:cBhvr additive="base">
                                        <p:cTn id="37" dur="500" fill="hold"/>
                                        <p:tgtEl>
                                          <p:spTgt spid="33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3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9"/>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Forming a Conscience</a:t>
            </a:r>
            <a:endParaRPr/>
          </a:p>
        </p:txBody>
      </p:sp>
      <p:sp>
        <p:nvSpPr>
          <p:cNvPr id="344" name="Google Shape;344;p39"/>
          <p:cNvSpPr txBox="1">
            <a:spLocks noGrp="1"/>
          </p:cNvSpPr>
          <p:nvPr>
            <p:ph idx="1"/>
          </p:nvPr>
        </p:nvSpPr>
        <p:spPr>
          <a:xfrm>
            <a:off x="1343025" y="1357803"/>
            <a:ext cx="10406100" cy="4623000"/>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dirty="0"/>
              <a:t>Becoming more knowledgeable of the truth of the objective moral law and its application to the particular act under consideration.</a:t>
            </a:r>
            <a:endParaRPr dirty="0"/>
          </a:p>
          <a:p>
            <a:pPr marL="0" lvl="0" indent="0" algn="l" rtl="0">
              <a:lnSpc>
                <a:spcPct val="120000"/>
              </a:lnSpc>
              <a:spcBef>
                <a:spcPts val="800"/>
              </a:spcBef>
              <a:spcAft>
                <a:spcPts val="0"/>
              </a:spcAft>
              <a:buClr>
                <a:schemeClr val="dk2"/>
              </a:buClr>
              <a:buSzPts val="1400"/>
              <a:buNone/>
            </a:pPr>
            <a:r>
              <a:rPr lang="en-US" dirty="0"/>
              <a:t>“Conscience without truth is like eyes without light. It is worthless! Informing the conscience is like ‘turning the lights on’ so that the intellect can make a correct judgment about the nature of the act a person is considering doing.”</a:t>
            </a:r>
            <a:endParaRPr dirty="0"/>
          </a:p>
          <a:p>
            <a:pPr marL="457200" lvl="0" indent="-457200" algn="l" rtl="0">
              <a:lnSpc>
                <a:spcPct val="120000"/>
              </a:lnSpc>
              <a:spcBef>
                <a:spcPts val="800"/>
              </a:spcBef>
              <a:spcAft>
                <a:spcPts val="0"/>
              </a:spcAft>
              <a:buClr>
                <a:schemeClr val="dk2"/>
              </a:buClr>
              <a:buSzPts val="1400"/>
              <a:buAutoNum type="arabicPeriod"/>
            </a:pPr>
            <a:r>
              <a:rPr lang="en-US" dirty="0"/>
              <a:t>Reflect on human nature itself and draw conclusions from its reflection. “The habit of basic moral awareness, is present in every human being.” (Romans 3: 14-16 “…what the law requires is written in their hearts.”)</a:t>
            </a:r>
            <a:endParaRPr dirty="0"/>
          </a:p>
          <a:p>
            <a:pPr marL="457200" lvl="0" indent="-457200" algn="l" rtl="0">
              <a:lnSpc>
                <a:spcPct val="120000"/>
              </a:lnSpc>
              <a:spcBef>
                <a:spcPts val="800"/>
              </a:spcBef>
              <a:spcAft>
                <a:spcPts val="0"/>
              </a:spcAft>
              <a:buClr>
                <a:schemeClr val="dk2"/>
              </a:buClr>
              <a:buSzPts val="1400"/>
              <a:buAutoNum type="arabicPeriod"/>
            </a:pPr>
            <a:r>
              <a:rPr lang="en-US" dirty="0"/>
              <a:t>Divine revelation</a:t>
            </a:r>
            <a:endParaRPr dirty="0"/>
          </a:p>
          <a:p>
            <a:pPr marL="457200" lvl="0" indent="-457200" algn="l" rtl="0">
              <a:lnSpc>
                <a:spcPct val="120000"/>
              </a:lnSpc>
              <a:spcBef>
                <a:spcPts val="800"/>
              </a:spcBef>
              <a:spcAft>
                <a:spcPts val="0"/>
              </a:spcAft>
              <a:buClr>
                <a:schemeClr val="dk2"/>
              </a:buClr>
              <a:buSzPts val="1400"/>
              <a:buAutoNum type="arabicPeriod"/>
            </a:pPr>
            <a:r>
              <a:rPr lang="en-US" dirty="0"/>
              <a:t>Teachings of Christ</a:t>
            </a:r>
            <a:endParaRPr dirty="0"/>
          </a:p>
          <a:p>
            <a:pPr marL="457200" lvl="0" indent="-457200" algn="l" rtl="0">
              <a:lnSpc>
                <a:spcPct val="120000"/>
              </a:lnSpc>
              <a:spcBef>
                <a:spcPts val="800"/>
              </a:spcBef>
              <a:spcAft>
                <a:spcPts val="0"/>
              </a:spcAft>
              <a:buClr>
                <a:schemeClr val="dk2"/>
              </a:buClr>
              <a:buSzPts val="1400"/>
              <a:buAutoNum type="arabicPeriod"/>
            </a:pPr>
            <a:r>
              <a:rPr lang="en-US" dirty="0"/>
              <a:t>Through the Catholic Church </a:t>
            </a:r>
            <a:endParaRPr dirty="0"/>
          </a:p>
          <a:p>
            <a:pPr marL="457200" lvl="0" indent="-368300" algn="l" rtl="0">
              <a:lnSpc>
                <a:spcPct val="120000"/>
              </a:lnSpc>
              <a:spcBef>
                <a:spcPts val="800"/>
              </a:spcBef>
              <a:spcAft>
                <a:spcPts val="0"/>
              </a:spcAft>
              <a:buClr>
                <a:schemeClr val="dk2"/>
              </a:buClr>
              <a:buSzPts val="1400"/>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4">
                                            <p:txEl>
                                              <p:pRg st="0" end="0"/>
                                            </p:txEl>
                                          </p:spTgt>
                                        </p:tgtEl>
                                        <p:attrNameLst>
                                          <p:attrName>style.visibility</p:attrName>
                                        </p:attrNameLst>
                                      </p:cBhvr>
                                      <p:to>
                                        <p:strVal val="visible"/>
                                      </p:to>
                                    </p:set>
                                    <p:animEffect transition="in" filter="blinds(horizontal)">
                                      <p:cBhvr>
                                        <p:cTn id="7" dur="500"/>
                                        <p:tgtEl>
                                          <p:spTgt spid="3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4">
                                            <p:txEl>
                                              <p:pRg st="1" end="1"/>
                                            </p:txEl>
                                          </p:spTgt>
                                        </p:tgtEl>
                                        <p:attrNameLst>
                                          <p:attrName>style.visibility</p:attrName>
                                        </p:attrNameLst>
                                      </p:cBhvr>
                                      <p:to>
                                        <p:strVal val="visible"/>
                                      </p:to>
                                    </p:set>
                                    <p:animEffect transition="in" filter="blinds(horizontal)">
                                      <p:cBhvr>
                                        <p:cTn id="12" dur="500"/>
                                        <p:tgtEl>
                                          <p:spTgt spid="3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4">
                                            <p:txEl>
                                              <p:pRg st="2" end="2"/>
                                            </p:txEl>
                                          </p:spTgt>
                                        </p:tgtEl>
                                        <p:attrNameLst>
                                          <p:attrName>style.visibility</p:attrName>
                                        </p:attrNameLst>
                                      </p:cBhvr>
                                      <p:to>
                                        <p:strVal val="visible"/>
                                      </p:to>
                                    </p:set>
                                    <p:animEffect transition="in" filter="blinds(horizontal)">
                                      <p:cBhvr>
                                        <p:cTn id="17" dur="500"/>
                                        <p:tgtEl>
                                          <p:spTgt spid="34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4">
                                            <p:txEl>
                                              <p:pRg st="3" end="3"/>
                                            </p:txEl>
                                          </p:spTgt>
                                        </p:tgtEl>
                                        <p:attrNameLst>
                                          <p:attrName>style.visibility</p:attrName>
                                        </p:attrNameLst>
                                      </p:cBhvr>
                                      <p:to>
                                        <p:strVal val="visible"/>
                                      </p:to>
                                    </p:set>
                                    <p:animEffect transition="in" filter="blinds(horizontal)">
                                      <p:cBhvr>
                                        <p:cTn id="22" dur="500"/>
                                        <p:tgtEl>
                                          <p:spTgt spid="34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44">
                                            <p:txEl>
                                              <p:pRg st="4" end="4"/>
                                            </p:txEl>
                                          </p:spTgt>
                                        </p:tgtEl>
                                        <p:attrNameLst>
                                          <p:attrName>style.visibility</p:attrName>
                                        </p:attrNameLst>
                                      </p:cBhvr>
                                      <p:to>
                                        <p:strVal val="visible"/>
                                      </p:to>
                                    </p:set>
                                    <p:animEffect transition="in" filter="blinds(horizontal)">
                                      <p:cBhvr>
                                        <p:cTn id="27" dur="500"/>
                                        <p:tgtEl>
                                          <p:spTgt spid="34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44">
                                            <p:txEl>
                                              <p:pRg st="5" end="5"/>
                                            </p:txEl>
                                          </p:spTgt>
                                        </p:tgtEl>
                                        <p:attrNameLst>
                                          <p:attrName>style.visibility</p:attrName>
                                        </p:attrNameLst>
                                      </p:cBhvr>
                                      <p:to>
                                        <p:strVal val="visible"/>
                                      </p:to>
                                    </p:set>
                                    <p:animEffect transition="in" filter="blinds(horizontal)">
                                      <p:cBhvr>
                                        <p:cTn id="32" dur="500"/>
                                        <p:tgtEl>
                                          <p:spTgt spid="34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C36F8-2A99-EF4C-946E-EFEBFDED3CDC}"/>
              </a:ext>
            </a:extLst>
          </p:cNvPr>
          <p:cNvSpPr>
            <a:spLocks noGrp="1"/>
          </p:cNvSpPr>
          <p:nvPr>
            <p:ph type="title"/>
          </p:nvPr>
        </p:nvSpPr>
        <p:spPr/>
        <p:txBody>
          <a:bodyPr/>
          <a:lstStyle/>
          <a:p>
            <a:pPr algn="ctr"/>
            <a:r>
              <a:rPr lang="en-US" dirty="0"/>
              <a:t>Quick Review</a:t>
            </a:r>
          </a:p>
        </p:txBody>
      </p:sp>
      <p:sp>
        <p:nvSpPr>
          <p:cNvPr id="3" name="Content Placeholder 2">
            <a:extLst>
              <a:ext uri="{FF2B5EF4-FFF2-40B4-BE49-F238E27FC236}">
                <a16:creationId xmlns:a16="http://schemas.microsoft.com/office/drawing/2014/main" id="{4ADBE44C-A84E-9945-8010-141DE6CD24AB}"/>
              </a:ext>
            </a:extLst>
          </p:cNvPr>
          <p:cNvSpPr>
            <a:spLocks noGrp="1"/>
          </p:cNvSpPr>
          <p:nvPr>
            <p:ph idx="1"/>
          </p:nvPr>
        </p:nvSpPr>
        <p:spPr/>
        <p:txBody>
          <a:bodyPr/>
          <a:lstStyle/>
          <a:p>
            <a:r>
              <a:rPr lang="en-US" dirty="0"/>
              <a:t>Truth</a:t>
            </a:r>
          </a:p>
          <a:p>
            <a:r>
              <a:rPr lang="en-US" dirty="0"/>
              <a:t>Law</a:t>
            </a:r>
          </a:p>
          <a:p>
            <a:r>
              <a:rPr lang="en-US" dirty="0"/>
              <a:t>Rights</a:t>
            </a:r>
          </a:p>
          <a:p>
            <a:r>
              <a:rPr lang="en-US" dirty="0"/>
              <a:t>Power </a:t>
            </a:r>
          </a:p>
          <a:p>
            <a:r>
              <a:rPr lang="en-US" dirty="0"/>
              <a:t>Conscience </a:t>
            </a:r>
          </a:p>
          <a:p>
            <a:endParaRPr lang="en-US" dirty="0"/>
          </a:p>
          <a:p>
            <a:r>
              <a:rPr lang="en-US" dirty="0"/>
              <a:t>The Making of a Good Act</a:t>
            </a:r>
          </a:p>
        </p:txBody>
      </p:sp>
    </p:spTree>
    <p:extLst>
      <p:ext uri="{BB962C8B-B14F-4D97-AF65-F5344CB8AC3E}">
        <p14:creationId xmlns:p14="http://schemas.microsoft.com/office/powerpoint/2010/main" val="269760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EDFD8-8849-444F-B242-3EA8244331C8}"/>
              </a:ext>
            </a:extLst>
          </p:cNvPr>
          <p:cNvSpPr>
            <a:spLocks noGrp="1"/>
          </p:cNvSpPr>
          <p:nvPr>
            <p:ph type="title"/>
          </p:nvPr>
        </p:nvSpPr>
        <p:spPr/>
        <p:txBody>
          <a:bodyPr/>
          <a:lstStyle/>
          <a:p>
            <a:pPr algn="ctr"/>
            <a:r>
              <a:rPr lang="en-US" dirty="0"/>
              <a:t>The Making of a Good Act</a:t>
            </a:r>
          </a:p>
        </p:txBody>
      </p:sp>
      <p:sp>
        <p:nvSpPr>
          <p:cNvPr id="3" name="Content Placeholder 2">
            <a:extLst>
              <a:ext uri="{FF2B5EF4-FFF2-40B4-BE49-F238E27FC236}">
                <a16:creationId xmlns:a16="http://schemas.microsoft.com/office/drawing/2014/main" id="{1E130486-0120-7B44-9E5E-7E7DF3501A0D}"/>
              </a:ext>
            </a:extLst>
          </p:cNvPr>
          <p:cNvSpPr>
            <a:spLocks noGrp="1"/>
          </p:cNvSpPr>
          <p:nvPr>
            <p:ph idx="1"/>
          </p:nvPr>
        </p:nvSpPr>
        <p:spPr/>
        <p:txBody>
          <a:bodyPr/>
          <a:lstStyle/>
          <a:p>
            <a:pPr marL="0" indent="0" algn="ctr">
              <a:buNone/>
            </a:pPr>
            <a:r>
              <a:rPr lang="en-US" dirty="0"/>
              <a:t>“The end cannot justify the means.” </a:t>
            </a:r>
          </a:p>
          <a:p>
            <a:pPr marL="0" indent="0" algn="ctr">
              <a:buNone/>
            </a:pPr>
            <a:r>
              <a:rPr lang="en-US" dirty="0"/>
              <a:t>	We can never do evil in order to obtain some good!</a:t>
            </a:r>
          </a:p>
          <a:p>
            <a:pPr marL="0" indent="0" algn="ctr">
              <a:buNone/>
            </a:pPr>
            <a:endParaRPr lang="en-US" dirty="0"/>
          </a:p>
          <a:p>
            <a:pPr marL="0" indent="0" algn="ctr">
              <a:buNone/>
            </a:pPr>
            <a:r>
              <a:rPr lang="en-US" dirty="0"/>
              <a:t>An act is comprised of three conditions regardless of whether it is </a:t>
            </a:r>
          </a:p>
          <a:p>
            <a:pPr marL="0" indent="0" algn="ctr">
              <a:buNone/>
            </a:pPr>
            <a:r>
              <a:rPr lang="en-US" dirty="0"/>
              <a:t>morally good, morally neutral, morally evil:</a:t>
            </a:r>
          </a:p>
          <a:p>
            <a:pPr marL="0" indent="0" algn="ctr">
              <a:buNone/>
            </a:pPr>
            <a:r>
              <a:rPr lang="en-US" dirty="0"/>
              <a:t>The Object – </a:t>
            </a:r>
            <a:r>
              <a:rPr lang="en-US" dirty="0">
                <a:solidFill>
                  <a:srgbClr val="FF0000">
                    <a:alpha val="77000"/>
                  </a:srgbClr>
                </a:solidFill>
              </a:rPr>
              <a:t>What</a:t>
            </a:r>
            <a:r>
              <a:rPr lang="en-US" dirty="0"/>
              <a:t> is being done</a:t>
            </a:r>
          </a:p>
          <a:p>
            <a:pPr marL="0" indent="0" algn="ctr">
              <a:buNone/>
            </a:pPr>
            <a:r>
              <a:rPr lang="en-US" dirty="0"/>
              <a:t>The End – </a:t>
            </a:r>
            <a:r>
              <a:rPr lang="en-US" dirty="0">
                <a:solidFill>
                  <a:srgbClr val="FF0000">
                    <a:alpha val="77000"/>
                  </a:srgbClr>
                </a:solidFill>
              </a:rPr>
              <a:t>Why</a:t>
            </a:r>
            <a:r>
              <a:rPr lang="en-US" dirty="0"/>
              <a:t> it is being done</a:t>
            </a:r>
          </a:p>
          <a:p>
            <a:pPr marL="0" indent="0" algn="ctr">
              <a:buNone/>
            </a:pPr>
            <a:r>
              <a:rPr lang="en-US" dirty="0"/>
              <a:t>The Circumstances – </a:t>
            </a:r>
            <a:r>
              <a:rPr lang="en-US" dirty="0">
                <a:solidFill>
                  <a:srgbClr val="FF0000">
                    <a:alpha val="77000"/>
                  </a:srgbClr>
                </a:solidFill>
              </a:rPr>
              <a:t>When</a:t>
            </a:r>
            <a:r>
              <a:rPr lang="en-US" dirty="0"/>
              <a:t>, </a:t>
            </a:r>
            <a:r>
              <a:rPr lang="en-US" dirty="0">
                <a:solidFill>
                  <a:srgbClr val="FF0000">
                    <a:alpha val="77000"/>
                  </a:srgbClr>
                </a:solidFill>
              </a:rPr>
              <a:t>where</a:t>
            </a:r>
            <a:r>
              <a:rPr lang="en-US" dirty="0"/>
              <a:t>, </a:t>
            </a:r>
            <a:r>
              <a:rPr lang="en-US" dirty="0">
                <a:solidFill>
                  <a:srgbClr val="FF0000">
                    <a:alpha val="77000"/>
                  </a:srgbClr>
                </a:solidFill>
              </a:rPr>
              <a:t>how</a:t>
            </a:r>
            <a:r>
              <a:rPr lang="en-US" dirty="0"/>
              <a:t>, </a:t>
            </a:r>
            <a:r>
              <a:rPr lang="en-US" dirty="0">
                <a:solidFill>
                  <a:srgbClr val="FF0000">
                    <a:alpha val="77000"/>
                  </a:srgbClr>
                </a:solidFill>
              </a:rPr>
              <a:t>to whom </a:t>
            </a:r>
            <a:r>
              <a:rPr lang="en-US" dirty="0"/>
              <a:t>it is being done.</a:t>
            </a:r>
          </a:p>
          <a:p>
            <a:pPr marL="0" indent="0" algn="ctr">
              <a:buNone/>
            </a:pPr>
            <a:endParaRPr lang="en-US" dirty="0"/>
          </a:p>
        </p:txBody>
      </p:sp>
    </p:spTree>
    <p:extLst>
      <p:ext uri="{BB962C8B-B14F-4D97-AF65-F5344CB8AC3E}">
        <p14:creationId xmlns:p14="http://schemas.microsoft.com/office/powerpoint/2010/main" val="1770133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EDFD8-8849-444F-B242-3EA8244331C8}"/>
              </a:ext>
            </a:extLst>
          </p:cNvPr>
          <p:cNvSpPr>
            <a:spLocks noGrp="1"/>
          </p:cNvSpPr>
          <p:nvPr>
            <p:ph type="title"/>
          </p:nvPr>
        </p:nvSpPr>
        <p:spPr/>
        <p:txBody>
          <a:bodyPr/>
          <a:lstStyle/>
          <a:p>
            <a:pPr algn="ctr"/>
            <a:r>
              <a:rPr lang="en-US" dirty="0"/>
              <a:t>The Making of a Good Act</a:t>
            </a:r>
          </a:p>
        </p:txBody>
      </p:sp>
      <p:sp>
        <p:nvSpPr>
          <p:cNvPr id="3" name="Content Placeholder 2">
            <a:extLst>
              <a:ext uri="{FF2B5EF4-FFF2-40B4-BE49-F238E27FC236}">
                <a16:creationId xmlns:a16="http://schemas.microsoft.com/office/drawing/2014/main" id="{1E130486-0120-7B44-9E5E-7E7DF3501A0D}"/>
              </a:ext>
            </a:extLst>
          </p:cNvPr>
          <p:cNvSpPr>
            <a:spLocks noGrp="1"/>
          </p:cNvSpPr>
          <p:nvPr>
            <p:ph idx="1"/>
          </p:nvPr>
        </p:nvSpPr>
        <p:spPr/>
        <p:txBody>
          <a:bodyPr/>
          <a:lstStyle/>
          <a:p>
            <a:pPr marL="0" indent="0" algn="ctr">
              <a:buNone/>
            </a:pPr>
            <a:r>
              <a:rPr lang="en-US" dirty="0"/>
              <a:t>The Object – </a:t>
            </a:r>
            <a:r>
              <a:rPr lang="en-US" dirty="0">
                <a:solidFill>
                  <a:srgbClr val="FF0000">
                    <a:alpha val="77000"/>
                  </a:srgbClr>
                </a:solidFill>
              </a:rPr>
              <a:t>What</a:t>
            </a:r>
            <a:r>
              <a:rPr lang="en-US" dirty="0"/>
              <a:t> is being done</a:t>
            </a:r>
          </a:p>
          <a:p>
            <a:pPr marL="0" indent="0" algn="ctr">
              <a:buNone/>
            </a:pPr>
            <a:r>
              <a:rPr lang="en-US" dirty="0"/>
              <a:t>Certain acts which are evil within themselves, are called Intrinsically evil acts. Doing something that itself is evil                                                                                                       (intentionally lying, stealing, killing, direct abortion, euthanasia) </a:t>
            </a:r>
          </a:p>
          <a:p>
            <a:pPr marL="0" indent="0" algn="ctr">
              <a:buNone/>
            </a:pPr>
            <a:r>
              <a:rPr lang="en-US" dirty="0"/>
              <a:t>The End – </a:t>
            </a:r>
            <a:r>
              <a:rPr lang="en-US" dirty="0">
                <a:solidFill>
                  <a:srgbClr val="FF0000">
                    <a:alpha val="77000"/>
                  </a:srgbClr>
                </a:solidFill>
              </a:rPr>
              <a:t>Why</a:t>
            </a:r>
            <a:r>
              <a:rPr lang="en-US" dirty="0"/>
              <a:t> it is being done</a:t>
            </a:r>
          </a:p>
          <a:p>
            <a:pPr marL="0" indent="0" algn="ctr">
              <a:buNone/>
            </a:pPr>
            <a:r>
              <a:rPr lang="en-US" dirty="0"/>
              <a:t>A person may walk </a:t>
            </a:r>
            <a:r>
              <a:rPr lang="en-US" i="1" dirty="0"/>
              <a:t>for exercise, </a:t>
            </a:r>
            <a:r>
              <a:rPr lang="en-US" dirty="0"/>
              <a:t>or sing </a:t>
            </a:r>
            <a:r>
              <a:rPr lang="en-US" i="1" dirty="0"/>
              <a:t>for money</a:t>
            </a:r>
            <a:r>
              <a:rPr lang="en-US" dirty="0"/>
              <a:t>, or steal </a:t>
            </a:r>
            <a:r>
              <a:rPr lang="en-US" i="1" dirty="0"/>
              <a:t>for drugs</a:t>
            </a:r>
            <a:r>
              <a:rPr lang="en-US" dirty="0"/>
              <a:t>. Normally the act (object) and end are different, but they sometimes may be the same. </a:t>
            </a:r>
          </a:p>
          <a:p>
            <a:pPr marL="0" indent="0" algn="ctr">
              <a:buNone/>
            </a:pPr>
            <a:r>
              <a:rPr lang="en-US" dirty="0"/>
              <a:t>Husband loves his wife for no other reason because she is lovable.</a:t>
            </a:r>
          </a:p>
          <a:p>
            <a:pPr marL="0" indent="0" algn="ctr">
              <a:buNone/>
            </a:pPr>
            <a:r>
              <a:rPr lang="en-US" dirty="0"/>
              <a:t>You love God for no other reason than simply to love him.</a:t>
            </a:r>
          </a:p>
          <a:p>
            <a:pPr marL="0" indent="0" algn="ctr">
              <a:buNone/>
            </a:pPr>
            <a:endParaRPr lang="en-US" dirty="0"/>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36794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1"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additive="base">
                                        <p:cTn id="4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EDFD8-8849-444F-B242-3EA8244331C8}"/>
              </a:ext>
            </a:extLst>
          </p:cNvPr>
          <p:cNvSpPr>
            <a:spLocks noGrp="1"/>
          </p:cNvSpPr>
          <p:nvPr>
            <p:ph type="title"/>
          </p:nvPr>
        </p:nvSpPr>
        <p:spPr/>
        <p:txBody>
          <a:bodyPr/>
          <a:lstStyle/>
          <a:p>
            <a:pPr algn="ctr"/>
            <a:r>
              <a:rPr lang="en-US" dirty="0"/>
              <a:t>The Making of a Good Act</a:t>
            </a:r>
          </a:p>
        </p:txBody>
      </p:sp>
      <p:sp>
        <p:nvSpPr>
          <p:cNvPr id="3" name="Content Placeholder 2">
            <a:extLst>
              <a:ext uri="{FF2B5EF4-FFF2-40B4-BE49-F238E27FC236}">
                <a16:creationId xmlns:a16="http://schemas.microsoft.com/office/drawing/2014/main" id="{1E130486-0120-7B44-9E5E-7E7DF3501A0D}"/>
              </a:ext>
            </a:extLst>
          </p:cNvPr>
          <p:cNvSpPr>
            <a:spLocks noGrp="1"/>
          </p:cNvSpPr>
          <p:nvPr>
            <p:ph idx="1"/>
          </p:nvPr>
        </p:nvSpPr>
        <p:spPr/>
        <p:txBody>
          <a:bodyPr/>
          <a:lstStyle/>
          <a:p>
            <a:pPr marL="0" indent="0" algn="ctr">
              <a:buNone/>
            </a:pPr>
            <a:r>
              <a:rPr lang="en-US" dirty="0"/>
              <a:t>The Circumstances – </a:t>
            </a:r>
            <a:r>
              <a:rPr lang="en-US" dirty="0">
                <a:solidFill>
                  <a:srgbClr val="FF0000">
                    <a:alpha val="77000"/>
                  </a:srgbClr>
                </a:solidFill>
              </a:rPr>
              <a:t>When</a:t>
            </a:r>
            <a:r>
              <a:rPr lang="en-US" dirty="0"/>
              <a:t>, </a:t>
            </a:r>
            <a:r>
              <a:rPr lang="en-US" dirty="0">
                <a:solidFill>
                  <a:srgbClr val="FF0000">
                    <a:alpha val="77000"/>
                  </a:srgbClr>
                </a:solidFill>
              </a:rPr>
              <a:t>where</a:t>
            </a:r>
            <a:r>
              <a:rPr lang="en-US" dirty="0"/>
              <a:t>, </a:t>
            </a:r>
            <a:r>
              <a:rPr lang="en-US" dirty="0">
                <a:solidFill>
                  <a:srgbClr val="FF0000">
                    <a:alpha val="77000"/>
                  </a:srgbClr>
                </a:solidFill>
              </a:rPr>
              <a:t>how</a:t>
            </a:r>
            <a:r>
              <a:rPr lang="en-US" dirty="0"/>
              <a:t>, </a:t>
            </a:r>
            <a:r>
              <a:rPr lang="en-US" dirty="0">
                <a:solidFill>
                  <a:srgbClr val="FF0000">
                    <a:alpha val="77000"/>
                  </a:srgbClr>
                </a:solidFill>
              </a:rPr>
              <a:t>to whom </a:t>
            </a:r>
            <a:r>
              <a:rPr lang="en-US" dirty="0"/>
              <a:t>it is being done.</a:t>
            </a:r>
          </a:p>
          <a:p>
            <a:pPr marL="0" indent="0" algn="ctr">
              <a:buNone/>
            </a:pPr>
            <a:r>
              <a:rPr lang="en-US" u="sng" dirty="0"/>
              <a:t>Example of a circumstance which has no moral significance?</a:t>
            </a:r>
          </a:p>
          <a:p>
            <a:pPr marL="0" indent="0" algn="ctr">
              <a:buNone/>
            </a:pPr>
            <a:r>
              <a:rPr lang="en-US" dirty="0"/>
              <a:t>Lying is wrong! Whether I lie to my father or mother doesn’t matter.</a:t>
            </a:r>
          </a:p>
          <a:p>
            <a:pPr marL="0" indent="0" algn="ctr">
              <a:buNone/>
            </a:pPr>
            <a:r>
              <a:rPr lang="en-US" dirty="0"/>
              <a:t>Stealing is wrong! Whether I steal from a rich man or poor man is still stealing. </a:t>
            </a:r>
          </a:p>
          <a:p>
            <a:pPr marL="0" indent="0" algn="ctr">
              <a:buNone/>
            </a:pPr>
            <a:r>
              <a:rPr lang="en-US" u="sng" dirty="0"/>
              <a:t>Examples of a circumstance which has moral significance?</a:t>
            </a:r>
          </a:p>
          <a:p>
            <a:pPr marL="0" indent="0" algn="ctr">
              <a:buNone/>
            </a:pPr>
            <a:r>
              <a:rPr lang="en-US" dirty="0"/>
              <a:t>Visiting the </a:t>
            </a:r>
            <a:r>
              <a:rPr lang="en-US" u="sng" dirty="0"/>
              <a:t>sick or elderly </a:t>
            </a:r>
            <a:r>
              <a:rPr lang="en-US" dirty="0"/>
              <a:t>when you have a </a:t>
            </a:r>
            <a:r>
              <a:rPr lang="en-US" u="sng" dirty="0"/>
              <a:t>busy schedule</a:t>
            </a:r>
            <a:r>
              <a:rPr lang="en-US" dirty="0"/>
              <a:t>.</a:t>
            </a:r>
          </a:p>
          <a:p>
            <a:pPr marL="0" indent="0" algn="ctr">
              <a:buNone/>
            </a:pPr>
            <a:r>
              <a:rPr lang="en-US" u="sng" dirty="0"/>
              <a:t>Speaking the truth </a:t>
            </a:r>
            <a:r>
              <a:rPr lang="en-US" dirty="0"/>
              <a:t>when </a:t>
            </a:r>
            <a:r>
              <a:rPr lang="en-US" u="sng" dirty="0"/>
              <a:t>threatened with persecution</a:t>
            </a:r>
            <a:r>
              <a:rPr lang="en-US" dirty="0"/>
              <a:t>.</a:t>
            </a:r>
          </a:p>
          <a:p>
            <a:pPr marL="0" indent="0" algn="ctr">
              <a:buNone/>
            </a:pPr>
            <a:r>
              <a:rPr lang="en-US" u="sng" dirty="0"/>
              <a:t>Breaking into the principal’s office </a:t>
            </a:r>
            <a:r>
              <a:rPr lang="en-US" dirty="0"/>
              <a:t>and </a:t>
            </a:r>
            <a:r>
              <a:rPr lang="en-US" u="sng" dirty="0"/>
              <a:t>stealing a file</a:t>
            </a:r>
            <a:r>
              <a:rPr lang="en-US" dirty="0"/>
              <a:t>.</a:t>
            </a:r>
          </a:p>
          <a:p>
            <a:pPr marL="0" indent="0" algn="ctr">
              <a:buNone/>
            </a:pPr>
            <a:endParaRPr lang="en-US" dirty="0"/>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224305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5EA8A-5362-0841-98B1-43A237C1AF51}"/>
              </a:ext>
            </a:extLst>
          </p:cNvPr>
          <p:cNvSpPr>
            <a:spLocks noGrp="1"/>
          </p:cNvSpPr>
          <p:nvPr>
            <p:ph type="title"/>
          </p:nvPr>
        </p:nvSpPr>
        <p:spPr/>
        <p:txBody>
          <a:bodyPr/>
          <a:lstStyle/>
          <a:p>
            <a:pPr algn="ctr"/>
            <a:r>
              <a:rPr lang="en-US" dirty="0"/>
              <a:t>A Good Act</a:t>
            </a:r>
          </a:p>
        </p:txBody>
      </p:sp>
      <p:sp>
        <p:nvSpPr>
          <p:cNvPr id="3" name="Content Placeholder 2">
            <a:extLst>
              <a:ext uri="{FF2B5EF4-FFF2-40B4-BE49-F238E27FC236}">
                <a16:creationId xmlns:a16="http://schemas.microsoft.com/office/drawing/2014/main" id="{16AF3680-97F2-F944-B5F0-36252D2B1755}"/>
              </a:ext>
            </a:extLst>
          </p:cNvPr>
          <p:cNvSpPr>
            <a:spLocks noGrp="1"/>
          </p:cNvSpPr>
          <p:nvPr>
            <p:ph idx="1"/>
          </p:nvPr>
        </p:nvSpPr>
        <p:spPr/>
        <p:txBody>
          <a:bodyPr/>
          <a:lstStyle/>
          <a:p>
            <a:pPr marL="0" indent="0" algn="ctr">
              <a:buNone/>
            </a:pPr>
            <a:r>
              <a:rPr lang="en-US" b="1" dirty="0"/>
              <a:t>All three conditions (</a:t>
            </a:r>
            <a:r>
              <a:rPr lang="en-US" b="1" dirty="0">
                <a:solidFill>
                  <a:srgbClr val="FF0000">
                    <a:alpha val="77000"/>
                  </a:srgbClr>
                </a:solidFill>
              </a:rPr>
              <a:t>object, end, circumstance</a:t>
            </a:r>
            <a:r>
              <a:rPr lang="en-US" b="1" dirty="0"/>
              <a:t>) must be good </a:t>
            </a:r>
          </a:p>
          <a:p>
            <a:pPr marL="0" indent="0" algn="ctr">
              <a:buNone/>
            </a:pPr>
            <a:r>
              <a:rPr lang="en-US" b="1" dirty="0"/>
              <a:t>for a voluntary act to be good.</a:t>
            </a:r>
          </a:p>
          <a:p>
            <a:pPr marL="0" indent="0" algn="ctr">
              <a:buNone/>
            </a:pPr>
            <a:r>
              <a:rPr lang="en-US" dirty="0"/>
              <a:t>If one condition does not conform to moral norms, the the entire act is morally wrong.</a:t>
            </a:r>
          </a:p>
          <a:p>
            <a:pPr marL="0" indent="0" algn="ctr">
              <a:buNone/>
            </a:pPr>
            <a:r>
              <a:rPr lang="en-US" dirty="0"/>
              <a:t>An act can not become good just because the intentions are good.</a:t>
            </a:r>
          </a:p>
          <a:p>
            <a:pPr marL="0" indent="0" algn="ctr">
              <a:buNone/>
            </a:pPr>
            <a:r>
              <a:rPr lang="en-US" dirty="0"/>
              <a:t>Killing an aging grandparent suffering with progressively worse cancer!</a:t>
            </a:r>
          </a:p>
          <a:p>
            <a:pPr marL="0" indent="0" algn="ctr">
              <a:buNone/>
            </a:pPr>
            <a:r>
              <a:rPr lang="en-US" dirty="0"/>
              <a:t>Lying because you don’t want to hurt someone!</a:t>
            </a:r>
          </a:p>
          <a:p>
            <a:pPr marL="0" indent="0" algn="ctr">
              <a:buNone/>
            </a:pPr>
            <a:r>
              <a:rPr lang="en-US" dirty="0"/>
              <a:t>Cheating on a test because I need the good grade!</a:t>
            </a:r>
          </a:p>
          <a:p>
            <a:pPr marL="0" indent="0" algn="ctr">
              <a:buNone/>
            </a:pPr>
            <a:r>
              <a:rPr lang="en-US" dirty="0"/>
              <a:t>	</a:t>
            </a:r>
          </a:p>
        </p:txBody>
      </p:sp>
    </p:spTree>
    <p:extLst>
      <p:ext uri="{BB962C8B-B14F-4D97-AF65-F5344CB8AC3E}">
        <p14:creationId xmlns:p14="http://schemas.microsoft.com/office/powerpoint/2010/main" val="138639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35E04-93E9-0545-AD75-250E7BDA7660}"/>
              </a:ext>
            </a:extLst>
          </p:cNvPr>
          <p:cNvSpPr>
            <a:spLocks noGrp="1"/>
          </p:cNvSpPr>
          <p:nvPr>
            <p:ph type="title"/>
          </p:nvPr>
        </p:nvSpPr>
        <p:spPr/>
        <p:txBody>
          <a:bodyPr/>
          <a:lstStyle/>
          <a:p>
            <a:pPr algn="ctr"/>
            <a:r>
              <a:rPr lang="en-US" dirty="0"/>
              <a:t>When is an Act Sinful?</a:t>
            </a:r>
          </a:p>
        </p:txBody>
      </p:sp>
      <p:sp>
        <p:nvSpPr>
          <p:cNvPr id="3" name="Content Placeholder 2">
            <a:extLst>
              <a:ext uri="{FF2B5EF4-FFF2-40B4-BE49-F238E27FC236}">
                <a16:creationId xmlns:a16="http://schemas.microsoft.com/office/drawing/2014/main" id="{14828FB4-25C3-1E45-853A-FCF65A0D336B}"/>
              </a:ext>
            </a:extLst>
          </p:cNvPr>
          <p:cNvSpPr>
            <a:spLocks noGrp="1"/>
          </p:cNvSpPr>
          <p:nvPr>
            <p:ph idx="1"/>
          </p:nvPr>
        </p:nvSpPr>
        <p:spPr>
          <a:xfrm>
            <a:off x="1343025" y="2060575"/>
            <a:ext cx="10406063" cy="4468586"/>
          </a:xfrm>
        </p:spPr>
        <p:txBody>
          <a:bodyPr/>
          <a:lstStyle/>
          <a:p>
            <a:pPr marL="0" indent="0" algn="ctr">
              <a:buNone/>
            </a:pPr>
            <a:r>
              <a:rPr lang="en-US" dirty="0"/>
              <a:t>Only persons can perform a moral act because only a person has an intellect and will.</a:t>
            </a:r>
          </a:p>
          <a:p>
            <a:pPr marL="0" indent="0" algn="ctr">
              <a:buNone/>
            </a:pPr>
            <a:r>
              <a:rPr lang="en-US" dirty="0"/>
              <a:t>Knowledge and consent are essential for an act to be sinful.</a:t>
            </a:r>
          </a:p>
          <a:p>
            <a:pPr marL="0" indent="0">
              <a:buNone/>
            </a:pPr>
            <a:r>
              <a:rPr lang="en-US" u="sng" dirty="0"/>
              <a:t>Interior act</a:t>
            </a:r>
            <a:r>
              <a:rPr lang="en-US" dirty="0"/>
              <a:t>: the will consents to the act with its object, end, and circumstances</a:t>
            </a:r>
          </a:p>
          <a:p>
            <a:pPr marL="0" indent="0" algn="ctr">
              <a:buNone/>
            </a:pPr>
            <a:r>
              <a:rPr lang="en-US" dirty="0"/>
              <a:t>The intellect asks the question: Is this external act good?</a:t>
            </a:r>
          </a:p>
          <a:p>
            <a:pPr marL="0" indent="0">
              <a:buNone/>
            </a:pPr>
            <a:r>
              <a:rPr lang="en-US" u="sng" dirty="0"/>
              <a:t>Exterior act</a:t>
            </a:r>
            <a:r>
              <a:rPr lang="en-US" dirty="0"/>
              <a:t>: the execution of the will’s direction.</a:t>
            </a:r>
          </a:p>
          <a:p>
            <a:pPr marL="0" indent="0" algn="ctr">
              <a:buNone/>
            </a:pPr>
            <a:r>
              <a:rPr lang="en-US" dirty="0"/>
              <a:t>If good, the intellect says to “do it.” If evil, intellect says to “don’t do it.”</a:t>
            </a:r>
          </a:p>
          <a:p>
            <a:pPr marL="0" indent="0" algn="ctr">
              <a:buNone/>
            </a:pPr>
            <a:r>
              <a:rPr lang="en-US" u="sng" dirty="0"/>
              <a:t>Both the Interior Act and the Exterior Act must be carried out!</a:t>
            </a:r>
          </a:p>
          <a:p>
            <a:pPr marL="0" indent="0" algn="ctr">
              <a:buNone/>
            </a:pPr>
            <a:r>
              <a:rPr lang="en-US" dirty="0"/>
              <a:t>Normally the external act does not </a:t>
            </a:r>
            <a:r>
              <a:rPr lang="en-US" i="1" dirty="0"/>
              <a:t>essentially</a:t>
            </a:r>
            <a:r>
              <a:rPr lang="en-US" dirty="0"/>
              <a:t> any goodness or badness to the internal act, but it could do </a:t>
            </a:r>
            <a:r>
              <a:rPr lang="en-US" i="1" dirty="0"/>
              <a:t>accidentally. </a:t>
            </a:r>
          </a:p>
          <a:p>
            <a:pPr marL="0" indent="0" algn="ctr">
              <a:buNone/>
            </a:pPr>
            <a:r>
              <a:rPr lang="en-US" i="1" dirty="0"/>
              <a:t>e.g., forming a habit of stealing.</a:t>
            </a:r>
            <a:endParaRPr lang="en-US" dirty="0"/>
          </a:p>
        </p:txBody>
      </p:sp>
    </p:spTree>
    <p:extLst>
      <p:ext uri="{BB962C8B-B14F-4D97-AF65-F5344CB8AC3E}">
        <p14:creationId xmlns:p14="http://schemas.microsoft.com/office/powerpoint/2010/main" val="415377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dissolv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5890-3339-414D-BD09-B363E4090E53}"/>
              </a:ext>
            </a:extLst>
          </p:cNvPr>
          <p:cNvSpPr>
            <a:spLocks noGrp="1"/>
          </p:cNvSpPr>
          <p:nvPr>
            <p:ph type="title"/>
          </p:nvPr>
        </p:nvSpPr>
        <p:spPr/>
        <p:txBody>
          <a:bodyPr/>
          <a:lstStyle/>
          <a:p>
            <a:pPr algn="ctr"/>
            <a:r>
              <a:rPr lang="en-US" dirty="0"/>
              <a:t>When is an Act Sinful?</a:t>
            </a:r>
          </a:p>
        </p:txBody>
      </p:sp>
      <p:sp>
        <p:nvSpPr>
          <p:cNvPr id="3" name="Content Placeholder 2">
            <a:extLst>
              <a:ext uri="{FF2B5EF4-FFF2-40B4-BE49-F238E27FC236}">
                <a16:creationId xmlns:a16="http://schemas.microsoft.com/office/drawing/2014/main" id="{CF4DA630-6D21-8F44-8D32-C60F44664BC6}"/>
              </a:ext>
            </a:extLst>
          </p:cNvPr>
          <p:cNvSpPr>
            <a:spLocks noGrp="1"/>
          </p:cNvSpPr>
          <p:nvPr>
            <p:ph idx="1"/>
          </p:nvPr>
        </p:nvSpPr>
        <p:spPr>
          <a:xfrm>
            <a:off x="1499066" y="1958660"/>
            <a:ext cx="10406063" cy="4356100"/>
          </a:xfrm>
        </p:spPr>
        <p:txBody>
          <a:bodyPr/>
          <a:lstStyle/>
          <a:p>
            <a:pPr marL="0" indent="0" algn="ctr">
              <a:buNone/>
            </a:pPr>
            <a:r>
              <a:rPr lang="en-US" dirty="0"/>
              <a:t>The person </a:t>
            </a:r>
            <a:r>
              <a:rPr lang="en-US" u="sng" dirty="0"/>
              <a:t>does</a:t>
            </a:r>
            <a:r>
              <a:rPr lang="en-US" dirty="0"/>
              <a:t> what is evil;</a:t>
            </a:r>
          </a:p>
          <a:p>
            <a:pPr marL="0" indent="0" algn="ctr">
              <a:buNone/>
            </a:pPr>
            <a:r>
              <a:rPr lang="en-US" dirty="0"/>
              <a:t>(Objective)</a:t>
            </a:r>
          </a:p>
          <a:p>
            <a:pPr marL="0" indent="0" algn="ctr">
              <a:buNone/>
            </a:pPr>
            <a:r>
              <a:rPr lang="en-US" dirty="0"/>
              <a:t>The person </a:t>
            </a:r>
            <a:r>
              <a:rPr lang="en-US" u="sng" dirty="0"/>
              <a:t>knows</a:t>
            </a:r>
            <a:r>
              <a:rPr lang="en-US" dirty="0"/>
              <a:t> that what he is doing is evil; and</a:t>
            </a:r>
          </a:p>
          <a:p>
            <a:pPr marL="0" indent="0" algn="ctr">
              <a:buNone/>
            </a:pPr>
            <a:r>
              <a:rPr lang="en-US" dirty="0"/>
              <a:t>(Subjective)</a:t>
            </a:r>
          </a:p>
          <a:p>
            <a:pPr marL="0" indent="0" algn="ctr">
              <a:buNone/>
            </a:pPr>
            <a:r>
              <a:rPr lang="en-US" dirty="0"/>
              <a:t>The person </a:t>
            </a:r>
            <a:r>
              <a:rPr lang="en-US" u="sng" dirty="0"/>
              <a:t>freely chooses </a:t>
            </a:r>
            <a:r>
              <a:rPr lang="en-US" dirty="0"/>
              <a:t> to do what he knows is evil.</a:t>
            </a:r>
          </a:p>
          <a:p>
            <a:pPr marL="0" indent="0" algn="ctr">
              <a:buNone/>
            </a:pPr>
            <a:r>
              <a:rPr lang="en-US" dirty="0"/>
              <a:t>(Subjective)</a:t>
            </a:r>
          </a:p>
          <a:p>
            <a:pPr marL="0" indent="0" algn="ctr">
              <a:buNone/>
            </a:pPr>
            <a:endParaRPr lang="en-US" dirty="0"/>
          </a:p>
        </p:txBody>
      </p:sp>
    </p:spTree>
    <p:extLst>
      <p:ext uri="{BB962C8B-B14F-4D97-AF65-F5344CB8AC3E}">
        <p14:creationId xmlns:p14="http://schemas.microsoft.com/office/powerpoint/2010/main" val="848682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F1D31-B897-C744-B9ED-69BE954E4283}"/>
              </a:ext>
            </a:extLst>
          </p:cNvPr>
          <p:cNvSpPr>
            <a:spLocks noGrp="1"/>
          </p:cNvSpPr>
          <p:nvPr>
            <p:ph type="title"/>
          </p:nvPr>
        </p:nvSpPr>
        <p:spPr/>
        <p:txBody>
          <a:bodyPr/>
          <a:lstStyle/>
          <a:p>
            <a:pPr algn="ctr"/>
            <a:r>
              <a:rPr lang="en-US" dirty="0"/>
              <a:t>Principle of the Double Effect</a:t>
            </a:r>
          </a:p>
        </p:txBody>
      </p:sp>
      <p:sp>
        <p:nvSpPr>
          <p:cNvPr id="3" name="Content Placeholder 2">
            <a:extLst>
              <a:ext uri="{FF2B5EF4-FFF2-40B4-BE49-F238E27FC236}">
                <a16:creationId xmlns:a16="http://schemas.microsoft.com/office/drawing/2014/main" id="{459281B4-B525-3D42-9B25-B087CE20AE50}"/>
              </a:ext>
            </a:extLst>
          </p:cNvPr>
          <p:cNvSpPr>
            <a:spLocks noGrp="1"/>
          </p:cNvSpPr>
          <p:nvPr>
            <p:ph idx="1"/>
          </p:nvPr>
        </p:nvSpPr>
        <p:spPr/>
        <p:txBody>
          <a:bodyPr/>
          <a:lstStyle/>
          <a:p>
            <a:pPr marL="0" indent="0" algn="ctr">
              <a:buNone/>
            </a:pPr>
            <a:r>
              <a:rPr lang="en-US" dirty="0"/>
              <a:t>A person is morally permitted to do an act which has both a good and an evil effect. He can do so, however, </a:t>
            </a:r>
            <a:r>
              <a:rPr lang="en-US" u="sng" dirty="0"/>
              <a:t>only if</a:t>
            </a:r>
            <a:r>
              <a:rPr lang="en-US" dirty="0"/>
              <a:t>, there is no other way to get the good effect and if the following four conditions are met:</a:t>
            </a:r>
          </a:p>
          <a:p>
            <a:pPr marL="457200" indent="-457200">
              <a:buAutoNum type="arabicPeriod"/>
            </a:pPr>
            <a:r>
              <a:rPr lang="en-US" dirty="0"/>
              <a:t>The act itself must be morally good or neutral.</a:t>
            </a:r>
          </a:p>
          <a:p>
            <a:pPr marL="457200" indent="-457200">
              <a:buAutoNum type="arabicPeriod"/>
            </a:pPr>
            <a:r>
              <a:rPr lang="en-US" dirty="0"/>
              <a:t>The person must directly intend the good effect and </a:t>
            </a:r>
            <a:r>
              <a:rPr lang="en-US" u="sng" dirty="0"/>
              <a:t>only tolerate</a:t>
            </a:r>
            <a:r>
              <a:rPr lang="en-US" dirty="0"/>
              <a:t> the evil effect.</a:t>
            </a:r>
          </a:p>
          <a:p>
            <a:pPr marL="457200" indent="-457200">
              <a:buAutoNum type="arabicPeriod"/>
            </a:pPr>
            <a:r>
              <a:rPr lang="en-US" dirty="0"/>
              <a:t>The good effect must be greater than or equal to the evil effect.</a:t>
            </a:r>
          </a:p>
          <a:p>
            <a:pPr marL="457200" indent="-457200">
              <a:buAutoNum type="arabicPeriod"/>
            </a:pPr>
            <a:r>
              <a:rPr lang="en-US" dirty="0"/>
              <a:t>The good effect must not be obtained by means of an evil effect.</a:t>
            </a:r>
          </a:p>
        </p:txBody>
      </p:sp>
    </p:spTree>
    <p:extLst>
      <p:ext uri="{BB962C8B-B14F-4D97-AF65-F5344CB8AC3E}">
        <p14:creationId xmlns:p14="http://schemas.microsoft.com/office/powerpoint/2010/main" val="308476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157B9-8FA5-0543-9600-2F20E6514FE5}"/>
              </a:ext>
            </a:extLst>
          </p:cNvPr>
          <p:cNvSpPr>
            <a:spLocks noGrp="1"/>
          </p:cNvSpPr>
          <p:nvPr>
            <p:ph type="title"/>
          </p:nvPr>
        </p:nvSpPr>
        <p:spPr/>
        <p:txBody>
          <a:bodyPr>
            <a:normAutofit/>
          </a:bodyPr>
          <a:lstStyle/>
          <a:p>
            <a:pPr algn="ctr"/>
            <a:r>
              <a:rPr lang="en-US" sz="4000" dirty="0"/>
              <a:t>Example of the Principle of the Double Effect</a:t>
            </a:r>
          </a:p>
        </p:txBody>
      </p:sp>
      <p:sp>
        <p:nvSpPr>
          <p:cNvPr id="3" name="Content Placeholder 2">
            <a:extLst>
              <a:ext uri="{FF2B5EF4-FFF2-40B4-BE49-F238E27FC236}">
                <a16:creationId xmlns:a16="http://schemas.microsoft.com/office/drawing/2014/main" id="{318A8EE7-1018-5A4A-B23C-44D2B3DCAF33}"/>
              </a:ext>
            </a:extLst>
          </p:cNvPr>
          <p:cNvSpPr>
            <a:spLocks noGrp="1"/>
          </p:cNvSpPr>
          <p:nvPr>
            <p:ph idx="1"/>
          </p:nvPr>
        </p:nvSpPr>
        <p:spPr>
          <a:xfrm>
            <a:off x="1343025" y="1592262"/>
            <a:ext cx="10406063" cy="5471925"/>
          </a:xfrm>
        </p:spPr>
        <p:txBody>
          <a:bodyPr/>
          <a:lstStyle/>
          <a:p>
            <a:pPr marL="0" indent="0">
              <a:buNone/>
            </a:pPr>
            <a:r>
              <a:rPr lang="en-US" dirty="0"/>
              <a:t>A young woman is expecting her third child when she is diagnosed with uterine cancer.</a:t>
            </a:r>
          </a:p>
          <a:p>
            <a:pPr marL="0" indent="0">
              <a:buNone/>
            </a:pPr>
            <a:r>
              <a:rPr lang="en-US" dirty="0"/>
              <a:t>The cancer is advanced, and without an immediate hysterectomy, the expectant mother will die. Her unborn child, however, is unable to survive outside of the womb at this state of his development. </a:t>
            </a:r>
          </a:p>
          <a:p>
            <a:pPr marL="457200" indent="-457200">
              <a:buAutoNum type="arabicPeriod"/>
            </a:pPr>
            <a:r>
              <a:rPr lang="en-US" dirty="0"/>
              <a:t>The act itself – removing the cancerous uterus -- is a morally good act.</a:t>
            </a:r>
          </a:p>
          <a:p>
            <a:pPr marL="457200" indent="-457200">
              <a:buAutoNum type="arabicPeriod"/>
            </a:pPr>
            <a:r>
              <a:rPr lang="en-US" dirty="0"/>
              <a:t>The young woman’s </a:t>
            </a:r>
            <a:r>
              <a:rPr lang="en-US" i="1" dirty="0"/>
              <a:t>direct</a:t>
            </a:r>
            <a:r>
              <a:rPr lang="en-US" dirty="0"/>
              <a:t> intention is to save her life from cancer; however, she knows that her baby will die if she has the surgery. She foresees the evil effect but cannot prevent it.</a:t>
            </a:r>
          </a:p>
          <a:p>
            <a:pPr marL="457200" indent="-457200">
              <a:buAutoNum type="arabicPeriod"/>
            </a:pPr>
            <a:r>
              <a:rPr lang="en-US" dirty="0"/>
              <a:t>The good effect and the evil effect are proportionate. There is also no other means around the situation.</a:t>
            </a:r>
          </a:p>
          <a:p>
            <a:pPr marL="457200" indent="-457200">
              <a:buAutoNum type="arabicPeriod"/>
            </a:pPr>
            <a:r>
              <a:rPr lang="en-US" dirty="0"/>
              <a:t>The good effect of saving her own life comes directly from the good act of removing the cancerous uterus. It does not come by means of the baby’s death.</a:t>
            </a:r>
          </a:p>
        </p:txBody>
      </p:sp>
    </p:spTree>
    <p:extLst>
      <p:ext uri="{BB962C8B-B14F-4D97-AF65-F5344CB8AC3E}">
        <p14:creationId xmlns:p14="http://schemas.microsoft.com/office/powerpoint/2010/main" val="340442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1EB45-8BA2-544E-861C-EC7F140AC216}"/>
              </a:ext>
            </a:extLst>
          </p:cNvPr>
          <p:cNvSpPr>
            <a:spLocks noGrp="1"/>
          </p:cNvSpPr>
          <p:nvPr>
            <p:ph type="title"/>
          </p:nvPr>
        </p:nvSpPr>
        <p:spPr/>
        <p:txBody>
          <a:bodyPr/>
          <a:lstStyle/>
          <a:p>
            <a:pPr algn="ctr"/>
            <a:r>
              <a:rPr lang="en-US" dirty="0"/>
              <a:t>St. Gianna Beretta </a:t>
            </a:r>
            <a:r>
              <a:rPr lang="en-US" dirty="0" err="1"/>
              <a:t>Molla</a:t>
            </a:r>
            <a:endParaRPr lang="en-US" dirty="0"/>
          </a:p>
        </p:txBody>
      </p:sp>
      <p:sp>
        <p:nvSpPr>
          <p:cNvPr id="3" name="Content Placeholder 2">
            <a:extLst>
              <a:ext uri="{FF2B5EF4-FFF2-40B4-BE49-F238E27FC236}">
                <a16:creationId xmlns:a16="http://schemas.microsoft.com/office/drawing/2014/main" id="{04D98CFD-1AD2-034D-92AB-9ABE7DADECD2}"/>
              </a:ext>
            </a:extLst>
          </p:cNvPr>
          <p:cNvSpPr>
            <a:spLocks noGrp="1"/>
          </p:cNvSpPr>
          <p:nvPr>
            <p:ph idx="1"/>
          </p:nvPr>
        </p:nvSpPr>
        <p:spPr/>
        <p:txBody>
          <a:bodyPr/>
          <a:lstStyle/>
          <a:p>
            <a:r>
              <a:rPr lang="en-US" dirty="0"/>
              <a:t>Born October 4, 1922 in Magenta (Milan), Italy. Trained as an OB-GYN. Married Pietro </a:t>
            </a:r>
            <a:r>
              <a:rPr lang="en-US" dirty="0" err="1"/>
              <a:t>Molla</a:t>
            </a:r>
            <a:r>
              <a:rPr lang="en-US" dirty="0"/>
              <a:t> September 24, 1955 and had three children.</a:t>
            </a:r>
          </a:p>
          <a:p>
            <a:r>
              <a:rPr lang="en-US" dirty="0"/>
              <a:t>During the end of the second month of pregnancy of child #4, she developed fibroma in her uterus. She had three choices: abort the child and treat the fibroma, remove her uterus (complete hysterectomy), or removal of the fibroma alone. She opted for the third option telling the doctors to save the child at all costs.</a:t>
            </a:r>
          </a:p>
          <a:p>
            <a:r>
              <a:rPr lang="en-US" dirty="0"/>
              <a:t>Gianna </a:t>
            </a:r>
            <a:r>
              <a:rPr lang="en-US" dirty="0" err="1"/>
              <a:t>Emanuela</a:t>
            </a:r>
            <a:r>
              <a:rPr lang="en-US" dirty="0"/>
              <a:t> </a:t>
            </a:r>
            <a:r>
              <a:rPr lang="en-US" dirty="0" err="1"/>
              <a:t>Molla</a:t>
            </a:r>
            <a:r>
              <a:rPr lang="en-US" dirty="0"/>
              <a:t> on April 21, 1962. She died the morning of April 28, 1962.</a:t>
            </a:r>
          </a:p>
          <a:p>
            <a:r>
              <a:rPr lang="en-US" dirty="0"/>
              <a:t>She was beatified by Pope Saint John Paul II on April 24, 1994.</a:t>
            </a:r>
          </a:p>
          <a:p>
            <a:r>
              <a:rPr lang="en-US" dirty="0"/>
              <a:t>She was canonized by Pope Saint John Paul II on May 16, 2004. She was the first saint to be canonized in the presence of her husband and her children.</a:t>
            </a:r>
          </a:p>
        </p:txBody>
      </p:sp>
    </p:spTree>
    <p:extLst>
      <p:ext uri="{BB962C8B-B14F-4D97-AF65-F5344CB8AC3E}">
        <p14:creationId xmlns:p14="http://schemas.microsoft.com/office/powerpoint/2010/main" val="41837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F1D31-B897-C744-B9ED-69BE954E4283}"/>
              </a:ext>
            </a:extLst>
          </p:cNvPr>
          <p:cNvSpPr>
            <a:spLocks noGrp="1"/>
          </p:cNvSpPr>
          <p:nvPr>
            <p:ph type="title"/>
          </p:nvPr>
        </p:nvSpPr>
        <p:spPr/>
        <p:txBody>
          <a:bodyPr/>
          <a:lstStyle/>
          <a:p>
            <a:pPr algn="ctr"/>
            <a:r>
              <a:rPr lang="en-US" dirty="0"/>
              <a:t>What do you think?</a:t>
            </a:r>
          </a:p>
        </p:txBody>
      </p:sp>
      <p:sp>
        <p:nvSpPr>
          <p:cNvPr id="3" name="Content Placeholder 2">
            <a:extLst>
              <a:ext uri="{FF2B5EF4-FFF2-40B4-BE49-F238E27FC236}">
                <a16:creationId xmlns:a16="http://schemas.microsoft.com/office/drawing/2014/main" id="{459281B4-B525-3D42-9B25-B087CE20AE50}"/>
              </a:ext>
            </a:extLst>
          </p:cNvPr>
          <p:cNvSpPr>
            <a:spLocks noGrp="1"/>
          </p:cNvSpPr>
          <p:nvPr>
            <p:ph idx="1"/>
          </p:nvPr>
        </p:nvSpPr>
        <p:spPr>
          <a:xfrm>
            <a:off x="1343025" y="1507787"/>
            <a:ext cx="10406063" cy="4908888"/>
          </a:xfrm>
        </p:spPr>
        <p:txBody>
          <a:bodyPr/>
          <a:lstStyle/>
          <a:p>
            <a:pPr marL="0" indent="0" algn="ctr">
              <a:buNone/>
            </a:pPr>
            <a:r>
              <a:rPr lang="en-US" dirty="0"/>
              <a:t>The legitimate leader of a nation sincerely believes that he is helping women by making it possible for them to receive abortion services.</a:t>
            </a:r>
          </a:p>
          <a:p>
            <a:pPr marL="0" indent="0" algn="ctr">
              <a:buNone/>
            </a:pPr>
            <a:r>
              <a:rPr lang="en-US" dirty="0"/>
              <a:t>A very wealthy man gives a million dollars to build shelters for the homeless people in the city, but does so because he wants to receive the city’s honorary title of              “Man of the Year.”</a:t>
            </a:r>
          </a:p>
          <a:p>
            <a:pPr marL="0" indent="0" algn="ctr">
              <a:buNone/>
            </a:pPr>
            <a:r>
              <a:rPr lang="en-US" dirty="0"/>
              <a:t>The Cardinal Newman Society, where I work, receives funds from individual donors and foundations. Your family gives us $1000 because they believe that we are doing good work. Your family also can take a charitable deduction from their income tax and reduce the tax burden by $250.</a:t>
            </a:r>
          </a:p>
        </p:txBody>
      </p:sp>
      <p:sp>
        <p:nvSpPr>
          <p:cNvPr id="4" name="TextBox 3">
            <a:extLst>
              <a:ext uri="{FF2B5EF4-FFF2-40B4-BE49-F238E27FC236}">
                <a16:creationId xmlns:a16="http://schemas.microsoft.com/office/drawing/2014/main" id="{E635125E-5E37-7144-A8F5-5C1A6A86B014}"/>
              </a:ext>
            </a:extLst>
          </p:cNvPr>
          <p:cNvSpPr txBox="1"/>
          <p:nvPr/>
        </p:nvSpPr>
        <p:spPr>
          <a:xfrm>
            <a:off x="1965379" y="5188002"/>
            <a:ext cx="9161354" cy="1477328"/>
          </a:xfrm>
          <a:prstGeom prst="rect">
            <a:avLst/>
          </a:prstGeom>
          <a:noFill/>
        </p:spPr>
        <p:txBody>
          <a:bodyPr wrap="none" rtlCol="0">
            <a:spAutoFit/>
          </a:bodyPr>
          <a:lstStyle/>
          <a:p>
            <a:pPr marL="457200" indent="-457200">
              <a:buAutoNum type="arabicPeriod"/>
            </a:pPr>
            <a:r>
              <a:rPr lang="en-US" dirty="0">
                <a:solidFill>
                  <a:srgbClr val="FF0000"/>
                </a:solidFill>
              </a:rPr>
              <a:t>The act itself must be morally good or neutral.</a:t>
            </a:r>
          </a:p>
          <a:p>
            <a:pPr marL="457200" indent="-457200">
              <a:buAutoNum type="arabicPeriod"/>
            </a:pPr>
            <a:r>
              <a:rPr lang="en-US" dirty="0">
                <a:solidFill>
                  <a:srgbClr val="FF0000"/>
                </a:solidFill>
              </a:rPr>
              <a:t>The person must directly intend the good effect and </a:t>
            </a:r>
            <a:r>
              <a:rPr lang="en-US" u="sng" dirty="0">
                <a:solidFill>
                  <a:srgbClr val="FF0000"/>
                </a:solidFill>
              </a:rPr>
              <a:t>only tolerate</a:t>
            </a:r>
            <a:r>
              <a:rPr lang="en-US" dirty="0">
                <a:solidFill>
                  <a:srgbClr val="FF0000"/>
                </a:solidFill>
              </a:rPr>
              <a:t> the evil effect.</a:t>
            </a:r>
          </a:p>
          <a:p>
            <a:pPr marL="457200" indent="-457200">
              <a:buAutoNum type="arabicPeriod"/>
            </a:pPr>
            <a:r>
              <a:rPr lang="en-US" dirty="0">
                <a:solidFill>
                  <a:srgbClr val="FF0000"/>
                </a:solidFill>
              </a:rPr>
              <a:t>The good effect must be greater than or equal to the evil effect.</a:t>
            </a:r>
          </a:p>
          <a:p>
            <a:pPr marL="457200" indent="-457200">
              <a:buAutoNum type="arabicPeriod"/>
            </a:pPr>
            <a:r>
              <a:rPr lang="en-US" dirty="0">
                <a:solidFill>
                  <a:srgbClr val="FF0000"/>
                </a:solidFill>
              </a:rPr>
              <a:t>The good effect must not be obtained by means of an evil effect.</a:t>
            </a:r>
          </a:p>
          <a:p>
            <a:endParaRPr lang="en-US" dirty="0"/>
          </a:p>
        </p:txBody>
      </p:sp>
    </p:spTree>
    <p:extLst>
      <p:ext uri="{BB962C8B-B14F-4D97-AF65-F5344CB8AC3E}">
        <p14:creationId xmlns:p14="http://schemas.microsoft.com/office/powerpoint/2010/main" val="3667941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F1D31-B897-C744-B9ED-69BE954E4283}"/>
              </a:ext>
            </a:extLst>
          </p:cNvPr>
          <p:cNvSpPr>
            <a:spLocks noGrp="1"/>
          </p:cNvSpPr>
          <p:nvPr>
            <p:ph type="title"/>
          </p:nvPr>
        </p:nvSpPr>
        <p:spPr/>
        <p:txBody>
          <a:bodyPr/>
          <a:lstStyle/>
          <a:p>
            <a:pPr algn="ctr"/>
            <a:r>
              <a:rPr lang="en-US" dirty="0"/>
              <a:t>What do you think?</a:t>
            </a:r>
          </a:p>
        </p:txBody>
      </p:sp>
      <p:sp>
        <p:nvSpPr>
          <p:cNvPr id="3" name="Content Placeholder 2">
            <a:extLst>
              <a:ext uri="{FF2B5EF4-FFF2-40B4-BE49-F238E27FC236}">
                <a16:creationId xmlns:a16="http://schemas.microsoft.com/office/drawing/2014/main" id="{459281B4-B525-3D42-9B25-B087CE20AE50}"/>
              </a:ext>
            </a:extLst>
          </p:cNvPr>
          <p:cNvSpPr>
            <a:spLocks noGrp="1"/>
          </p:cNvSpPr>
          <p:nvPr>
            <p:ph idx="1"/>
          </p:nvPr>
        </p:nvSpPr>
        <p:spPr>
          <a:xfrm>
            <a:off x="1343024" y="1445719"/>
            <a:ext cx="10406063" cy="5067675"/>
          </a:xfrm>
        </p:spPr>
        <p:txBody>
          <a:bodyPr/>
          <a:lstStyle/>
          <a:p>
            <a:pPr marL="0" indent="0" algn="ctr">
              <a:buNone/>
            </a:pPr>
            <a:r>
              <a:rPr lang="en-US" dirty="0"/>
              <a:t>A Teacher takes extra time after school to work with a few students who are struggling in the classes. He does this even though he receives no additional compensation and the students seldom express gratitude.</a:t>
            </a:r>
          </a:p>
          <a:p>
            <a:pPr marL="0" indent="0" algn="ctr">
              <a:buNone/>
            </a:pPr>
            <a:r>
              <a:rPr lang="en-US" dirty="0"/>
              <a:t>Firemen are called to the scene of a house fire. The house is engulfed in flames. There is no one inside other than the family cat. One of the firemen runs into the house to find and save the cat. Is the fireman’s attempt to save the cat morally justified?</a:t>
            </a:r>
          </a:p>
          <a:p>
            <a:pPr marL="0" indent="0">
              <a:buNone/>
            </a:pPr>
            <a:r>
              <a:rPr lang="en-US" dirty="0"/>
              <a:t>Can an abortion be justified if the pregnancy threatens the mother’s life?</a:t>
            </a:r>
          </a:p>
        </p:txBody>
      </p:sp>
      <p:sp>
        <p:nvSpPr>
          <p:cNvPr id="4" name="Rectangle 3">
            <a:extLst>
              <a:ext uri="{FF2B5EF4-FFF2-40B4-BE49-F238E27FC236}">
                <a16:creationId xmlns:a16="http://schemas.microsoft.com/office/drawing/2014/main" id="{9B7287F7-BC8E-2849-9CD3-C92AFA449C96}"/>
              </a:ext>
            </a:extLst>
          </p:cNvPr>
          <p:cNvSpPr/>
          <p:nvPr/>
        </p:nvSpPr>
        <p:spPr>
          <a:xfrm>
            <a:off x="2726267" y="4497836"/>
            <a:ext cx="8432800" cy="1477328"/>
          </a:xfrm>
          <a:prstGeom prst="rect">
            <a:avLst/>
          </a:prstGeom>
        </p:spPr>
        <p:txBody>
          <a:bodyPr wrap="square">
            <a:spAutoFit/>
          </a:bodyPr>
          <a:lstStyle/>
          <a:p>
            <a:pPr marL="457200" indent="-457200">
              <a:buAutoNum type="arabicPeriod"/>
            </a:pPr>
            <a:r>
              <a:rPr lang="en-US" dirty="0">
                <a:solidFill>
                  <a:srgbClr val="FF0000"/>
                </a:solidFill>
              </a:rPr>
              <a:t>The act itself must be morally good or neutral.</a:t>
            </a:r>
          </a:p>
          <a:p>
            <a:pPr marL="457200" indent="-457200">
              <a:buAutoNum type="arabicPeriod"/>
            </a:pPr>
            <a:r>
              <a:rPr lang="en-US" dirty="0">
                <a:solidFill>
                  <a:srgbClr val="FF0000"/>
                </a:solidFill>
              </a:rPr>
              <a:t>The person must directly intend the good effect and </a:t>
            </a:r>
            <a:r>
              <a:rPr lang="en-US" u="sng" dirty="0">
                <a:solidFill>
                  <a:srgbClr val="FF0000"/>
                </a:solidFill>
              </a:rPr>
              <a:t>only tolerate</a:t>
            </a:r>
            <a:r>
              <a:rPr lang="en-US" dirty="0">
                <a:solidFill>
                  <a:srgbClr val="FF0000"/>
                </a:solidFill>
              </a:rPr>
              <a:t> the evil effect.</a:t>
            </a:r>
          </a:p>
          <a:p>
            <a:pPr marL="457200" indent="-457200">
              <a:buAutoNum type="arabicPeriod"/>
            </a:pPr>
            <a:r>
              <a:rPr lang="en-US" dirty="0">
                <a:solidFill>
                  <a:srgbClr val="FF0000"/>
                </a:solidFill>
              </a:rPr>
              <a:t>The good effect must be greater than or equal to the evil effect.</a:t>
            </a:r>
          </a:p>
          <a:p>
            <a:pPr marL="457200" indent="-457200">
              <a:buAutoNum type="arabicPeriod"/>
            </a:pPr>
            <a:r>
              <a:rPr lang="en-US" dirty="0">
                <a:solidFill>
                  <a:srgbClr val="FF0000"/>
                </a:solidFill>
              </a:rPr>
              <a:t>The good effect must not be obtained by means of an evil effect.</a:t>
            </a:r>
          </a:p>
        </p:txBody>
      </p:sp>
    </p:spTree>
    <p:extLst>
      <p:ext uri="{BB962C8B-B14F-4D97-AF65-F5344CB8AC3E}">
        <p14:creationId xmlns:p14="http://schemas.microsoft.com/office/powerpoint/2010/main" val="239389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8DACC-A73A-6E42-B338-4DDEC07D7935}"/>
              </a:ext>
            </a:extLst>
          </p:cNvPr>
          <p:cNvSpPr>
            <a:spLocks noGrp="1"/>
          </p:cNvSpPr>
          <p:nvPr>
            <p:ph type="title"/>
          </p:nvPr>
        </p:nvSpPr>
        <p:spPr/>
        <p:txBody>
          <a:bodyPr/>
          <a:lstStyle/>
          <a:p>
            <a:pPr algn="ctr"/>
            <a:r>
              <a:rPr lang="en-US"/>
              <a:t>Questions?</a:t>
            </a:r>
          </a:p>
        </p:txBody>
      </p:sp>
      <p:sp>
        <p:nvSpPr>
          <p:cNvPr id="3" name="Content Placeholder 2">
            <a:extLst>
              <a:ext uri="{FF2B5EF4-FFF2-40B4-BE49-F238E27FC236}">
                <a16:creationId xmlns:a16="http://schemas.microsoft.com/office/drawing/2014/main" id="{9A013C4E-2024-F94E-A9C9-BA40CE412A5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46891013"/>
      </p:ext>
    </p:extLst>
  </p:cSld>
  <p:clrMapOvr>
    <a:masterClrMapping/>
  </p:clrMapOvr>
</p:sld>
</file>

<file path=ppt/theme/theme1.xml><?xml version="1.0" encoding="utf-8"?>
<a:theme xmlns:a="http://schemas.openxmlformats.org/drawingml/2006/main" name="LinesVTI">
  <a:themeElements>
    <a:clrScheme name="AnalogousFromLightSeed_2SEEDS">
      <a:dk1>
        <a:srgbClr val="000000"/>
      </a:dk1>
      <a:lt1>
        <a:srgbClr val="FFFFFF"/>
      </a:lt1>
      <a:dk2>
        <a:srgbClr val="21303A"/>
      </a:dk2>
      <a:lt2>
        <a:srgbClr val="E2E3E8"/>
      </a:lt2>
      <a:accent1>
        <a:srgbClr val="A9A274"/>
      </a:accent1>
      <a:accent2>
        <a:srgbClr val="BB9B82"/>
      </a:accent2>
      <a:accent3>
        <a:srgbClr val="9AA57D"/>
      </a:accent3>
      <a:accent4>
        <a:srgbClr val="73A9A9"/>
      </a:accent4>
      <a:accent5>
        <a:srgbClr val="84A6BD"/>
      </a:accent5>
      <a:accent6>
        <a:srgbClr val="7F89BA"/>
      </a:accent6>
      <a:hlink>
        <a:srgbClr val="6973AE"/>
      </a:hlink>
      <a:folHlink>
        <a:srgbClr val="7F7F7F"/>
      </a:folHlink>
    </a:clrScheme>
    <a:fontScheme name="NH Grotesk">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esVTI" id="{6E3869FE-86F4-49DA-A8B9-3320C89167F7}" vid="{3A76BC48-4881-4AE8-821D-8B9CC9A08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729</TotalTime>
  <Words>2535</Words>
  <Application>Microsoft Office PowerPoint</Application>
  <PresentationFormat>Widescreen</PresentationFormat>
  <Paragraphs>192</Paragraphs>
  <Slides>24</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Neue Haas Grotesk Text Pro</vt:lpstr>
      <vt:lpstr>Noto Sans Symbols</vt:lpstr>
      <vt:lpstr>system-ui</vt:lpstr>
      <vt:lpstr>Wingdings 2</vt:lpstr>
      <vt:lpstr>LinesVTI</vt:lpstr>
      <vt:lpstr>PowerPoint Presentation</vt:lpstr>
      <vt:lpstr>Anima Christi</vt:lpstr>
      <vt:lpstr>Continuation from Previous Classes</vt:lpstr>
      <vt:lpstr>What is ‘conscience’</vt:lpstr>
      <vt:lpstr>What is ‘conscience’ (cont.)</vt:lpstr>
      <vt:lpstr>What is ‘conscience’ (cont.)</vt:lpstr>
      <vt:lpstr>Examples of Conscience in Operation: Syllogistic Reasoning</vt:lpstr>
      <vt:lpstr>More Examples</vt:lpstr>
      <vt:lpstr>Correct and Erroneous Judgments</vt:lpstr>
      <vt:lpstr>Doubtful Conscience</vt:lpstr>
      <vt:lpstr>Forming a Conscience</vt:lpstr>
      <vt:lpstr>Quick Review</vt:lpstr>
      <vt:lpstr>The Making of a Good Act</vt:lpstr>
      <vt:lpstr>The Making of a Good Act</vt:lpstr>
      <vt:lpstr>The Making of a Good Act</vt:lpstr>
      <vt:lpstr>A Good Act</vt:lpstr>
      <vt:lpstr>When is an Act Sinful?</vt:lpstr>
      <vt:lpstr>When is an Act Sinful?</vt:lpstr>
      <vt:lpstr>Principle of the Double Effect</vt:lpstr>
      <vt:lpstr>Example of the Principle of the Double Effect</vt:lpstr>
      <vt:lpstr>St. Gianna Beretta Molla</vt:lpstr>
      <vt:lpstr>What do you think?</vt:lpstr>
      <vt:lpstr>What do you think?</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Laird</dc:creator>
  <cp:lastModifiedBy>Gerri Laird</cp:lastModifiedBy>
  <cp:revision>57</cp:revision>
  <cp:lastPrinted>2021-02-05T18:16:55Z</cp:lastPrinted>
  <dcterms:created xsi:type="dcterms:W3CDTF">2021-01-10T19:57:57Z</dcterms:created>
  <dcterms:modified xsi:type="dcterms:W3CDTF">2022-01-30T18:38:57Z</dcterms:modified>
</cp:coreProperties>
</file>