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0" r:id="rId2"/>
    <p:sldId id="304" r:id="rId3"/>
    <p:sldId id="309" r:id="rId4"/>
    <p:sldId id="310" r:id="rId5"/>
    <p:sldId id="305" r:id="rId6"/>
    <p:sldId id="306" r:id="rId7"/>
    <p:sldId id="307" r:id="rId8"/>
    <p:sldId id="308" r:id="rId9"/>
    <p:sldId id="257" r:id="rId10"/>
    <p:sldId id="273" r:id="rId11"/>
    <p:sldId id="274" r:id="rId12"/>
    <p:sldId id="265" r:id="rId13"/>
    <p:sldId id="268" r:id="rId14"/>
    <p:sldId id="275" r:id="rId15"/>
    <p:sldId id="276" r:id="rId16"/>
    <p:sldId id="277" r:id="rId17"/>
    <p:sldId id="278" r:id="rId18"/>
    <p:sldId id="267" r:id="rId19"/>
    <p:sldId id="261" r:id="rId20"/>
    <p:sldId id="264" r:id="rId21"/>
    <p:sldId id="260" r:id="rId22"/>
    <p:sldId id="263" r:id="rId23"/>
    <p:sldId id="256" r:id="rId24"/>
    <p:sldId id="258" r:id="rId25"/>
    <p:sldId id="259" r:id="rId26"/>
    <p:sldId id="270" r:id="rId27"/>
    <p:sldId id="271" r:id="rId28"/>
    <p:sldId id="27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0315C-CE64-4D07-97BB-DB1DD96EC5AF}" v="1" dt="2021-12-06T15:16:50.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48"/>
    <p:restoredTop sz="94595"/>
  </p:normalViewPr>
  <p:slideViewPr>
    <p:cSldViewPr snapToGrid="0" snapToObjects="1">
      <p:cViewPr varScale="1">
        <p:scale>
          <a:sx n="83" d="100"/>
          <a:sy n="83" d="100"/>
        </p:scale>
        <p:origin x="1184"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DA9CA-F0AD-1A4E-9CB9-CA09EA6AA568}" type="datetimeFigureOut">
              <a:rPr lang="en-US" smtClean="0"/>
              <a:t>12/7/21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DA522-4F56-B749-92CD-101CD63313F4}" type="slidenum">
              <a:rPr lang="en-US" smtClean="0"/>
              <a:t>‹#›</a:t>
            </a:fld>
            <a:endParaRPr lang="en-US"/>
          </a:p>
        </p:txBody>
      </p:sp>
    </p:spTree>
    <p:extLst>
      <p:ext uri="{BB962C8B-B14F-4D97-AF65-F5344CB8AC3E}">
        <p14:creationId xmlns:p14="http://schemas.microsoft.com/office/powerpoint/2010/main" val="2117302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a:t>
            </a:fld>
            <a:endParaRPr lang="en-US"/>
          </a:p>
        </p:txBody>
      </p:sp>
    </p:spTree>
    <p:extLst>
      <p:ext uri="{BB962C8B-B14F-4D97-AF65-F5344CB8AC3E}">
        <p14:creationId xmlns:p14="http://schemas.microsoft.com/office/powerpoint/2010/main" val="68016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2</a:t>
            </a:fld>
            <a:endParaRPr lang="en-US"/>
          </a:p>
        </p:txBody>
      </p:sp>
    </p:spTree>
    <p:extLst>
      <p:ext uri="{BB962C8B-B14F-4D97-AF65-F5344CB8AC3E}">
        <p14:creationId xmlns:p14="http://schemas.microsoft.com/office/powerpoint/2010/main" val="591910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Aedicula is a small shrine </a:t>
            </a:r>
          </a:p>
        </p:txBody>
      </p:sp>
      <p:sp>
        <p:nvSpPr>
          <p:cNvPr id="4" name="Slide Number Placeholder 3"/>
          <p:cNvSpPr>
            <a:spLocks noGrp="1"/>
          </p:cNvSpPr>
          <p:nvPr>
            <p:ph type="sldNum" sz="quarter" idx="5"/>
          </p:nvPr>
        </p:nvSpPr>
        <p:spPr/>
        <p:txBody>
          <a:bodyPr/>
          <a:lstStyle/>
          <a:p>
            <a:fld id="{0F2DA522-4F56-B749-92CD-101CD63313F4}" type="slidenum">
              <a:rPr lang="en-US" smtClean="0"/>
              <a:t>21</a:t>
            </a:fld>
            <a:endParaRPr lang="en-US"/>
          </a:p>
        </p:txBody>
      </p:sp>
    </p:spTree>
    <p:extLst>
      <p:ext uri="{BB962C8B-B14F-4D97-AF65-F5344CB8AC3E}">
        <p14:creationId xmlns:p14="http://schemas.microsoft.com/office/powerpoint/2010/main" val="159490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954C-2B23-9749-AA6A-4AC5A89601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3491E1-D860-6844-AF6D-429B28A55C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0E884-4280-1A41-A0E0-2884FCA85862}"/>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3C76E827-A39B-E246-92E2-1C83B15188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F2D645-6BA0-274D-9AEE-FBC3B6FC195B}"/>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10611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DB38-15F5-754D-8C66-8303E5B82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AB559A-C077-D640-9E8D-8D24C387D1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B9F9D-E690-254D-AC0D-AE0A4D60435D}"/>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0AE888CA-397D-B24F-9248-EEB47A32C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1BCE67-E8A1-4440-B9AF-FD4A6D557DF6}"/>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271600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5E7E-A454-0F44-B492-BB6F228C97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A6FDCA-9DC5-F540-8AA6-E507D2E766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3F621-AECF-1D4D-9CAD-D5B322F3FE58}"/>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3409FF1F-F385-0E4C-A594-BB8CCFDC87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19690-FF98-3444-B11A-61FBF595D614}"/>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178178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E273B-47D7-6C4A-AA4D-B2A23634E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8FCCDF-C68B-474A-A660-7CA08383DF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E4C5BE-5614-C74B-A23D-5E331BC19F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3A2EDE-D3AB-694F-86D8-297B6336311F}"/>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6" name="Footer Placeholder 5">
            <a:extLst>
              <a:ext uri="{FF2B5EF4-FFF2-40B4-BE49-F238E27FC236}">
                <a16:creationId xmlns:a16="http://schemas.microsoft.com/office/drawing/2014/main" id="{A803A515-27AF-4544-BBAE-5EB731C073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D6E97-94DC-4945-9D27-C320640C69F4}"/>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057042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2722-9216-2C4B-A94B-E348068628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5533F9-F044-C24F-9A88-A379BEDBA3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6AE9-BE6B-0843-B0DA-9A77EE1ABD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DDD275-119D-BF49-8D90-9E488A7179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7CF80F-CEE3-D149-AB9B-2DA7B1E696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61F2AB-2AFD-2B43-B6EB-2E449A98321E}"/>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8" name="Footer Placeholder 7">
            <a:extLst>
              <a:ext uri="{FF2B5EF4-FFF2-40B4-BE49-F238E27FC236}">
                <a16:creationId xmlns:a16="http://schemas.microsoft.com/office/drawing/2014/main" id="{D7E70305-7B20-7543-8743-333A75CE92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C5DA30-3B04-614A-8A2B-605BED2874F0}"/>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959863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75D4-0C32-694C-8C0E-E5D320469D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E19FCA-AC8A-9B45-BD5F-991BC5554144}"/>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4" name="Footer Placeholder 3">
            <a:extLst>
              <a:ext uri="{FF2B5EF4-FFF2-40B4-BE49-F238E27FC236}">
                <a16:creationId xmlns:a16="http://schemas.microsoft.com/office/drawing/2014/main" id="{AD8BDE8B-3B15-D64A-84EE-4F6102597C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0E600F-407C-3044-944E-6439322CCF75}"/>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706613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A1AFBC-865A-DA4D-B439-D081B8A08D80}"/>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3" name="Footer Placeholder 2">
            <a:extLst>
              <a:ext uri="{FF2B5EF4-FFF2-40B4-BE49-F238E27FC236}">
                <a16:creationId xmlns:a16="http://schemas.microsoft.com/office/drawing/2014/main" id="{40F67816-BF6A-7F45-B394-8C0007EB24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ED511-9202-4B4D-8CD1-2FBD9AA4BD5C}"/>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76951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0E77B-66DB-8948-BBF5-B51A2525E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095C22-FC57-9A4D-9D0C-5675315AA4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105882-0008-B54C-B8C1-CC52BCAA1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2EA1C9-AFF2-B84E-B421-86717AA24293}"/>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6" name="Footer Placeholder 5">
            <a:extLst>
              <a:ext uri="{FF2B5EF4-FFF2-40B4-BE49-F238E27FC236}">
                <a16:creationId xmlns:a16="http://schemas.microsoft.com/office/drawing/2014/main" id="{220E32AB-AE43-8E40-BD6F-D3D44934E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F051FC-97BE-D944-9EAC-06FDB6538AF8}"/>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903406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8984-721B-CD4E-8118-6CB81D18C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DDA93F-1A80-644B-9675-4D7C0CC40D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5A621D-940E-1C4E-8CF9-85F293AF6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0AA138-FA9D-9D4F-88A5-7707D56A6864}"/>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6" name="Footer Placeholder 5">
            <a:extLst>
              <a:ext uri="{FF2B5EF4-FFF2-40B4-BE49-F238E27FC236}">
                <a16:creationId xmlns:a16="http://schemas.microsoft.com/office/drawing/2014/main" id="{3B766D34-C462-244F-BE9F-37CDF7DCFE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83539C-A43E-FA47-A540-DD4CFE683D72}"/>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79471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94DB-16DD-3248-890B-347B6B33F3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AB33C5-51DA-8144-AF21-34AEC87740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E687E-20FB-6248-9609-755972853B64}"/>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D0178A90-EDB8-5D44-9549-FC445B89B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DA737-2023-0D44-9301-6058A1CD1792}"/>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426493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9EDCD2-19A7-6C4E-B608-EDFEC4B9DA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A72AF4-6659-2C4A-AF36-83EF5617C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63D6B-F72B-3F41-89F1-A2B1ED2440F6}"/>
              </a:ext>
            </a:extLst>
          </p:cNvPr>
          <p:cNvSpPr>
            <a:spLocks noGrp="1"/>
          </p:cNvSpPr>
          <p:nvPr>
            <p:ph type="dt" sz="half" idx="10"/>
          </p:nvPr>
        </p:nvSpPr>
        <p:spPr/>
        <p:txBody>
          <a:body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D0AC71BC-5B2C-3E49-BC28-7BBDCC224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B8F25-6A2C-2D47-B395-D66391622DB8}"/>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17732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7F4C0-35D6-7E4B-9E57-7827B805F3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67E9C0-0CEC-DC48-A8A4-5B4EC887E6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03238-4BEE-F444-89EB-B13B2155D2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5A1B0-D96F-C84B-8C47-4D272AD14B76}" type="datetimeFigureOut">
              <a:rPr lang="en-US" smtClean="0"/>
              <a:t>12/7/21</a:t>
            </a:fld>
            <a:endParaRPr lang="en-US"/>
          </a:p>
        </p:txBody>
      </p:sp>
      <p:sp>
        <p:nvSpPr>
          <p:cNvPr id="5" name="Footer Placeholder 4">
            <a:extLst>
              <a:ext uri="{FF2B5EF4-FFF2-40B4-BE49-F238E27FC236}">
                <a16:creationId xmlns:a16="http://schemas.microsoft.com/office/drawing/2014/main" id="{15ADA60A-5323-7945-95A5-DA9A93D5C5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BCE147-5892-904E-81FA-14B7865D1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1B20B-660E-5B4C-B615-2EEC95ED822D}" type="slidenum">
              <a:rPr lang="en-US" smtClean="0"/>
              <a:t>‹#›</a:t>
            </a:fld>
            <a:endParaRPr lang="en-US"/>
          </a:p>
        </p:txBody>
      </p:sp>
    </p:spTree>
    <p:extLst>
      <p:ext uri="{BB962C8B-B14F-4D97-AF65-F5344CB8AC3E}">
        <p14:creationId xmlns:p14="http://schemas.microsoft.com/office/powerpoint/2010/main" val="2425537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Catholic_Church" TargetMode="External"/><Relationship Id="rId13" Type="http://schemas.openxmlformats.org/officeDocument/2006/relationships/hyperlink" Target="https://en.wikipedia.org/wiki/Christendom" TargetMode="External"/><Relationship Id="rId3" Type="http://schemas.openxmlformats.org/officeDocument/2006/relationships/hyperlink" Target="https://en.wikipedia.org/wiki/Michelangelo" TargetMode="External"/><Relationship Id="rId7" Type="http://schemas.openxmlformats.org/officeDocument/2006/relationships/hyperlink" Target="https://en.wikipedia.org/wiki/Mother_church" TargetMode="External"/><Relationship Id="rId12" Type="http://schemas.openxmlformats.org/officeDocument/2006/relationships/hyperlink" Target="https://en.wikipedia.org/wiki/Christianity" TargetMode="External"/><Relationship Id="rId2" Type="http://schemas.openxmlformats.org/officeDocument/2006/relationships/hyperlink" Target="https://en.wikipedia.org/wiki/Donato_Bramante" TargetMode="External"/><Relationship Id="rId1" Type="http://schemas.openxmlformats.org/officeDocument/2006/relationships/slideLayout" Target="../slideLayouts/slideLayout2.xml"/><Relationship Id="rId6" Type="http://schemas.openxmlformats.org/officeDocument/2006/relationships/hyperlink" Target="https://en.wikipedia.org/wiki/Renaissance_architecture" TargetMode="External"/><Relationship Id="rId11" Type="http://schemas.openxmlformats.org/officeDocument/2006/relationships/hyperlink" Target="https://en.wikipedia.org/wiki/Archbasilica_of_Saint_John_Lateran" TargetMode="External"/><Relationship Id="rId5" Type="http://schemas.openxmlformats.org/officeDocument/2006/relationships/hyperlink" Target="https://en.wikipedia.org/wiki/Gian_Lorenzo_Bernini" TargetMode="External"/><Relationship Id="rId10" Type="http://schemas.openxmlformats.org/officeDocument/2006/relationships/hyperlink" Target="https://en.wikipedia.org/wiki/Diocese_of_Rome" TargetMode="External"/><Relationship Id="rId4" Type="http://schemas.openxmlformats.org/officeDocument/2006/relationships/hyperlink" Target="https://en.wikipedia.org/wiki/Carlo_Maderno" TargetMode="External"/><Relationship Id="rId9" Type="http://schemas.openxmlformats.org/officeDocument/2006/relationships/hyperlink" Target="https://en.wikipedia.org/wiki/Cathedra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hCrSPOd74fI" TargetMode="External"/><Relationship Id="rId2" Type="http://schemas.openxmlformats.org/officeDocument/2006/relationships/hyperlink" Target="https://www.youtube.com/watch?v=aQNchugB3hc"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3349F-E5A3-274D-AA5D-A1C8E6DF003C}"/>
              </a:ext>
            </a:extLst>
          </p:cNvPr>
          <p:cNvSpPr>
            <a:spLocks noGrp="1"/>
          </p:cNvSpPr>
          <p:nvPr>
            <p:ph type="title"/>
          </p:nvPr>
        </p:nvSpPr>
        <p:spPr>
          <a:xfrm flipV="1">
            <a:off x="646112" y="305068"/>
            <a:ext cx="4316996" cy="14765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BC77138-314F-9942-A25E-06B8E4121AF9}"/>
              </a:ext>
            </a:extLst>
          </p:cNvPr>
          <p:cNvSpPr>
            <a:spLocks noGrp="1"/>
          </p:cNvSpPr>
          <p:nvPr>
            <p:ph sz="half" idx="1"/>
          </p:nvPr>
        </p:nvSpPr>
        <p:spPr/>
        <p:txBody>
          <a:bodyPr>
            <a:normAutofit/>
          </a:bodyPr>
          <a:lstStyle/>
          <a:p>
            <a:br>
              <a:rPr lang="en-US" dirty="0"/>
            </a:br>
            <a:br>
              <a:rPr lang="en-US" dirty="0"/>
            </a:br>
            <a:br>
              <a:rPr lang="en-US" dirty="0"/>
            </a:br>
            <a:endParaRPr lang="en-US" dirty="0"/>
          </a:p>
        </p:txBody>
      </p:sp>
      <p:sp>
        <p:nvSpPr>
          <p:cNvPr id="5" name="Content Placeholder 4">
            <a:extLst>
              <a:ext uri="{FF2B5EF4-FFF2-40B4-BE49-F238E27FC236}">
                <a16:creationId xmlns:a16="http://schemas.microsoft.com/office/drawing/2014/main" id="{189FB160-398F-DC40-9AC2-65C014C02544}"/>
              </a:ext>
            </a:extLst>
          </p:cNvPr>
          <p:cNvSpPr>
            <a:spLocks noGrp="1"/>
          </p:cNvSpPr>
          <p:nvPr>
            <p:ph sz="half" idx="2"/>
          </p:nvPr>
        </p:nvSpPr>
        <p:spPr>
          <a:xfrm>
            <a:off x="5053373" y="452718"/>
            <a:ext cx="6582780" cy="5803619"/>
          </a:xfrm>
        </p:spPr>
        <p:txBody>
          <a:bodyPr>
            <a:normAutofit/>
          </a:bodyPr>
          <a:lstStyle/>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4963108" y="305068"/>
            <a:ext cx="6994249" cy="5693866"/>
          </a:xfrm>
          <a:prstGeom prst="rect">
            <a:avLst/>
          </a:prstGeom>
        </p:spPr>
        <p:txBody>
          <a:bodyPr wrap="square">
            <a:spAutoFit/>
          </a:bodyPr>
          <a:lstStyle/>
          <a:p>
            <a:pPr algn="ctr"/>
            <a:endParaRPr lang="en-US" sz="4000" dirty="0">
              <a:solidFill>
                <a:srgbClr val="050505"/>
              </a:solidFill>
              <a:latin typeface="system-ui"/>
            </a:endParaRPr>
          </a:p>
          <a:p>
            <a:pPr algn="ctr"/>
            <a:r>
              <a:rPr lang="en-US" sz="4000" dirty="0">
                <a:solidFill>
                  <a:srgbClr val="050505"/>
                </a:solidFill>
                <a:latin typeface="system-ui"/>
              </a:rPr>
              <a:t>“Upon this Rock, I will build my Church”</a:t>
            </a:r>
          </a:p>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r>
              <a:rPr lang="en-US" sz="4000" dirty="0">
                <a:solidFill>
                  <a:srgbClr val="050505"/>
                </a:solidFill>
                <a:latin typeface="system-ui"/>
              </a:rPr>
              <a:t>Ninth Grade </a:t>
            </a:r>
          </a:p>
          <a:p>
            <a:pPr algn="ctr"/>
            <a:r>
              <a:rPr lang="en-US" sz="4000" dirty="0">
                <a:solidFill>
                  <a:srgbClr val="050505"/>
                </a:solidFill>
                <a:latin typeface="system-ui"/>
              </a:rPr>
              <a:t>Religious Education Class #11</a:t>
            </a:r>
          </a:p>
          <a:p>
            <a:pPr algn="ctr"/>
            <a:r>
              <a:rPr lang="en-US" sz="4000" dirty="0">
                <a:solidFill>
                  <a:srgbClr val="050505"/>
                </a:solidFill>
                <a:latin typeface="system-ui"/>
              </a:rPr>
              <a:t>December 5, 2021</a:t>
            </a:r>
          </a:p>
          <a:p>
            <a:pPr algn="ctr"/>
            <a:r>
              <a:rPr lang="en-US" sz="4400" dirty="0">
                <a:solidFill>
                  <a:srgbClr val="050505"/>
                </a:solidFill>
                <a:latin typeface="system-ui"/>
              </a:rPr>
              <a:t> </a:t>
            </a:r>
            <a:endParaRPr lang="en-US" sz="4400" dirty="0"/>
          </a:p>
        </p:txBody>
      </p:sp>
      <p:pic>
        <p:nvPicPr>
          <p:cNvPr id="7" name="Picture 6">
            <a:extLst>
              <a:ext uri="{FF2B5EF4-FFF2-40B4-BE49-F238E27FC236}">
                <a16:creationId xmlns:a16="http://schemas.microsoft.com/office/drawing/2014/main" id="{AC423AFA-5BF1-984A-B5FE-88B57711B9AC}"/>
              </a:ext>
            </a:extLst>
          </p:cNvPr>
          <p:cNvPicPr>
            <a:picLocks noChangeAspect="1"/>
          </p:cNvPicPr>
          <p:nvPr/>
        </p:nvPicPr>
        <p:blipFill>
          <a:blip r:embed="rId3"/>
          <a:stretch>
            <a:fillRect/>
          </a:stretch>
        </p:blipFill>
        <p:spPr>
          <a:xfrm>
            <a:off x="555847" y="246594"/>
            <a:ext cx="3413987" cy="5984067"/>
          </a:xfrm>
          <a:prstGeom prst="rect">
            <a:avLst/>
          </a:prstGeom>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8DD0-3819-1E40-9BDA-758CAE020B52}"/>
              </a:ext>
            </a:extLst>
          </p:cNvPr>
          <p:cNvSpPr>
            <a:spLocks noGrp="1"/>
          </p:cNvSpPr>
          <p:nvPr>
            <p:ph type="title"/>
          </p:nvPr>
        </p:nvSpPr>
        <p:spPr/>
        <p:txBody>
          <a:bodyPr/>
          <a:lstStyle/>
          <a:p>
            <a:pPr algn="ctr"/>
            <a:r>
              <a:rPr lang="en-US" dirty="0"/>
              <a:t>Anima Christi</a:t>
            </a:r>
          </a:p>
        </p:txBody>
      </p:sp>
      <p:sp>
        <p:nvSpPr>
          <p:cNvPr id="3" name="Content Placeholder 2">
            <a:extLst>
              <a:ext uri="{FF2B5EF4-FFF2-40B4-BE49-F238E27FC236}">
                <a16:creationId xmlns:a16="http://schemas.microsoft.com/office/drawing/2014/main" id="{92F2B98B-8FFA-6843-B5D6-E599B2883BC3}"/>
              </a:ext>
            </a:extLst>
          </p:cNvPr>
          <p:cNvSpPr>
            <a:spLocks noGrp="1"/>
          </p:cNvSpPr>
          <p:nvPr>
            <p:ph idx="1"/>
          </p:nvPr>
        </p:nvSpPr>
        <p:spPr/>
        <p:txBody>
          <a:bodyPr>
            <a:normAutofit fontScale="92500" lnSpcReduction="10000"/>
          </a:bodyPr>
          <a:lstStyle/>
          <a:p>
            <a:pPr marL="0" indent="0" algn="ctr">
              <a:buNone/>
            </a:pPr>
            <a:r>
              <a:rPr lang="en-US" dirty="0"/>
              <a:t>Soul of Christ, sanctify me.</a:t>
            </a:r>
            <a:br>
              <a:rPr lang="en-US" dirty="0"/>
            </a:br>
            <a:r>
              <a:rPr lang="en-US" dirty="0"/>
              <a:t>Body of Christ, save me.</a:t>
            </a:r>
            <a:br>
              <a:rPr lang="en-US" dirty="0"/>
            </a:br>
            <a:r>
              <a:rPr lang="en-US" dirty="0"/>
              <a:t>Blood of Christ, inebriate me.</a:t>
            </a:r>
            <a:br>
              <a:rPr lang="en-US" dirty="0"/>
            </a:br>
            <a:r>
              <a:rPr lang="en-US" dirty="0"/>
              <a:t>Water from the side of Christ, wash me.</a:t>
            </a:r>
            <a:br>
              <a:rPr lang="en-US" dirty="0"/>
            </a:br>
            <a:r>
              <a:rPr lang="en-US" dirty="0"/>
              <a:t>Passion of Christ, strengthen me.</a:t>
            </a:r>
            <a:br>
              <a:rPr lang="en-US" dirty="0"/>
            </a:br>
            <a:r>
              <a:rPr lang="en-US" dirty="0"/>
              <a:t>O Good Jesus, hear me.</a:t>
            </a:r>
            <a:br>
              <a:rPr lang="en-US" dirty="0"/>
            </a:br>
            <a:r>
              <a:rPr lang="en-US" dirty="0"/>
              <a:t>Within your wounds hide me.</a:t>
            </a:r>
            <a:br>
              <a:rPr lang="en-US" dirty="0"/>
            </a:br>
            <a:r>
              <a:rPr lang="en-US" dirty="0"/>
              <a:t>Permit me not to be separated from you.</a:t>
            </a:r>
            <a:br>
              <a:rPr lang="en-US" dirty="0"/>
            </a:br>
            <a:r>
              <a:rPr lang="en-US" dirty="0"/>
              <a:t>From the wicked foe, defend me.</a:t>
            </a:r>
            <a:br>
              <a:rPr lang="en-US" dirty="0"/>
            </a:br>
            <a:r>
              <a:rPr lang="en-US" dirty="0"/>
              <a:t>At the hour of my death, call me</a:t>
            </a:r>
            <a:br>
              <a:rPr lang="en-US" dirty="0"/>
            </a:br>
            <a:r>
              <a:rPr lang="en-US" dirty="0"/>
              <a:t>and bid me come to you</a:t>
            </a:r>
            <a:br>
              <a:rPr lang="en-US" dirty="0"/>
            </a:br>
            <a:r>
              <a:rPr lang="en-US" dirty="0"/>
              <a:t>That with your saints I may praise you</a:t>
            </a:r>
            <a:br>
              <a:rPr lang="en-US" dirty="0"/>
            </a:br>
            <a:r>
              <a:rPr lang="en-US" dirty="0"/>
              <a:t>For ever and ever. Amen.</a:t>
            </a:r>
          </a:p>
          <a:p>
            <a:endParaRPr lang="en-US" dirty="0"/>
          </a:p>
        </p:txBody>
      </p:sp>
    </p:spTree>
    <p:extLst>
      <p:ext uri="{BB962C8B-B14F-4D97-AF65-F5344CB8AC3E}">
        <p14:creationId xmlns:p14="http://schemas.microsoft.com/office/powerpoint/2010/main" val="3633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FC0B1-7783-484C-A9B4-D2F5C52CD480}"/>
              </a:ext>
            </a:extLst>
          </p:cNvPr>
          <p:cNvSpPr>
            <a:spLocks noGrp="1"/>
          </p:cNvSpPr>
          <p:nvPr>
            <p:ph type="title"/>
          </p:nvPr>
        </p:nvSpPr>
        <p:spPr/>
        <p:txBody>
          <a:bodyPr/>
          <a:lstStyle/>
          <a:p>
            <a:pPr algn="ctr"/>
            <a:r>
              <a:rPr lang="en-US" dirty="0"/>
              <a:t>December 8</a:t>
            </a:r>
            <a:r>
              <a:rPr lang="en-US" baseline="30000" dirty="0"/>
              <a:t>th</a:t>
            </a:r>
            <a:br>
              <a:rPr lang="en-US" dirty="0"/>
            </a:br>
            <a:r>
              <a:rPr lang="en-US" dirty="0"/>
              <a:t>December 12th</a:t>
            </a:r>
          </a:p>
        </p:txBody>
      </p:sp>
      <p:sp>
        <p:nvSpPr>
          <p:cNvPr id="3" name="Content Placeholder 2">
            <a:extLst>
              <a:ext uri="{FF2B5EF4-FFF2-40B4-BE49-F238E27FC236}">
                <a16:creationId xmlns:a16="http://schemas.microsoft.com/office/drawing/2014/main" id="{85B972F8-DFBC-AB4D-88CA-71A956789078}"/>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166384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2D0C5-2E46-AB41-83AF-A10A3C61AD36}"/>
              </a:ext>
            </a:extLst>
          </p:cNvPr>
          <p:cNvSpPr>
            <a:spLocks noGrp="1"/>
          </p:cNvSpPr>
          <p:nvPr>
            <p:ph type="title"/>
          </p:nvPr>
        </p:nvSpPr>
        <p:spPr/>
        <p:txBody>
          <a:bodyPr/>
          <a:lstStyle/>
          <a:p>
            <a:pPr algn="ctr"/>
            <a:r>
              <a:rPr lang="en-US" dirty="0"/>
              <a:t>The Origin and Meaning of Christmas Traditions</a:t>
            </a:r>
          </a:p>
        </p:txBody>
      </p:sp>
      <p:sp>
        <p:nvSpPr>
          <p:cNvPr id="3" name="Content Placeholder 2">
            <a:extLst>
              <a:ext uri="{FF2B5EF4-FFF2-40B4-BE49-F238E27FC236}">
                <a16:creationId xmlns:a16="http://schemas.microsoft.com/office/drawing/2014/main" id="{B7B95335-39F2-3C46-909B-CA6B8C2ABDF7}"/>
              </a:ext>
            </a:extLst>
          </p:cNvPr>
          <p:cNvSpPr>
            <a:spLocks noGrp="1"/>
          </p:cNvSpPr>
          <p:nvPr>
            <p:ph idx="1"/>
          </p:nvPr>
        </p:nvSpPr>
        <p:spPr/>
        <p:txBody>
          <a:bodyPr>
            <a:normAutofit lnSpcReduction="10000"/>
          </a:bodyPr>
          <a:lstStyle/>
          <a:p>
            <a:r>
              <a:rPr lang="en-US" dirty="0"/>
              <a:t>The Christmas Tree</a:t>
            </a:r>
          </a:p>
          <a:p>
            <a:r>
              <a:rPr lang="en-US" dirty="0"/>
              <a:t>Wreaths</a:t>
            </a:r>
          </a:p>
          <a:p>
            <a:r>
              <a:rPr lang="en-US" dirty="0"/>
              <a:t>Holly and Holly Tree</a:t>
            </a:r>
          </a:p>
          <a:p>
            <a:r>
              <a:rPr lang="en-US" dirty="0"/>
              <a:t>Lights and Candles</a:t>
            </a:r>
          </a:p>
          <a:p>
            <a:r>
              <a:rPr lang="en-US" dirty="0"/>
              <a:t>The Star</a:t>
            </a:r>
          </a:p>
          <a:p>
            <a:r>
              <a:rPr lang="en-US" dirty="0"/>
              <a:t>The poinsettia </a:t>
            </a:r>
          </a:p>
          <a:p>
            <a:r>
              <a:rPr lang="en-US" dirty="0"/>
              <a:t>Christmas bells</a:t>
            </a:r>
          </a:p>
          <a:p>
            <a:r>
              <a:rPr lang="en-US" dirty="0"/>
              <a:t>The giving of gifts</a:t>
            </a:r>
          </a:p>
          <a:p>
            <a:r>
              <a:rPr lang="en-US" dirty="0"/>
              <a:t>Santa Clause</a:t>
            </a:r>
          </a:p>
        </p:txBody>
      </p:sp>
    </p:spTree>
    <p:extLst>
      <p:ext uri="{BB962C8B-B14F-4D97-AF65-F5344CB8AC3E}">
        <p14:creationId xmlns:p14="http://schemas.microsoft.com/office/powerpoint/2010/main" val="185197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F878-5A08-7F4C-AF62-04F75787A1EB}"/>
              </a:ext>
            </a:extLst>
          </p:cNvPr>
          <p:cNvSpPr>
            <a:spLocks noGrp="1"/>
          </p:cNvSpPr>
          <p:nvPr>
            <p:ph type="title"/>
          </p:nvPr>
        </p:nvSpPr>
        <p:spPr/>
        <p:txBody>
          <a:bodyPr/>
          <a:lstStyle/>
          <a:p>
            <a:pPr algn="ctr"/>
            <a:r>
              <a:rPr lang="en-US" dirty="0"/>
              <a:t>Are We Predestined for either Heaven or Hell?</a:t>
            </a:r>
          </a:p>
        </p:txBody>
      </p:sp>
      <p:sp>
        <p:nvSpPr>
          <p:cNvPr id="3" name="Content Placeholder 2">
            <a:extLst>
              <a:ext uri="{FF2B5EF4-FFF2-40B4-BE49-F238E27FC236}">
                <a16:creationId xmlns:a16="http://schemas.microsoft.com/office/drawing/2014/main" id="{EB97FA17-7BC4-1647-A018-44B2CF42ACA9}"/>
              </a:ext>
            </a:extLst>
          </p:cNvPr>
          <p:cNvSpPr>
            <a:spLocks noGrp="1"/>
          </p:cNvSpPr>
          <p:nvPr>
            <p:ph idx="1"/>
          </p:nvPr>
        </p:nvSpPr>
        <p:spPr/>
        <p:txBody>
          <a:bodyPr/>
          <a:lstStyle/>
          <a:p>
            <a:r>
              <a:rPr lang="en-US" dirty="0"/>
              <a:t>1 Tim 2:4 God our Savior “who desires all men to be saved and to come to the knowledge of the truth.”</a:t>
            </a:r>
          </a:p>
          <a:p>
            <a:r>
              <a:rPr lang="en-US" dirty="0"/>
              <a:t>Gen 1:27 “God created man in his own image, in the image of God he created him; male and female he created them.”</a:t>
            </a:r>
          </a:p>
          <a:p>
            <a:r>
              <a:rPr lang="en-US" dirty="0"/>
              <a:t>Rom 8:28-29 “We know that in everything God works for good with those who love him, who are called according to his purpose. For those whom he foreknew he also predestined to be conformed to the image of his Son, in order that he might be the first-born among many brethren.”</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4829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AE7FE-49B0-8C41-84DF-7D7276F0DC2B}"/>
              </a:ext>
            </a:extLst>
          </p:cNvPr>
          <p:cNvSpPr>
            <a:spLocks noGrp="1"/>
          </p:cNvSpPr>
          <p:nvPr>
            <p:ph type="title"/>
          </p:nvPr>
        </p:nvSpPr>
        <p:spPr/>
        <p:txBody>
          <a:bodyPr/>
          <a:lstStyle/>
          <a:p>
            <a:pPr algn="ctr"/>
            <a:r>
              <a:rPr lang="en-US" dirty="0"/>
              <a:t>Are We Predestined for either Heaven or Hell?</a:t>
            </a:r>
          </a:p>
        </p:txBody>
      </p:sp>
      <p:sp>
        <p:nvSpPr>
          <p:cNvPr id="3" name="Content Placeholder 2">
            <a:extLst>
              <a:ext uri="{FF2B5EF4-FFF2-40B4-BE49-F238E27FC236}">
                <a16:creationId xmlns:a16="http://schemas.microsoft.com/office/drawing/2014/main" id="{E1F3B4B8-56B7-304C-89F3-708DCBD05802}"/>
              </a:ext>
            </a:extLst>
          </p:cNvPr>
          <p:cNvSpPr>
            <a:spLocks noGrp="1"/>
          </p:cNvSpPr>
          <p:nvPr>
            <p:ph idx="1"/>
          </p:nvPr>
        </p:nvSpPr>
        <p:spPr/>
        <p:txBody>
          <a:bodyPr/>
          <a:lstStyle/>
          <a:p>
            <a:r>
              <a:rPr lang="en-US" dirty="0"/>
              <a:t>God wills all men to be saved (1 Tim 2:4 and Gen 1:27).</a:t>
            </a:r>
          </a:p>
          <a:p>
            <a:r>
              <a:rPr lang="en-US" dirty="0"/>
              <a:t>Some men so persistently resist his graces that they cannot be saved (i.e., they remove themselves from the set of men to be saved).</a:t>
            </a:r>
          </a:p>
          <a:p>
            <a:r>
              <a:rPr lang="en-US" dirty="0"/>
              <a:t>Others (those remaining in the set of men to be saved are saved).</a:t>
            </a:r>
          </a:p>
          <a:p>
            <a:endParaRPr lang="en-US" dirty="0"/>
          </a:p>
        </p:txBody>
      </p:sp>
    </p:spTree>
    <p:extLst>
      <p:ext uri="{BB962C8B-B14F-4D97-AF65-F5344CB8AC3E}">
        <p14:creationId xmlns:p14="http://schemas.microsoft.com/office/powerpoint/2010/main" val="163243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5303-47F1-7B48-BCD7-97AEB2EA1367}"/>
              </a:ext>
            </a:extLst>
          </p:cNvPr>
          <p:cNvSpPr>
            <a:spLocks noGrp="1"/>
          </p:cNvSpPr>
          <p:nvPr>
            <p:ph type="title"/>
          </p:nvPr>
        </p:nvSpPr>
        <p:spPr/>
        <p:txBody>
          <a:bodyPr/>
          <a:lstStyle/>
          <a:p>
            <a:pPr algn="ctr"/>
            <a:r>
              <a:rPr lang="en-US" dirty="0"/>
              <a:t>How did Christ Establish His Church?</a:t>
            </a:r>
          </a:p>
        </p:txBody>
      </p:sp>
      <p:sp>
        <p:nvSpPr>
          <p:cNvPr id="3" name="Content Placeholder 2">
            <a:extLst>
              <a:ext uri="{FF2B5EF4-FFF2-40B4-BE49-F238E27FC236}">
                <a16:creationId xmlns:a16="http://schemas.microsoft.com/office/drawing/2014/main" id="{337C1D36-ADC4-124F-B0B1-605E80E05A6D}"/>
              </a:ext>
            </a:extLst>
          </p:cNvPr>
          <p:cNvSpPr>
            <a:spLocks noGrp="1"/>
          </p:cNvSpPr>
          <p:nvPr>
            <p:ph idx="1"/>
          </p:nvPr>
        </p:nvSpPr>
        <p:spPr/>
        <p:txBody>
          <a:bodyPr>
            <a:normAutofit/>
          </a:bodyPr>
          <a:lstStyle/>
          <a:p>
            <a:pPr marL="0" indent="0">
              <a:buNone/>
            </a:pPr>
            <a:r>
              <a:rPr lang="en-US" sz="3200" dirty="0"/>
              <a:t>“And I tell you, you are Peter (Greek </a:t>
            </a:r>
            <a:r>
              <a:rPr lang="en-US" sz="3200" i="1" dirty="0"/>
              <a:t>Petros)</a:t>
            </a:r>
            <a:r>
              <a:rPr lang="en-US" sz="3200" dirty="0"/>
              <a:t>, and on this rock (Greek </a:t>
            </a:r>
            <a:r>
              <a:rPr lang="en-US" sz="3200" dirty="0" err="1"/>
              <a:t>petra</a:t>
            </a:r>
            <a:r>
              <a:rPr lang="en-US" sz="3200" dirty="0"/>
              <a:t>) I will build my Church, and the gates of Hades shall not prevail against it. I will give you the keys to the kingdom of heaven, and whatever you bind on earth shall be bound in heaven, and whatever you loose on earth shall be loosed in heaven.” (Mt 16:18-19)</a:t>
            </a:r>
          </a:p>
          <a:p>
            <a:pPr marL="0" indent="0">
              <a:buNone/>
            </a:pPr>
            <a:endParaRPr lang="en-US" dirty="0"/>
          </a:p>
        </p:txBody>
      </p:sp>
    </p:spTree>
    <p:extLst>
      <p:ext uri="{BB962C8B-B14F-4D97-AF65-F5344CB8AC3E}">
        <p14:creationId xmlns:p14="http://schemas.microsoft.com/office/powerpoint/2010/main" val="3998209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9D308-4EE1-7E44-B952-071D093653C9}"/>
              </a:ext>
            </a:extLst>
          </p:cNvPr>
          <p:cNvSpPr>
            <a:spLocks noGrp="1"/>
          </p:cNvSpPr>
          <p:nvPr>
            <p:ph type="title"/>
          </p:nvPr>
        </p:nvSpPr>
        <p:spPr>
          <a:xfrm>
            <a:off x="645130" y="609601"/>
            <a:ext cx="9404723" cy="1400530"/>
          </a:xfrm>
        </p:spPr>
        <p:txBody>
          <a:bodyPr/>
          <a:lstStyle/>
          <a:p>
            <a:pPr algn="ctr"/>
            <a:r>
              <a:rPr lang="en-US" dirty="0"/>
              <a:t>How did Christ Establish his Church?</a:t>
            </a:r>
          </a:p>
        </p:txBody>
      </p:sp>
      <p:sp>
        <p:nvSpPr>
          <p:cNvPr id="3" name="Content Placeholder 2">
            <a:extLst>
              <a:ext uri="{FF2B5EF4-FFF2-40B4-BE49-F238E27FC236}">
                <a16:creationId xmlns:a16="http://schemas.microsoft.com/office/drawing/2014/main" id="{5D3862E5-096E-254C-84BD-1F09567BA0EE}"/>
              </a:ext>
            </a:extLst>
          </p:cNvPr>
          <p:cNvSpPr>
            <a:spLocks noGrp="1"/>
          </p:cNvSpPr>
          <p:nvPr>
            <p:ph idx="1"/>
          </p:nvPr>
        </p:nvSpPr>
        <p:spPr/>
        <p:txBody>
          <a:bodyPr/>
          <a:lstStyle/>
          <a:p>
            <a:pPr marL="0" indent="0">
              <a:buNone/>
            </a:pPr>
            <a:r>
              <a:rPr lang="en-US" dirty="0"/>
              <a:t>The Gospels give us some observable facts:</a:t>
            </a:r>
          </a:p>
          <a:p>
            <a:r>
              <a:rPr lang="en-US" dirty="0"/>
              <a:t>There was a man named Jesus;</a:t>
            </a:r>
          </a:p>
          <a:p>
            <a:r>
              <a:rPr lang="en-US" dirty="0"/>
              <a:t>He claimed to be a messenger sent by God;</a:t>
            </a:r>
          </a:p>
          <a:p>
            <a:r>
              <a:rPr lang="en-US" dirty="0"/>
              <a:t>He did enough to prove this by miracles in contexts such that a connection was established between the claim and the miracle.</a:t>
            </a:r>
          </a:p>
          <a:p>
            <a:r>
              <a:rPr lang="en-US" dirty="0"/>
              <a:t>He had an inner circle to whom He spoke more;</a:t>
            </a:r>
          </a:p>
          <a:p>
            <a:r>
              <a:rPr lang="en-US" dirty="0"/>
              <a:t>He told them to continue His work, His teaching; and</a:t>
            </a:r>
          </a:p>
          <a:p>
            <a:r>
              <a:rPr lang="en-US" dirty="0"/>
              <a:t>He promised that God would protect their teaching: “He who hears you, hears me” (Lk 10:16).</a:t>
            </a:r>
          </a:p>
        </p:txBody>
      </p:sp>
    </p:spTree>
    <p:extLst>
      <p:ext uri="{BB962C8B-B14F-4D97-AF65-F5344CB8AC3E}">
        <p14:creationId xmlns:p14="http://schemas.microsoft.com/office/powerpoint/2010/main" val="143100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5CEA1A-F85A-324C-B1E8-23C62C8A9250}"/>
              </a:ext>
            </a:extLst>
          </p:cNvPr>
          <p:cNvPicPr>
            <a:picLocks noChangeAspect="1"/>
          </p:cNvPicPr>
          <p:nvPr/>
        </p:nvPicPr>
        <p:blipFill>
          <a:blip r:embed="rId2"/>
          <a:stretch>
            <a:fillRect/>
          </a:stretch>
        </p:blipFill>
        <p:spPr>
          <a:xfrm>
            <a:off x="555847" y="246594"/>
            <a:ext cx="4236891" cy="7426461"/>
          </a:xfrm>
          <a:prstGeom prst="rect">
            <a:avLst/>
          </a:prstGeom>
        </p:spPr>
      </p:pic>
      <p:sp>
        <p:nvSpPr>
          <p:cNvPr id="15" name="TextBox 14">
            <a:extLst>
              <a:ext uri="{FF2B5EF4-FFF2-40B4-BE49-F238E27FC236}">
                <a16:creationId xmlns:a16="http://schemas.microsoft.com/office/drawing/2014/main" id="{763294C6-CEA0-DF42-8622-E5FB59E384ED}"/>
              </a:ext>
            </a:extLst>
          </p:cNvPr>
          <p:cNvSpPr txBox="1"/>
          <p:nvPr/>
        </p:nvSpPr>
        <p:spPr>
          <a:xfrm>
            <a:off x="6096000" y="-160685"/>
            <a:ext cx="4843149" cy="6278642"/>
          </a:xfrm>
          <a:prstGeom prst="rect">
            <a:avLst/>
          </a:prstGeom>
          <a:noFill/>
        </p:spPr>
        <p:txBody>
          <a:bodyPr wrap="square" rtlCol="0">
            <a:spAutoFit/>
          </a:bodyPr>
          <a:lstStyle/>
          <a:p>
            <a:pPr algn="l"/>
            <a:endParaRPr lang="en-US" dirty="0"/>
          </a:p>
          <a:p>
            <a:pPr algn="ctr"/>
            <a:r>
              <a:rPr lang="en-US" sz="4800" dirty="0"/>
              <a:t>“And I tell you, you are Peter, and on this rock I will build my Church, and the gates of hell shall not prevail against it.” (Matt 16:18)</a:t>
            </a:r>
          </a:p>
        </p:txBody>
      </p:sp>
    </p:spTree>
    <p:extLst>
      <p:ext uri="{BB962C8B-B14F-4D97-AF65-F5344CB8AC3E}">
        <p14:creationId xmlns:p14="http://schemas.microsoft.com/office/powerpoint/2010/main" val="265258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ED440-F0D9-C847-B9FF-DF20EA77653B}"/>
              </a:ext>
            </a:extLst>
          </p:cNvPr>
          <p:cNvSpPr>
            <a:spLocks noGrp="1"/>
          </p:cNvSpPr>
          <p:nvPr>
            <p:ph type="title"/>
          </p:nvPr>
        </p:nvSpPr>
        <p:spPr/>
        <p:txBody>
          <a:bodyPr/>
          <a:lstStyle/>
          <a:p>
            <a:pPr algn="ctr"/>
            <a:r>
              <a:rPr lang="en-US" dirty="0"/>
              <a:t>Some Background</a:t>
            </a:r>
          </a:p>
        </p:txBody>
      </p:sp>
      <p:sp>
        <p:nvSpPr>
          <p:cNvPr id="3" name="Content Placeholder 2">
            <a:extLst>
              <a:ext uri="{FF2B5EF4-FFF2-40B4-BE49-F238E27FC236}">
                <a16:creationId xmlns:a16="http://schemas.microsoft.com/office/drawing/2014/main" id="{7564B557-B89C-0C4E-9D08-47CD037E05ED}"/>
              </a:ext>
            </a:extLst>
          </p:cNvPr>
          <p:cNvSpPr>
            <a:spLocks noGrp="1"/>
          </p:cNvSpPr>
          <p:nvPr>
            <p:ph idx="1"/>
          </p:nvPr>
        </p:nvSpPr>
        <p:spPr/>
        <p:txBody>
          <a:bodyPr/>
          <a:lstStyle/>
          <a:p>
            <a:r>
              <a:rPr lang="en-US" dirty="0"/>
              <a:t>July 18-19, 64 AD – the great fire of Rome. Rumor was that Nero wanted to build a large palace for himself and set fire to an area SE of Circus Maximus. Fire got out of control and destroyed most of the city. Nero had to blame someone so he blamed the Christians.</a:t>
            </a:r>
          </a:p>
          <a:p>
            <a:r>
              <a:rPr lang="en-US" dirty="0"/>
              <a:t>St. Peter was crucified upside down in Rome around 65 AD by Nero. Paul was crucified nearby.</a:t>
            </a:r>
          </a:p>
          <a:p>
            <a:r>
              <a:rPr lang="en-US" dirty="0"/>
              <a:t>St. Peter’s body was dumped in a landfill but Christians secretly recovered it and buried it on Vatican Hill.</a:t>
            </a:r>
          </a:p>
          <a:p>
            <a:r>
              <a:rPr lang="en-US" dirty="0"/>
              <a:t>It became a secret place of worship for Christians.</a:t>
            </a:r>
          </a:p>
        </p:txBody>
      </p:sp>
    </p:spTree>
    <p:extLst>
      <p:ext uri="{BB962C8B-B14F-4D97-AF65-F5344CB8AC3E}">
        <p14:creationId xmlns:p14="http://schemas.microsoft.com/office/powerpoint/2010/main" val="278643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8F3C-31F1-6642-A8D7-E29DAD24FF2E}"/>
              </a:ext>
            </a:extLst>
          </p:cNvPr>
          <p:cNvSpPr>
            <a:spLocks noGrp="1"/>
          </p:cNvSpPr>
          <p:nvPr>
            <p:ph type="title"/>
          </p:nvPr>
        </p:nvSpPr>
        <p:spPr/>
        <p:txBody>
          <a:bodyPr/>
          <a:lstStyle/>
          <a:p>
            <a:pPr algn="ctr"/>
            <a:r>
              <a:rPr lang="en-US" dirty="0"/>
              <a:t>More Background</a:t>
            </a:r>
          </a:p>
        </p:txBody>
      </p:sp>
      <p:sp>
        <p:nvSpPr>
          <p:cNvPr id="3" name="Content Placeholder 2">
            <a:extLst>
              <a:ext uri="{FF2B5EF4-FFF2-40B4-BE49-F238E27FC236}">
                <a16:creationId xmlns:a16="http://schemas.microsoft.com/office/drawing/2014/main" id="{5B92D845-5CFE-0941-B070-F78BBE0711B8}"/>
              </a:ext>
            </a:extLst>
          </p:cNvPr>
          <p:cNvSpPr>
            <a:spLocks noGrp="1"/>
          </p:cNvSpPr>
          <p:nvPr>
            <p:ph idx="1"/>
          </p:nvPr>
        </p:nvSpPr>
        <p:spPr/>
        <p:txBody>
          <a:bodyPr/>
          <a:lstStyle/>
          <a:p>
            <a:r>
              <a:rPr lang="en-US" dirty="0"/>
              <a:t>Christian persecution continued until Roman Emperor Constantine (300-337) rose to power.</a:t>
            </a:r>
          </a:p>
          <a:p>
            <a:r>
              <a:rPr lang="en-US" dirty="0"/>
              <a:t>Although he was pagan, his mother, Helena, was a devout Christian.</a:t>
            </a:r>
          </a:p>
          <a:p>
            <a:r>
              <a:rPr lang="en-US" dirty="0"/>
              <a:t>318-322 - He allowed a church to be built on Vatican Hill over the site of Peter’s tomb. This became known as the Constantine Church. Took about 40 years to build.</a:t>
            </a:r>
          </a:p>
          <a:p>
            <a:pPr marL="0" indent="0">
              <a:buNone/>
            </a:pPr>
            <a:endParaRPr lang="en-US" dirty="0"/>
          </a:p>
        </p:txBody>
      </p:sp>
    </p:spTree>
    <p:extLst>
      <p:ext uri="{BB962C8B-B14F-4D97-AF65-F5344CB8AC3E}">
        <p14:creationId xmlns:p14="http://schemas.microsoft.com/office/powerpoint/2010/main" val="138509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94FC13B8-6447-EC48-90D5-E578E3A49B27}"/>
              </a:ext>
            </a:extLst>
          </p:cNvPr>
          <p:cNvPicPr>
            <a:picLocks noChangeAspect="1"/>
          </p:cNvPicPr>
          <p:nvPr/>
        </p:nvPicPr>
        <p:blipFill rotWithShape="1">
          <a:blip r:embed="rId2"/>
          <a:srcRect r="-2" b="641"/>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CCB726B-B03C-F549-8DE1-28DD315B09EB}"/>
              </a:ext>
            </a:extLst>
          </p:cNvPr>
          <p:cNvSpPr txBox="1"/>
          <p:nvPr/>
        </p:nvSpPr>
        <p:spPr>
          <a:xfrm>
            <a:off x="3050268" y="3247358"/>
            <a:ext cx="6100534" cy="369332"/>
          </a:xfrm>
          <a:prstGeom prst="rect">
            <a:avLst/>
          </a:prstGeom>
          <a:noFill/>
        </p:spPr>
        <p:txBody>
          <a:bodyPr wrap="square">
            <a:spAutoFit/>
          </a:bodyPr>
          <a:lstStyle/>
          <a:p>
            <a:pPr>
              <a:spcAft>
                <a:spcPts val="600"/>
              </a:spcAft>
            </a:pPr>
            <a:r>
              <a:rPr lang="en-US" dirty="0"/>
              <a:t> </a:t>
            </a:r>
            <a:endParaRPr lang="en-US"/>
          </a:p>
        </p:txBody>
      </p:sp>
    </p:spTree>
    <p:extLst>
      <p:ext uri="{BB962C8B-B14F-4D97-AF65-F5344CB8AC3E}">
        <p14:creationId xmlns:p14="http://schemas.microsoft.com/office/powerpoint/2010/main" val="1818687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BF308D5-CDFD-A744-AD37-8F767F0B7746}"/>
              </a:ext>
            </a:extLst>
          </p:cNvPr>
          <p:cNvPicPr>
            <a:picLocks noGrp="1" noChangeAspect="1"/>
          </p:cNvPicPr>
          <p:nvPr>
            <p:ph idx="1"/>
          </p:nvPr>
        </p:nvPicPr>
        <p:blipFill>
          <a:blip r:embed="rId2"/>
          <a:stretch>
            <a:fillRect/>
          </a:stretch>
        </p:blipFill>
        <p:spPr>
          <a:xfrm>
            <a:off x="643467" y="1888659"/>
            <a:ext cx="10905066" cy="3080681"/>
          </a:xfrm>
          <a:prstGeom prst="rect">
            <a:avLst/>
          </a:prstGeom>
        </p:spPr>
      </p:pic>
    </p:spTree>
    <p:extLst>
      <p:ext uri="{BB962C8B-B14F-4D97-AF65-F5344CB8AC3E}">
        <p14:creationId xmlns:p14="http://schemas.microsoft.com/office/powerpoint/2010/main" val="296088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9B29C-25AB-874B-8F60-ED889D9E68C0}"/>
              </a:ext>
            </a:extLst>
          </p:cNvPr>
          <p:cNvSpPr>
            <a:spLocks noGrp="1"/>
          </p:cNvSpPr>
          <p:nvPr>
            <p:ph type="title"/>
          </p:nvPr>
        </p:nvSpPr>
        <p:spPr/>
        <p:txBody>
          <a:bodyPr/>
          <a:lstStyle/>
          <a:p>
            <a:pPr algn="ctr"/>
            <a:r>
              <a:rPr lang="en-US" dirty="0"/>
              <a:t>More History</a:t>
            </a:r>
          </a:p>
        </p:txBody>
      </p:sp>
      <p:sp>
        <p:nvSpPr>
          <p:cNvPr id="3" name="Content Placeholder 2">
            <a:extLst>
              <a:ext uri="{FF2B5EF4-FFF2-40B4-BE49-F238E27FC236}">
                <a16:creationId xmlns:a16="http://schemas.microsoft.com/office/drawing/2014/main" id="{CD383C3C-75C7-EE4F-A204-BA4A5A73BE45}"/>
              </a:ext>
            </a:extLst>
          </p:cNvPr>
          <p:cNvSpPr>
            <a:spLocks noGrp="1"/>
          </p:cNvSpPr>
          <p:nvPr>
            <p:ph idx="1"/>
          </p:nvPr>
        </p:nvSpPr>
        <p:spPr/>
        <p:txBody>
          <a:bodyPr/>
          <a:lstStyle/>
          <a:p>
            <a:r>
              <a:rPr lang="en-US" dirty="0"/>
              <a:t>Rome sacked many times throughout history</a:t>
            </a:r>
          </a:p>
          <a:p>
            <a:pPr lvl="1"/>
            <a:r>
              <a:rPr lang="en-US" dirty="0"/>
              <a:t>410 Visigoth’s</a:t>
            </a:r>
          </a:p>
          <a:p>
            <a:pPr lvl="1"/>
            <a:r>
              <a:rPr lang="en-US" dirty="0"/>
              <a:t>455 Vandals</a:t>
            </a:r>
          </a:p>
          <a:p>
            <a:pPr lvl="1"/>
            <a:r>
              <a:rPr lang="en-US" dirty="0"/>
              <a:t>846 Saracens</a:t>
            </a:r>
          </a:p>
          <a:p>
            <a:pPr lvl="1"/>
            <a:r>
              <a:rPr lang="en-US" dirty="0"/>
              <a:t>1527 Germans</a:t>
            </a:r>
          </a:p>
          <a:p>
            <a:r>
              <a:rPr lang="en-US" dirty="0"/>
              <a:t>Much of Rome was reduced to ruins (Colosseum half collapsed)</a:t>
            </a:r>
          </a:p>
          <a:p>
            <a:r>
              <a:rPr lang="en-US" dirty="0"/>
              <a:t>Except – the tombs there were covered to build the Constantine church were preserved intact as they had been in 337</a:t>
            </a:r>
          </a:p>
        </p:txBody>
      </p:sp>
    </p:spTree>
    <p:extLst>
      <p:ext uri="{BB962C8B-B14F-4D97-AF65-F5344CB8AC3E}">
        <p14:creationId xmlns:p14="http://schemas.microsoft.com/office/powerpoint/2010/main" val="422756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D806E-4E78-2245-B530-066763B04E1C}"/>
              </a:ext>
            </a:extLst>
          </p:cNvPr>
          <p:cNvSpPr>
            <a:spLocks noGrp="1"/>
          </p:cNvSpPr>
          <p:nvPr>
            <p:ph type="title"/>
          </p:nvPr>
        </p:nvSpPr>
        <p:spPr/>
        <p:txBody>
          <a:bodyPr/>
          <a:lstStyle/>
          <a:p>
            <a:pPr algn="ctr"/>
            <a:r>
              <a:rPr lang="en-US" dirty="0"/>
              <a:t>The Constantine Church (Old St. Peter’s) (1450)</a:t>
            </a:r>
          </a:p>
        </p:txBody>
      </p:sp>
      <p:pic>
        <p:nvPicPr>
          <p:cNvPr id="2050" name="Picture 2">
            <a:extLst>
              <a:ext uri="{FF2B5EF4-FFF2-40B4-BE49-F238E27FC236}">
                <a16:creationId xmlns:a16="http://schemas.microsoft.com/office/drawing/2014/main" id="{97DF67E7-F6A9-3241-96CF-8A88AA75C3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1971" y="1825625"/>
            <a:ext cx="656805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153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A62C-2485-9F4A-8654-33866CA7F8F2}"/>
              </a:ext>
            </a:extLst>
          </p:cNvPr>
          <p:cNvSpPr>
            <a:spLocks noGrp="1"/>
          </p:cNvSpPr>
          <p:nvPr>
            <p:ph type="title"/>
          </p:nvPr>
        </p:nvSpPr>
        <p:spPr/>
        <p:txBody>
          <a:bodyPr>
            <a:normAutofit/>
          </a:bodyPr>
          <a:lstStyle/>
          <a:p>
            <a:pPr algn="ctr"/>
            <a:r>
              <a:rPr lang="en-US" sz="4800" dirty="0"/>
              <a:t>Current Basilica</a:t>
            </a:r>
          </a:p>
        </p:txBody>
      </p:sp>
      <p:sp>
        <p:nvSpPr>
          <p:cNvPr id="3" name="Content Placeholder 2">
            <a:extLst>
              <a:ext uri="{FF2B5EF4-FFF2-40B4-BE49-F238E27FC236}">
                <a16:creationId xmlns:a16="http://schemas.microsoft.com/office/drawing/2014/main" id="{022B43C6-976E-214D-8AC3-CC03EDFA9921}"/>
              </a:ext>
            </a:extLst>
          </p:cNvPr>
          <p:cNvSpPr>
            <a:spLocks noGrp="1"/>
          </p:cNvSpPr>
          <p:nvPr>
            <p:ph idx="1"/>
          </p:nvPr>
        </p:nvSpPr>
        <p:spPr/>
        <p:txBody>
          <a:bodyPr>
            <a:normAutofit fontScale="92500" lnSpcReduction="10000"/>
          </a:bodyPr>
          <a:lstStyle/>
          <a:p>
            <a:r>
              <a:rPr lang="en-US" dirty="0"/>
              <a:t>Construction of the present basilica began on 18 April 1506 and was completed on 18 November 1626.</a:t>
            </a:r>
          </a:p>
          <a:p>
            <a:r>
              <a:rPr lang="en-US" dirty="0"/>
              <a:t>Designed principally by </a:t>
            </a:r>
            <a:r>
              <a:rPr lang="en-US" dirty="0">
                <a:hlinkClick r:id="rId2" tooltip="Donato Bramante">
                  <a:extLst>
                    <a:ext uri="{A12FA001-AC4F-418D-AE19-62706E023703}">
                      <ahyp:hlinkClr xmlns:ahyp="http://schemas.microsoft.com/office/drawing/2018/hyperlinkcolor" val="tx"/>
                    </a:ext>
                  </a:extLst>
                </a:hlinkClick>
              </a:rPr>
              <a:t>Donato Bramante</a:t>
            </a:r>
            <a:r>
              <a:rPr lang="en-US" dirty="0"/>
              <a:t>, </a:t>
            </a:r>
            <a:r>
              <a:rPr lang="en-US" dirty="0">
                <a:hlinkClick r:id="rId3" tooltip="Michelangelo">
                  <a:extLst>
                    <a:ext uri="{A12FA001-AC4F-418D-AE19-62706E023703}">
                      <ahyp:hlinkClr xmlns:ahyp="http://schemas.microsoft.com/office/drawing/2018/hyperlinkcolor" val="tx"/>
                    </a:ext>
                  </a:extLst>
                </a:hlinkClick>
              </a:rPr>
              <a:t>Michelangelo</a:t>
            </a:r>
            <a:r>
              <a:rPr lang="en-US" dirty="0"/>
              <a:t>, </a:t>
            </a:r>
            <a:r>
              <a:rPr lang="en-US" dirty="0">
                <a:hlinkClick r:id="rId4" tooltip="Carlo Maderno">
                  <a:extLst>
                    <a:ext uri="{A12FA001-AC4F-418D-AE19-62706E023703}">
                      <ahyp:hlinkClr xmlns:ahyp="http://schemas.microsoft.com/office/drawing/2018/hyperlinkcolor" val="tx"/>
                    </a:ext>
                  </a:extLst>
                </a:hlinkClick>
              </a:rPr>
              <a:t>Carlo Maderno</a:t>
            </a:r>
            <a:r>
              <a:rPr lang="en-US" dirty="0"/>
              <a:t> and </a:t>
            </a:r>
            <a:r>
              <a:rPr lang="en-US" dirty="0">
                <a:hlinkClick r:id="rId5" tooltip="Gian Lorenzo Bernini">
                  <a:extLst>
                    <a:ext uri="{A12FA001-AC4F-418D-AE19-62706E023703}">
                      <ahyp:hlinkClr xmlns:ahyp="http://schemas.microsoft.com/office/drawing/2018/hyperlinkcolor" val="tx"/>
                    </a:ext>
                  </a:extLst>
                </a:hlinkClick>
              </a:rPr>
              <a:t>Gian Lorenzo Bernini</a:t>
            </a:r>
            <a:r>
              <a:rPr lang="en-US" dirty="0"/>
              <a:t>. </a:t>
            </a:r>
          </a:p>
          <a:p>
            <a:r>
              <a:rPr lang="en-US" dirty="0"/>
              <a:t>St. Peter's is the most renowned work of </a:t>
            </a:r>
            <a:r>
              <a:rPr lang="en-US" dirty="0">
                <a:hlinkClick r:id="rId6" tooltip="Renaissance architecture">
                  <a:extLst>
                    <a:ext uri="{A12FA001-AC4F-418D-AE19-62706E023703}">
                      <ahyp:hlinkClr xmlns:ahyp="http://schemas.microsoft.com/office/drawing/2018/hyperlinkcolor" val="tx"/>
                    </a:ext>
                  </a:extLst>
                </a:hlinkClick>
              </a:rPr>
              <a:t>Renaissance architecture</a:t>
            </a:r>
            <a:r>
              <a:rPr lang="en-US" dirty="0"/>
              <a:t> and the largest church in the world by interior measure. While it is neither the </a:t>
            </a:r>
            <a:r>
              <a:rPr lang="en-US" dirty="0">
                <a:hlinkClick r:id="rId7" tooltip="Mother church">
                  <a:extLst>
                    <a:ext uri="{A12FA001-AC4F-418D-AE19-62706E023703}">
                      <ahyp:hlinkClr xmlns:ahyp="http://schemas.microsoft.com/office/drawing/2018/hyperlinkcolor" val="tx"/>
                    </a:ext>
                  </a:extLst>
                </a:hlinkClick>
              </a:rPr>
              <a:t>mother church</a:t>
            </a:r>
            <a:r>
              <a:rPr lang="en-US" dirty="0"/>
              <a:t> of the </a:t>
            </a:r>
            <a:r>
              <a:rPr lang="en-US" dirty="0">
                <a:hlinkClick r:id="rId8" tooltip="Catholic Church">
                  <a:extLst>
                    <a:ext uri="{A12FA001-AC4F-418D-AE19-62706E023703}">
                      <ahyp:hlinkClr xmlns:ahyp="http://schemas.microsoft.com/office/drawing/2018/hyperlinkcolor" val="tx"/>
                    </a:ext>
                  </a:extLst>
                </a:hlinkClick>
              </a:rPr>
              <a:t>Catholic Church</a:t>
            </a:r>
            <a:r>
              <a:rPr lang="en-US" dirty="0"/>
              <a:t> nor the </a:t>
            </a:r>
            <a:r>
              <a:rPr lang="en-US" dirty="0">
                <a:hlinkClick r:id="rId9" tooltip="Cathedral">
                  <a:extLst>
                    <a:ext uri="{A12FA001-AC4F-418D-AE19-62706E023703}">
                      <ahyp:hlinkClr xmlns:ahyp="http://schemas.microsoft.com/office/drawing/2018/hyperlinkcolor" val="tx"/>
                    </a:ext>
                  </a:extLst>
                </a:hlinkClick>
              </a:rPr>
              <a:t>cathedral</a:t>
            </a:r>
            <a:r>
              <a:rPr lang="en-US" dirty="0"/>
              <a:t> of the </a:t>
            </a:r>
            <a:r>
              <a:rPr lang="en-US" dirty="0">
                <a:hlinkClick r:id="rId10" tooltip="Diocese of Rome">
                  <a:extLst>
                    <a:ext uri="{A12FA001-AC4F-418D-AE19-62706E023703}">
                      <ahyp:hlinkClr xmlns:ahyp="http://schemas.microsoft.com/office/drawing/2018/hyperlinkcolor" val="tx"/>
                    </a:ext>
                  </a:extLst>
                </a:hlinkClick>
              </a:rPr>
              <a:t>Diocese of Rome</a:t>
            </a:r>
            <a:r>
              <a:rPr lang="en-US" dirty="0"/>
              <a:t> (these equivalent titles being held by the </a:t>
            </a:r>
            <a:r>
              <a:rPr lang="en-US" dirty="0">
                <a:hlinkClick r:id="rId11" tooltip="Archbasilica of Saint John Lateran">
                  <a:extLst>
                    <a:ext uri="{A12FA001-AC4F-418D-AE19-62706E023703}">
                      <ahyp:hlinkClr xmlns:ahyp="http://schemas.microsoft.com/office/drawing/2018/hyperlinkcolor" val="tx"/>
                    </a:ext>
                  </a:extLst>
                </a:hlinkClick>
              </a:rPr>
              <a:t>Archbasilica of Saint John Lateran</a:t>
            </a:r>
            <a:r>
              <a:rPr lang="en-US" dirty="0"/>
              <a:t> in Rome)</a:t>
            </a:r>
          </a:p>
          <a:p>
            <a:r>
              <a:rPr lang="en-US" dirty="0"/>
              <a:t>It has been described as "holding a unique position in the </a:t>
            </a:r>
            <a:r>
              <a:rPr lang="en-US" dirty="0">
                <a:hlinkClick r:id="rId12" tooltip="Christianity">
                  <a:extLst>
                    <a:ext uri="{A12FA001-AC4F-418D-AE19-62706E023703}">
                      <ahyp:hlinkClr xmlns:ahyp="http://schemas.microsoft.com/office/drawing/2018/hyperlinkcolor" val="tx"/>
                    </a:ext>
                  </a:extLst>
                </a:hlinkClick>
              </a:rPr>
              <a:t>Christian</a:t>
            </a:r>
            <a:r>
              <a:rPr lang="en-US" dirty="0"/>
              <a:t> world“ and as "the greatest of all churches of </a:t>
            </a:r>
            <a:r>
              <a:rPr lang="en-US" dirty="0">
                <a:hlinkClick r:id="rId13" tooltip="Christendom">
                  <a:extLst>
                    <a:ext uri="{A12FA001-AC4F-418D-AE19-62706E023703}">
                      <ahyp:hlinkClr xmlns:ahyp="http://schemas.microsoft.com/office/drawing/2018/hyperlinkcolor" val="tx"/>
                    </a:ext>
                  </a:extLst>
                </a:hlinkClick>
              </a:rPr>
              <a:t>Christendom</a:t>
            </a:r>
            <a:r>
              <a:rPr lang="en-US" dirty="0"/>
              <a:t>."</a:t>
            </a:r>
          </a:p>
          <a:p>
            <a:endParaRPr lang="en-US" dirty="0"/>
          </a:p>
        </p:txBody>
      </p:sp>
    </p:spTree>
    <p:extLst>
      <p:ext uri="{BB962C8B-B14F-4D97-AF65-F5344CB8AC3E}">
        <p14:creationId xmlns:p14="http://schemas.microsoft.com/office/powerpoint/2010/main" val="4018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4610-290A-5C40-B75D-0101105D66B3}"/>
              </a:ext>
            </a:extLst>
          </p:cNvPr>
          <p:cNvSpPr>
            <a:spLocks noGrp="1"/>
          </p:cNvSpPr>
          <p:nvPr>
            <p:ph type="title"/>
          </p:nvPr>
        </p:nvSpPr>
        <p:spPr/>
        <p:txBody>
          <a:bodyPr/>
          <a:lstStyle/>
          <a:p>
            <a:pPr algn="ctr"/>
            <a:r>
              <a:rPr lang="en-US" dirty="0"/>
              <a:t>Current St. Peters</a:t>
            </a:r>
          </a:p>
        </p:txBody>
      </p:sp>
      <p:pic>
        <p:nvPicPr>
          <p:cNvPr id="3074" name="Picture 2" descr="Ornate building in the early morning with a giant order of columns beneath a Latin inscription, fourteen statues on the roofline, and large dome on top.">
            <a:extLst>
              <a:ext uri="{FF2B5EF4-FFF2-40B4-BE49-F238E27FC236}">
                <a16:creationId xmlns:a16="http://schemas.microsoft.com/office/drawing/2014/main" id="{DCC0D68A-C5A5-6F49-BFEA-0C5941276E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4071" y="1812175"/>
            <a:ext cx="9085354" cy="4744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431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24272-0F87-E041-A86E-E80E29AB0B04}"/>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algn="ctr"/>
            <a:r>
              <a:rPr lang="en-US" dirty="0"/>
              <a:t>Cutaway</a:t>
            </a:r>
            <a:endParaRPr lang="en-US" sz="4400"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6DE09005-4CA0-A340-830E-4DEB24D326B9}"/>
              </a:ext>
            </a:extLst>
          </p:cNvPr>
          <p:cNvSpPr>
            <a:spLocks noGrp="1"/>
          </p:cNvSpPr>
          <p:nvPr>
            <p:ph sz="half" idx="2"/>
          </p:nvPr>
        </p:nvSpPr>
        <p:spPr>
          <a:xfrm>
            <a:off x="648931" y="2438400"/>
            <a:ext cx="3505494" cy="3785419"/>
          </a:xfrm>
        </p:spPr>
        <p:txBody>
          <a:bodyPr vert="horz" lIns="91440" tIns="45720" rIns="91440" bIns="45720" rtlCol="0">
            <a:normAutofit/>
          </a:bodyPr>
          <a:lstStyle/>
          <a:p>
            <a:r>
              <a:rPr lang="en-US" sz="2000" dirty="0"/>
              <a:t>Current St. Peter’s Basilica</a:t>
            </a:r>
          </a:p>
          <a:p>
            <a:r>
              <a:rPr lang="en-US" sz="2000" dirty="0"/>
              <a:t>Papal Altar </a:t>
            </a:r>
          </a:p>
          <a:p>
            <a:r>
              <a:rPr lang="en-US" sz="2000" dirty="0"/>
              <a:t>Tomb of St. Peter </a:t>
            </a:r>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35B7D99C-DA80-E247-8D4C-5CB10F7685AB}"/>
              </a:ext>
            </a:extLst>
          </p:cNvPr>
          <p:cNvPicPr>
            <a:picLocks noGrp="1" noChangeAspect="1"/>
          </p:cNvPicPr>
          <p:nvPr>
            <p:ph sz="half" idx="1"/>
          </p:nvPr>
        </p:nvPicPr>
        <p:blipFill>
          <a:blip r:embed="rId2"/>
          <a:stretch>
            <a:fillRect/>
          </a:stretch>
        </p:blipFill>
        <p:spPr>
          <a:xfrm>
            <a:off x="5405862" y="1059773"/>
            <a:ext cx="6019331" cy="4735207"/>
          </a:xfrm>
          <a:prstGeom prst="rect">
            <a:avLst/>
          </a:prstGeom>
          <a:effectLst/>
        </p:spPr>
      </p:pic>
      <p:cxnSp>
        <p:nvCxnSpPr>
          <p:cNvPr id="5" name="Straight Arrow Connector 4">
            <a:extLst>
              <a:ext uri="{FF2B5EF4-FFF2-40B4-BE49-F238E27FC236}">
                <a16:creationId xmlns:a16="http://schemas.microsoft.com/office/drawing/2014/main" id="{91A3DD7C-9DF2-B24B-8A31-4A9312C13F6D}"/>
              </a:ext>
            </a:extLst>
          </p:cNvPr>
          <p:cNvCxnSpPr/>
          <p:nvPr/>
        </p:nvCxnSpPr>
        <p:spPr>
          <a:xfrm>
            <a:off x="3781586" y="2650210"/>
            <a:ext cx="16242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3BE2B8E-61F5-EA45-818D-38534D496D27}"/>
              </a:ext>
            </a:extLst>
          </p:cNvPr>
          <p:cNvCxnSpPr/>
          <p:nvPr/>
        </p:nvCxnSpPr>
        <p:spPr>
          <a:xfrm>
            <a:off x="2216258" y="3022169"/>
            <a:ext cx="4014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DD2FAC7-E457-B04A-8500-337F6D94467C}"/>
              </a:ext>
            </a:extLst>
          </p:cNvPr>
          <p:cNvCxnSpPr/>
          <p:nvPr/>
        </p:nvCxnSpPr>
        <p:spPr>
          <a:xfrm>
            <a:off x="2882685" y="3429000"/>
            <a:ext cx="3673098" cy="135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86F289-C1A1-2F44-91B2-C587F3109D1D}"/>
              </a:ext>
            </a:extLst>
          </p:cNvPr>
          <p:cNvCxnSpPr/>
          <p:nvPr/>
        </p:nvCxnSpPr>
        <p:spPr>
          <a:xfrm>
            <a:off x="2882685" y="3429000"/>
            <a:ext cx="3828081" cy="1390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355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2978EF-013F-1044-A894-D8FC65E105B8}"/>
              </a:ext>
            </a:extLst>
          </p:cNvPr>
          <p:cNvPicPr>
            <a:picLocks noChangeAspect="1"/>
          </p:cNvPicPr>
          <p:nvPr/>
        </p:nvPicPr>
        <p:blipFill>
          <a:blip r:embed="rId2"/>
          <a:stretch>
            <a:fillRect/>
          </a:stretch>
        </p:blipFill>
        <p:spPr>
          <a:xfrm>
            <a:off x="1354322" y="387785"/>
            <a:ext cx="10542406" cy="6761681"/>
          </a:xfrm>
          <a:prstGeom prst="rect">
            <a:avLst/>
          </a:prstGeom>
        </p:spPr>
      </p:pic>
    </p:spTree>
    <p:extLst>
      <p:ext uri="{BB962C8B-B14F-4D97-AF65-F5344CB8AC3E}">
        <p14:creationId xmlns:p14="http://schemas.microsoft.com/office/powerpoint/2010/main" val="1180136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D357-7D29-B546-917A-AD820E7114E7}"/>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ctr"/>
            <a:r>
              <a:rPr lang="en-US" b="1" dirty="0"/>
              <a:t>Tomb of </a:t>
            </a:r>
            <a:r>
              <a:rPr lang="en-US" b="1" dirty="0" err="1"/>
              <a:t>Valerii</a:t>
            </a:r>
            <a:endParaRPr lang="en-US" b="1" dirty="0"/>
          </a:p>
        </p:txBody>
      </p:sp>
      <p:sp>
        <p:nvSpPr>
          <p:cNvPr id="4" name="Text Placeholder 3">
            <a:extLst>
              <a:ext uri="{FF2B5EF4-FFF2-40B4-BE49-F238E27FC236}">
                <a16:creationId xmlns:a16="http://schemas.microsoft.com/office/drawing/2014/main" id="{A1BABC9F-07A2-2740-9DC9-221E30A17345}"/>
              </a:ext>
            </a:extLst>
          </p:cNvPr>
          <p:cNvSpPr>
            <a:spLocks noGrp="1"/>
          </p:cNvSpPr>
          <p:nvPr>
            <p:ph sz="half" idx="2"/>
          </p:nvPr>
        </p:nvSpPr>
        <p:spPr>
          <a:xfrm>
            <a:off x="4942369" y="2604709"/>
            <a:ext cx="6586489" cy="3785419"/>
          </a:xfrm>
        </p:spPr>
        <p:txBody>
          <a:bodyPr vert="horz" lIns="91440" tIns="45720" rIns="91440" bIns="45720" rtlCol="0">
            <a:normAutofit/>
          </a:bodyPr>
          <a:lstStyle/>
          <a:p>
            <a:pPr algn="ctr"/>
            <a:r>
              <a:rPr lang="en-US" sz="4800" dirty="0"/>
              <a:t>“Peter, pray for the holy men and women buried near your body.”</a:t>
            </a:r>
          </a:p>
        </p:txBody>
      </p:sp>
      <p:pic>
        <p:nvPicPr>
          <p:cNvPr id="7" name="Content Placeholder 6">
            <a:extLst>
              <a:ext uri="{FF2B5EF4-FFF2-40B4-BE49-F238E27FC236}">
                <a16:creationId xmlns:a16="http://schemas.microsoft.com/office/drawing/2014/main" id="{19D7A5D1-332F-4A47-B307-EDFE5638BE40}"/>
              </a:ext>
            </a:extLst>
          </p:cNvPr>
          <p:cNvPicPr>
            <a:picLocks noGrp="1" noChangeAspect="1"/>
          </p:cNvPicPr>
          <p:nvPr>
            <p:ph sz="half" idx="1"/>
          </p:nvPr>
        </p:nvPicPr>
        <p:blipFill rotWithShape="1">
          <a:blip r:embed="rId2"/>
          <a:srcRect l="9392"/>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982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A1FDE2-3321-6D44-B25F-FDABEC831CDB}"/>
              </a:ext>
            </a:extLst>
          </p:cNvPr>
          <p:cNvPicPr>
            <a:picLocks noChangeAspect="1"/>
          </p:cNvPicPr>
          <p:nvPr/>
        </p:nvPicPr>
        <p:blipFill>
          <a:blip r:embed="rId3"/>
          <a:stretch>
            <a:fillRect/>
          </a:stretch>
        </p:blipFill>
        <p:spPr>
          <a:xfrm>
            <a:off x="1245098" y="27661"/>
            <a:ext cx="9701092" cy="6802177"/>
          </a:xfrm>
          <a:prstGeom prst="rect">
            <a:avLst/>
          </a:prstGeom>
        </p:spPr>
      </p:pic>
    </p:spTree>
    <p:extLst>
      <p:ext uri="{BB962C8B-B14F-4D97-AF65-F5344CB8AC3E}">
        <p14:creationId xmlns:p14="http://schemas.microsoft.com/office/powerpoint/2010/main" val="815953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AB50-8C39-8746-A815-6EC79DBFC128}"/>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3600" kern="1200" dirty="0">
                <a:solidFill>
                  <a:schemeClr val="tx1"/>
                </a:solidFill>
                <a:latin typeface="+mj-lt"/>
                <a:ea typeface="+mj-ea"/>
                <a:cs typeface="+mj-cs"/>
              </a:rPr>
              <a:t>The Graffiti Wall</a:t>
            </a:r>
          </a:p>
        </p:txBody>
      </p:sp>
      <p:sp>
        <p:nvSpPr>
          <p:cNvPr id="5" name="Text Placeholder 4">
            <a:extLst>
              <a:ext uri="{FF2B5EF4-FFF2-40B4-BE49-F238E27FC236}">
                <a16:creationId xmlns:a16="http://schemas.microsoft.com/office/drawing/2014/main" id="{489D3CA8-CFBF-9040-9EDF-234C090E1C6F}"/>
              </a:ext>
            </a:extLst>
          </p:cNvPr>
          <p:cNvSpPr>
            <a:spLocks noGrp="1"/>
          </p:cNvSpPr>
          <p:nvPr>
            <p:ph type="body" sz="half" idx="2"/>
          </p:nvPr>
        </p:nvSpPr>
        <p:spPr>
          <a:xfrm>
            <a:off x="648931" y="2438400"/>
            <a:ext cx="3505494" cy="3785419"/>
          </a:xfrm>
          <a:ln>
            <a:solidFill>
              <a:schemeClr val="tx2"/>
            </a:solidFill>
          </a:ln>
        </p:spPr>
        <p:txBody>
          <a:bodyPr vert="horz" lIns="91440" tIns="45720" rIns="91440" bIns="45720" rtlCol="0">
            <a:normAutofit lnSpcReduction="10000"/>
          </a:bodyPr>
          <a:lstStyle/>
          <a:p>
            <a:pPr indent="-228600">
              <a:buFont typeface="Arial" panose="020B0604020202020204" pitchFamily="34" charset="0"/>
              <a:buChar char="•"/>
            </a:pPr>
            <a:r>
              <a:rPr lang="en-US" sz="2000" dirty="0"/>
              <a:t>The significance of the symbol “P” and the symbol “X”.</a:t>
            </a:r>
          </a:p>
          <a:p>
            <a:pPr indent="-228600">
              <a:buFont typeface="Arial" panose="020B0604020202020204" pitchFamily="34" charset="0"/>
              <a:buChar char="•"/>
            </a:pPr>
            <a:r>
              <a:rPr lang="en-US" sz="2000" dirty="0"/>
              <a:t>At the base of the “P” are three lines. When put together, they become a key! “I will give you the keys to the kingdom of heaven.” (Mt. 16:19)</a:t>
            </a:r>
          </a:p>
          <a:p>
            <a:pPr indent="-228600">
              <a:buFont typeface="Arial" panose="020B0604020202020204" pitchFamily="34" charset="0"/>
              <a:buChar char="•"/>
            </a:pPr>
            <a:r>
              <a:rPr lang="en-US" sz="2000" dirty="0"/>
              <a:t>Alpha </a:t>
            </a:r>
            <a:r>
              <a:rPr lang="en-US" sz="2000" b="1" dirty="0"/>
              <a:t>(</a:t>
            </a:r>
            <a:r>
              <a:rPr lang="el-GR" sz="2000" b="1" dirty="0"/>
              <a:t>Α </a:t>
            </a:r>
            <a:r>
              <a:rPr lang="en-US" sz="2000" b="1" dirty="0"/>
              <a:t>or </a:t>
            </a:r>
            <a:r>
              <a:rPr lang="el-GR" sz="2000" b="1" dirty="0"/>
              <a:t>α)</a:t>
            </a:r>
            <a:r>
              <a:rPr lang="el-GR" sz="2000" dirty="0"/>
              <a:t> </a:t>
            </a:r>
            <a:r>
              <a:rPr lang="en-US" sz="2000" dirty="0"/>
              <a:t>and omega (</a:t>
            </a:r>
            <a:r>
              <a:rPr lang="el-GR" sz="2000" dirty="0"/>
              <a:t>Ω </a:t>
            </a:r>
            <a:r>
              <a:rPr lang="en-US" sz="2000" dirty="0"/>
              <a:t>or </a:t>
            </a:r>
            <a:r>
              <a:rPr lang="el-GR" sz="2000" dirty="0"/>
              <a:t>ω)</a:t>
            </a:r>
            <a:r>
              <a:rPr lang="en-US" sz="2000" dirty="0"/>
              <a:t>.</a:t>
            </a:r>
          </a:p>
          <a:p>
            <a:pPr indent="-228600">
              <a:buFont typeface="Arial" panose="020B0604020202020204" pitchFamily="34" charset="0"/>
              <a:buChar char="•"/>
            </a:pPr>
            <a:r>
              <a:rPr lang="en-US" sz="2000" dirty="0"/>
              <a:t>T symbolizes a cross</a:t>
            </a:r>
          </a:p>
          <a:p>
            <a:pPr indent="-228600">
              <a:buFont typeface="Arial" panose="020B0604020202020204" pitchFamily="34" charset="0"/>
              <a:buChar char="•"/>
            </a:pPr>
            <a:r>
              <a:rPr lang="en-US" sz="2000" dirty="0"/>
              <a:t>V for victory over the cross (resurrection) R</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5C1397F-4690-B04F-8719-3079F4CCCC26}"/>
              </a:ext>
            </a:extLst>
          </p:cNvPr>
          <p:cNvPicPr>
            <a:picLocks noChangeAspect="1"/>
          </p:cNvPicPr>
          <p:nvPr/>
        </p:nvPicPr>
        <p:blipFill>
          <a:blip r:embed="rId2"/>
          <a:stretch>
            <a:fillRect/>
          </a:stretch>
        </p:blipFill>
        <p:spPr>
          <a:xfrm>
            <a:off x="5405862" y="1267942"/>
            <a:ext cx="6019331" cy="4318869"/>
          </a:xfrm>
          <a:prstGeom prst="rect">
            <a:avLst/>
          </a:prstGeom>
          <a:effectLst/>
        </p:spPr>
      </p:pic>
      <p:cxnSp>
        <p:nvCxnSpPr>
          <p:cNvPr id="6" name="Straight Arrow Connector 5">
            <a:extLst>
              <a:ext uri="{FF2B5EF4-FFF2-40B4-BE49-F238E27FC236}">
                <a16:creationId xmlns:a16="http://schemas.microsoft.com/office/drawing/2014/main" id="{6924AA06-F024-7244-A1C0-D2EC728BC003}"/>
              </a:ext>
            </a:extLst>
          </p:cNvPr>
          <p:cNvCxnSpPr/>
          <p:nvPr/>
        </p:nvCxnSpPr>
        <p:spPr>
          <a:xfrm>
            <a:off x="3192651" y="3429000"/>
            <a:ext cx="5951349" cy="15304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3E51EA2-4AAB-FE42-96A0-388351E451D2}"/>
              </a:ext>
            </a:extLst>
          </p:cNvPr>
          <p:cNvCxnSpPr/>
          <p:nvPr/>
        </p:nvCxnSpPr>
        <p:spPr>
          <a:xfrm flipV="1">
            <a:off x="3192651" y="2433234"/>
            <a:ext cx="4757980" cy="26812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1E1D6A7-1F50-F14E-9337-8A4E2AE25C53}"/>
              </a:ext>
            </a:extLst>
          </p:cNvPr>
          <p:cNvCxnSpPr/>
          <p:nvPr/>
        </p:nvCxnSpPr>
        <p:spPr>
          <a:xfrm flipV="1">
            <a:off x="3750590" y="2438400"/>
            <a:ext cx="2092271" cy="31484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330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6BAD4A-046D-E549-87DA-3B4882685C0B}"/>
              </a:ext>
            </a:extLst>
          </p:cNvPr>
          <p:cNvSpPr txBox="1"/>
          <p:nvPr/>
        </p:nvSpPr>
        <p:spPr>
          <a:xfrm>
            <a:off x="3050268" y="3247358"/>
            <a:ext cx="6100534" cy="369332"/>
          </a:xfrm>
          <a:prstGeom prst="rect">
            <a:avLst/>
          </a:prstGeom>
          <a:noFill/>
        </p:spPr>
        <p:txBody>
          <a:bodyPr wrap="square">
            <a:spAutoFit/>
          </a:bodyPr>
          <a:lstStyle/>
          <a:p>
            <a:r>
              <a:rPr lang="en-US" dirty="0"/>
              <a:t> </a:t>
            </a:r>
          </a:p>
        </p:txBody>
      </p:sp>
      <p:sp>
        <p:nvSpPr>
          <p:cNvPr id="7" name="TextBox 6">
            <a:extLst>
              <a:ext uri="{FF2B5EF4-FFF2-40B4-BE49-F238E27FC236}">
                <a16:creationId xmlns:a16="http://schemas.microsoft.com/office/drawing/2014/main" id="{933295C1-40C3-934F-A2C6-D8D52D825419}"/>
              </a:ext>
            </a:extLst>
          </p:cNvPr>
          <p:cNvSpPr txBox="1"/>
          <p:nvPr/>
        </p:nvSpPr>
        <p:spPr>
          <a:xfrm>
            <a:off x="3050268" y="3247358"/>
            <a:ext cx="6100534" cy="369332"/>
          </a:xfrm>
          <a:prstGeom prst="rect">
            <a:avLst/>
          </a:prstGeom>
          <a:noFill/>
        </p:spPr>
        <p:txBody>
          <a:bodyPr wrap="square">
            <a:spAutoFit/>
          </a:bodyPr>
          <a:lstStyle/>
          <a:p>
            <a:r>
              <a:rPr lang="en-US" dirty="0"/>
              <a:t> </a:t>
            </a:r>
          </a:p>
        </p:txBody>
      </p:sp>
      <p:pic>
        <p:nvPicPr>
          <p:cNvPr id="3" name="Picture 2">
            <a:extLst>
              <a:ext uri="{FF2B5EF4-FFF2-40B4-BE49-F238E27FC236}">
                <a16:creationId xmlns:a16="http://schemas.microsoft.com/office/drawing/2014/main" id="{C9FBC100-9231-194F-8F27-E30F00AB968B}"/>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915610" y="709179"/>
            <a:ext cx="10058400" cy="6679406"/>
          </a:xfrm>
          <a:prstGeom prst="rect">
            <a:avLst/>
          </a:prstGeom>
        </p:spPr>
      </p:pic>
    </p:spTree>
    <p:extLst>
      <p:ext uri="{BB962C8B-B14F-4D97-AF65-F5344CB8AC3E}">
        <p14:creationId xmlns:p14="http://schemas.microsoft.com/office/powerpoint/2010/main" val="3343755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A23A3-1C90-D741-A5A9-BC8853474B82}"/>
              </a:ext>
            </a:extLst>
          </p:cNvPr>
          <p:cNvPicPr>
            <a:picLocks noChangeAspect="1"/>
          </p:cNvPicPr>
          <p:nvPr/>
        </p:nvPicPr>
        <p:blipFill>
          <a:blip r:embed="rId2"/>
          <a:stretch>
            <a:fillRect/>
          </a:stretch>
        </p:blipFill>
        <p:spPr>
          <a:xfrm>
            <a:off x="1066800" y="76200"/>
            <a:ext cx="10058400" cy="6705600"/>
          </a:xfrm>
          <a:prstGeom prst="rect">
            <a:avLst/>
          </a:prstGeom>
        </p:spPr>
      </p:pic>
    </p:spTree>
    <p:extLst>
      <p:ext uri="{BB962C8B-B14F-4D97-AF65-F5344CB8AC3E}">
        <p14:creationId xmlns:p14="http://schemas.microsoft.com/office/powerpoint/2010/main" val="616258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3D61FD-F5C9-7B4B-8409-EE19ABD96D43}"/>
              </a:ext>
            </a:extLst>
          </p:cNvPr>
          <p:cNvPicPr>
            <a:picLocks noChangeAspect="1"/>
          </p:cNvPicPr>
          <p:nvPr/>
        </p:nvPicPr>
        <p:blipFill>
          <a:blip r:embed="rId2"/>
          <a:stretch>
            <a:fillRect/>
          </a:stretch>
        </p:blipFill>
        <p:spPr>
          <a:xfrm>
            <a:off x="1027462" y="-562239"/>
            <a:ext cx="9648302" cy="7236227"/>
          </a:xfrm>
          <a:prstGeom prst="rect">
            <a:avLst/>
          </a:prstGeom>
        </p:spPr>
      </p:pic>
    </p:spTree>
    <p:extLst>
      <p:ext uri="{BB962C8B-B14F-4D97-AF65-F5344CB8AC3E}">
        <p14:creationId xmlns:p14="http://schemas.microsoft.com/office/powerpoint/2010/main" val="1156450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5383-45DE-0B41-9575-1470C0CC171F}"/>
              </a:ext>
            </a:extLst>
          </p:cNvPr>
          <p:cNvSpPr>
            <a:spLocks noGrp="1"/>
          </p:cNvSpPr>
          <p:nvPr>
            <p:ph type="title"/>
          </p:nvPr>
        </p:nvSpPr>
        <p:spPr/>
        <p:txBody>
          <a:bodyPr/>
          <a:lstStyle/>
          <a:p>
            <a:r>
              <a:rPr lang="en-US" dirty="0"/>
              <a:t>Breaking Away from the Catholic Church	</a:t>
            </a:r>
          </a:p>
        </p:txBody>
      </p:sp>
      <p:sp>
        <p:nvSpPr>
          <p:cNvPr id="4" name="Text Placeholder 3">
            <a:extLst>
              <a:ext uri="{FF2B5EF4-FFF2-40B4-BE49-F238E27FC236}">
                <a16:creationId xmlns:a16="http://schemas.microsoft.com/office/drawing/2014/main" id="{3A2AB9DC-5EE9-9943-977D-E41575EA51B9}"/>
              </a:ext>
            </a:extLst>
          </p:cNvPr>
          <p:cNvSpPr>
            <a:spLocks noGrp="1"/>
          </p:cNvSpPr>
          <p:nvPr>
            <p:ph type="body" sz="half" idx="2"/>
          </p:nvPr>
        </p:nvSpPr>
        <p:spPr/>
        <p:txBody>
          <a:bodyPr>
            <a:normAutofit/>
          </a:bodyPr>
          <a:lstStyle/>
          <a:p>
            <a:r>
              <a:rPr lang="en-US" sz="2400" dirty="0"/>
              <a:t>Jesus commissioned Peter that upon this Rock He would build his Church.</a:t>
            </a:r>
          </a:p>
          <a:p>
            <a:endParaRPr lang="en-US" sz="2400" dirty="0"/>
          </a:p>
          <a:p>
            <a:r>
              <a:rPr lang="en-US" sz="2400" dirty="0"/>
              <a:t>Church is singular; not plural! </a:t>
            </a:r>
          </a:p>
          <a:p>
            <a:endParaRPr lang="en-US" sz="2400" dirty="0"/>
          </a:p>
          <a:p>
            <a:r>
              <a:rPr lang="en-US" sz="2400" dirty="0"/>
              <a:t>The Catholic Church is the longest-existing institution in the history of the world!</a:t>
            </a:r>
          </a:p>
        </p:txBody>
      </p:sp>
      <p:pic>
        <p:nvPicPr>
          <p:cNvPr id="7" name="Picture Placeholder 6">
            <a:extLst>
              <a:ext uri="{FF2B5EF4-FFF2-40B4-BE49-F238E27FC236}">
                <a16:creationId xmlns:a16="http://schemas.microsoft.com/office/drawing/2014/main" id="{B9780214-1B72-8D4B-907A-5A2C77908C68}"/>
              </a:ext>
            </a:extLst>
          </p:cNvPr>
          <p:cNvPicPr>
            <a:picLocks noGrp="1" noChangeAspect="1"/>
          </p:cNvPicPr>
          <p:nvPr>
            <p:ph type="pic" idx="1"/>
          </p:nvPr>
        </p:nvPicPr>
        <p:blipFill rotWithShape="1">
          <a:blip r:embed="rId2"/>
          <a:srcRect l="116" r="116"/>
          <a:stretch/>
        </p:blipFill>
        <p:spPr>
          <a:prstGeom prst="rect">
            <a:avLst/>
          </a:prstGeom>
        </p:spPr>
      </p:pic>
    </p:spTree>
    <p:extLst>
      <p:ext uri="{BB962C8B-B14F-4D97-AF65-F5344CB8AC3E}">
        <p14:creationId xmlns:p14="http://schemas.microsoft.com/office/powerpoint/2010/main" val="1653357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5CEA1A-F85A-324C-B1E8-23C62C8A9250}"/>
              </a:ext>
            </a:extLst>
          </p:cNvPr>
          <p:cNvPicPr>
            <a:picLocks noChangeAspect="1"/>
          </p:cNvPicPr>
          <p:nvPr/>
        </p:nvPicPr>
        <p:blipFill>
          <a:blip r:embed="rId2"/>
          <a:stretch>
            <a:fillRect/>
          </a:stretch>
        </p:blipFill>
        <p:spPr>
          <a:xfrm>
            <a:off x="555847" y="246594"/>
            <a:ext cx="4236891" cy="7426461"/>
          </a:xfrm>
          <a:prstGeom prst="rect">
            <a:avLst/>
          </a:prstGeom>
        </p:spPr>
      </p:pic>
      <p:sp>
        <p:nvSpPr>
          <p:cNvPr id="15" name="TextBox 14">
            <a:extLst>
              <a:ext uri="{FF2B5EF4-FFF2-40B4-BE49-F238E27FC236}">
                <a16:creationId xmlns:a16="http://schemas.microsoft.com/office/drawing/2014/main" id="{763294C6-CEA0-DF42-8622-E5FB59E384ED}"/>
              </a:ext>
            </a:extLst>
          </p:cNvPr>
          <p:cNvSpPr txBox="1"/>
          <p:nvPr/>
        </p:nvSpPr>
        <p:spPr>
          <a:xfrm>
            <a:off x="6096000" y="-160685"/>
            <a:ext cx="4843149" cy="7017306"/>
          </a:xfrm>
          <a:prstGeom prst="rect">
            <a:avLst/>
          </a:prstGeom>
          <a:noFill/>
        </p:spPr>
        <p:txBody>
          <a:bodyPr wrap="square" rtlCol="0">
            <a:spAutoFit/>
          </a:bodyPr>
          <a:lstStyle/>
          <a:p>
            <a:pPr algn="l"/>
            <a:endParaRPr lang="en-US" dirty="0"/>
          </a:p>
          <a:p>
            <a:pPr algn="ctr"/>
            <a:r>
              <a:rPr lang="en-US" sz="4800" dirty="0"/>
              <a:t>“Peter is Here”</a:t>
            </a:r>
          </a:p>
          <a:p>
            <a:pPr algn="ctr"/>
            <a:r>
              <a:rPr lang="en-US" sz="4800" dirty="0"/>
              <a:t>“And I tell you, you are Peter, and on this rock I will build my Church, and the gates of hell shall not prevail against it.” (Matt 16:18)</a:t>
            </a:r>
          </a:p>
        </p:txBody>
      </p:sp>
    </p:spTree>
    <p:extLst>
      <p:ext uri="{BB962C8B-B14F-4D97-AF65-F5344CB8AC3E}">
        <p14:creationId xmlns:p14="http://schemas.microsoft.com/office/powerpoint/2010/main" val="3206265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C8C107-FCA6-3744-BB56-7D98C4FF4C68}"/>
              </a:ext>
            </a:extLst>
          </p:cNvPr>
          <p:cNvSpPr/>
          <p:nvPr/>
        </p:nvSpPr>
        <p:spPr>
          <a:xfrm>
            <a:off x="1449422" y="2577830"/>
            <a:ext cx="8346332" cy="1938992"/>
          </a:xfrm>
          <a:prstGeom prst="rect">
            <a:avLst/>
          </a:prstGeom>
        </p:spPr>
        <p:txBody>
          <a:bodyPr wrap="square">
            <a:spAutoFit/>
          </a:bodyPr>
          <a:lstStyle/>
          <a:p>
            <a:r>
              <a:rPr lang="en-US" sz="2400" dirty="0">
                <a:hlinkClick r:id="rId2"/>
              </a:rPr>
              <a:t>360 Video: Inside the Tomb of St. Peter at the Vatican – YouTube</a:t>
            </a:r>
            <a:r>
              <a:rPr lang="en-US" sz="2400" dirty="0"/>
              <a:t> </a:t>
            </a:r>
          </a:p>
          <a:p>
            <a:r>
              <a:rPr lang="en-US" sz="2400" dirty="0"/>
              <a:t>(3:30) </a:t>
            </a:r>
            <a:r>
              <a:rPr lang="en-US" sz="2400" dirty="0">
                <a:hlinkClick r:id="rId2"/>
              </a:rPr>
              <a:t>https://www.youtube.com/watch?v=aQNchugB3hc</a:t>
            </a:r>
            <a:endParaRPr lang="en-US" sz="2400" dirty="0"/>
          </a:p>
          <a:p>
            <a:endParaRPr lang="en-US" sz="2400" dirty="0"/>
          </a:p>
          <a:p>
            <a:r>
              <a:rPr lang="en-US" sz="2400" dirty="0" err="1">
                <a:hlinkClick r:id="rId3"/>
              </a:rPr>
              <a:t>Scavi</a:t>
            </a:r>
            <a:r>
              <a:rPr lang="en-US" sz="2400" dirty="0">
                <a:hlinkClick r:id="rId3"/>
              </a:rPr>
              <a:t> Presentation by Fr. Christopher </a:t>
            </a:r>
            <a:r>
              <a:rPr lang="en-US" sz="2400" dirty="0" err="1">
                <a:hlinkClick r:id="rId3"/>
              </a:rPr>
              <a:t>Brashears</a:t>
            </a:r>
            <a:r>
              <a:rPr lang="en-US" sz="2400" dirty="0">
                <a:hlinkClick r:id="rId3"/>
              </a:rPr>
              <a:t> - YouTube</a:t>
            </a:r>
            <a:endParaRPr lang="en-US" sz="2400" dirty="0"/>
          </a:p>
          <a:p>
            <a:r>
              <a:rPr lang="en-US" sz="2400" dirty="0"/>
              <a:t>(50:43) https://www.youtube.com/watch?v=hCrSPOd74fI</a:t>
            </a:r>
          </a:p>
        </p:txBody>
      </p:sp>
    </p:spTree>
    <p:extLst>
      <p:ext uri="{BB962C8B-B14F-4D97-AF65-F5344CB8AC3E}">
        <p14:creationId xmlns:p14="http://schemas.microsoft.com/office/powerpoint/2010/main" val="1260078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1199</Words>
  <Application>Microsoft Macintosh PowerPoint</Application>
  <PresentationFormat>Widescreen</PresentationFormat>
  <Paragraphs>100</Paragraphs>
  <Slides>28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system-ui</vt:lpstr>
      <vt:lpstr>Office Theme</vt:lpstr>
      <vt:lpstr>PowerPoint Presentation</vt:lpstr>
      <vt:lpstr>Anima Christi</vt:lpstr>
      <vt:lpstr>December 8th December 12th</vt:lpstr>
      <vt:lpstr>The Origin and Meaning of Christmas Traditions</vt:lpstr>
      <vt:lpstr>Are We Predestined for either Heaven or Hell?</vt:lpstr>
      <vt:lpstr>Are We Predestined for either Heaven or Hell?</vt:lpstr>
      <vt:lpstr>How did Christ Establish His Church?</vt:lpstr>
      <vt:lpstr>How did Christ Establish his Church?</vt:lpstr>
      <vt:lpstr>PowerPoint Presentation</vt:lpstr>
      <vt:lpstr>Some Background</vt:lpstr>
      <vt:lpstr>More Background</vt:lpstr>
      <vt:lpstr>PowerPoint Presentation</vt:lpstr>
      <vt:lpstr>PowerPoint Presentation</vt:lpstr>
      <vt:lpstr>More History</vt:lpstr>
      <vt:lpstr>The Constantine Church (Old St. Peter’s) (1450)</vt:lpstr>
      <vt:lpstr>Current Basilica</vt:lpstr>
      <vt:lpstr>Current St. Peters</vt:lpstr>
      <vt:lpstr>Cutaway</vt:lpstr>
      <vt:lpstr>PowerPoint Presentation</vt:lpstr>
      <vt:lpstr>Tomb of Valerii</vt:lpstr>
      <vt:lpstr>PowerPoint Presentation</vt:lpstr>
      <vt:lpstr>The Graffiti Wall</vt:lpstr>
      <vt:lpstr>PowerPoint Presentation</vt:lpstr>
      <vt:lpstr>PowerPoint Presentation</vt:lpstr>
      <vt:lpstr>PowerPoint Presentation</vt:lpstr>
      <vt:lpstr>Breaking Away from the Catholic Church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Bob Laird</cp:lastModifiedBy>
  <cp:revision>12</cp:revision>
  <dcterms:created xsi:type="dcterms:W3CDTF">2021-11-25T09:49:51Z</dcterms:created>
  <dcterms:modified xsi:type="dcterms:W3CDTF">2021-12-07T19:53:27Z</dcterms:modified>
</cp:coreProperties>
</file>